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s/slide147.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diagrams/quickStyle8.xml" ContentType="application/vnd.openxmlformats-officedocument.drawingml.diagramStyl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commentAuthors.xml" ContentType="application/vnd.openxmlformats-officedocument.presentationml.commentAuthors+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layout11.xml" ContentType="application/vnd.openxmlformats-officedocument.drawingml.diagram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diagrams/data9.xml" ContentType="application/vnd.openxmlformats-officedocument.drawingml.diagramData+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slides/slide139.xml" ContentType="application/vnd.openxmlformats-officedocument.presentationml.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Override PartName="/ppt/notesSlides/notesSlide12.xml" ContentType="application/vnd.openxmlformats-officedocument.presentationml.notesSlide+xml"/>
  <Override PartName="/ppt/diagrams/colors8.xml" ContentType="application/vnd.openxmlformats-officedocument.drawingml.diagramColors+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s/slide148.xml" ContentType="application/vnd.openxmlformats-officedocument.presentationml.slide+xml"/>
  <Override PartName="/ppt/notesSlides/notesSlide8.xml" ContentType="application/vnd.openxmlformats-officedocument.presentationml.notesSlide+xml"/>
  <Default Extension="gif" ContentType="image/gif"/>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slides/slide78.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161"/>
  </p:notesMasterIdLst>
  <p:sldIdLst>
    <p:sldId id="397" r:id="rId6"/>
    <p:sldId id="398" r:id="rId7"/>
    <p:sldId id="257" r:id="rId8"/>
    <p:sldId id="391" r:id="rId9"/>
    <p:sldId id="399" r:id="rId10"/>
    <p:sldId id="392" r:id="rId11"/>
    <p:sldId id="393" r:id="rId12"/>
    <p:sldId id="394" r:id="rId13"/>
    <p:sldId id="396" r:id="rId14"/>
    <p:sldId id="400" r:id="rId15"/>
    <p:sldId id="390" r:id="rId16"/>
    <p:sldId id="361" r:id="rId17"/>
    <p:sldId id="362" r:id="rId18"/>
    <p:sldId id="404" r:id="rId19"/>
    <p:sldId id="363" r:id="rId20"/>
    <p:sldId id="374" r:id="rId21"/>
    <p:sldId id="403" r:id="rId22"/>
    <p:sldId id="402" r:id="rId23"/>
    <p:sldId id="364" r:id="rId24"/>
    <p:sldId id="366" r:id="rId25"/>
    <p:sldId id="368" r:id="rId26"/>
    <p:sldId id="370" r:id="rId27"/>
    <p:sldId id="371" r:id="rId28"/>
    <p:sldId id="372" r:id="rId29"/>
    <p:sldId id="369" r:id="rId30"/>
    <p:sldId id="367" r:id="rId31"/>
    <p:sldId id="375" r:id="rId32"/>
    <p:sldId id="405" r:id="rId33"/>
    <p:sldId id="373" r:id="rId34"/>
    <p:sldId id="365" r:id="rId35"/>
    <p:sldId id="406" r:id="rId36"/>
    <p:sldId id="407" r:id="rId37"/>
    <p:sldId id="376" r:id="rId38"/>
    <p:sldId id="377" r:id="rId39"/>
    <p:sldId id="378" r:id="rId40"/>
    <p:sldId id="379" r:id="rId41"/>
    <p:sldId id="380" r:id="rId42"/>
    <p:sldId id="408" r:id="rId43"/>
    <p:sldId id="381" r:id="rId44"/>
    <p:sldId id="409" r:id="rId45"/>
    <p:sldId id="384" r:id="rId46"/>
    <p:sldId id="347" r:id="rId47"/>
    <p:sldId id="348" r:id="rId48"/>
    <p:sldId id="349" r:id="rId49"/>
    <p:sldId id="350" r:id="rId50"/>
    <p:sldId id="351" r:id="rId51"/>
    <p:sldId id="352" r:id="rId52"/>
    <p:sldId id="353" r:id="rId53"/>
    <p:sldId id="354" r:id="rId54"/>
    <p:sldId id="355" r:id="rId55"/>
    <p:sldId id="356" r:id="rId56"/>
    <p:sldId id="357" r:id="rId57"/>
    <p:sldId id="358" r:id="rId58"/>
    <p:sldId id="359" r:id="rId59"/>
    <p:sldId id="360" r:id="rId60"/>
    <p:sldId id="332" r:id="rId61"/>
    <p:sldId id="333" r:id="rId62"/>
    <p:sldId id="334" r:id="rId63"/>
    <p:sldId id="335" r:id="rId64"/>
    <p:sldId id="336" r:id="rId65"/>
    <p:sldId id="337" r:id="rId66"/>
    <p:sldId id="338" r:id="rId67"/>
    <p:sldId id="339" r:id="rId68"/>
    <p:sldId id="340" r:id="rId69"/>
    <p:sldId id="341" r:id="rId70"/>
    <p:sldId id="342" r:id="rId71"/>
    <p:sldId id="388" r:id="rId72"/>
    <p:sldId id="395" r:id="rId73"/>
    <p:sldId id="313" r:id="rId74"/>
    <p:sldId id="410" r:id="rId75"/>
    <p:sldId id="314" r:id="rId76"/>
    <p:sldId id="315" r:id="rId77"/>
    <p:sldId id="330" r:id="rId78"/>
    <p:sldId id="316" r:id="rId79"/>
    <p:sldId id="317" r:id="rId80"/>
    <p:sldId id="318" r:id="rId81"/>
    <p:sldId id="319" r:id="rId82"/>
    <p:sldId id="320" r:id="rId83"/>
    <p:sldId id="321" r:id="rId84"/>
    <p:sldId id="322" r:id="rId85"/>
    <p:sldId id="308" r:id="rId86"/>
    <p:sldId id="309" r:id="rId87"/>
    <p:sldId id="310" r:id="rId88"/>
    <p:sldId id="311" r:id="rId89"/>
    <p:sldId id="411" r:id="rId90"/>
    <p:sldId id="412" r:id="rId91"/>
    <p:sldId id="413" r:id="rId92"/>
    <p:sldId id="414" r:id="rId93"/>
    <p:sldId id="415" r:id="rId94"/>
    <p:sldId id="416" r:id="rId95"/>
    <p:sldId id="417" r:id="rId96"/>
    <p:sldId id="418" r:id="rId97"/>
    <p:sldId id="419" r:id="rId98"/>
    <p:sldId id="420" r:id="rId99"/>
    <p:sldId id="421" r:id="rId100"/>
    <p:sldId id="422" r:id="rId101"/>
    <p:sldId id="423" r:id="rId102"/>
    <p:sldId id="287" r:id="rId103"/>
    <p:sldId id="288" r:id="rId104"/>
    <p:sldId id="289" r:id="rId105"/>
    <p:sldId id="290" r:id="rId106"/>
    <p:sldId id="291" r:id="rId107"/>
    <p:sldId id="292" r:id="rId108"/>
    <p:sldId id="293" r:id="rId109"/>
    <p:sldId id="294" r:id="rId110"/>
    <p:sldId id="295" r:id="rId111"/>
    <p:sldId id="300" r:id="rId112"/>
    <p:sldId id="301" r:id="rId113"/>
    <p:sldId id="302" r:id="rId114"/>
    <p:sldId id="312" r:id="rId115"/>
    <p:sldId id="304" r:id="rId116"/>
    <p:sldId id="305" r:id="rId117"/>
    <p:sldId id="306" r:id="rId118"/>
    <p:sldId id="307" r:id="rId119"/>
    <p:sldId id="346" r:id="rId120"/>
    <p:sldId id="277" r:id="rId121"/>
    <p:sldId id="262" r:id="rId122"/>
    <p:sldId id="261" r:id="rId123"/>
    <p:sldId id="260" r:id="rId124"/>
    <p:sldId id="263" r:id="rId125"/>
    <p:sldId id="264" r:id="rId126"/>
    <p:sldId id="265" r:id="rId127"/>
    <p:sldId id="266" r:id="rId128"/>
    <p:sldId id="267" r:id="rId129"/>
    <p:sldId id="268" r:id="rId130"/>
    <p:sldId id="269" r:id="rId131"/>
    <p:sldId id="270" r:id="rId132"/>
    <p:sldId id="271" r:id="rId133"/>
    <p:sldId id="272" r:id="rId134"/>
    <p:sldId id="273" r:id="rId135"/>
    <p:sldId id="274" r:id="rId136"/>
    <p:sldId id="275" r:id="rId137"/>
    <p:sldId id="385" r:id="rId138"/>
    <p:sldId id="386" r:id="rId139"/>
    <p:sldId id="387" r:id="rId140"/>
    <p:sldId id="424" r:id="rId141"/>
    <p:sldId id="426" r:id="rId142"/>
    <p:sldId id="425" r:id="rId143"/>
    <p:sldId id="427" r:id="rId144"/>
    <p:sldId id="276" r:id="rId145"/>
    <p:sldId id="278" r:id="rId146"/>
    <p:sldId id="279" r:id="rId147"/>
    <p:sldId id="280" r:id="rId148"/>
    <p:sldId id="281" r:id="rId149"/>
    <p:sldId id="282" r:id="rId150"/>
    <p:sldId id="283" r:id="rId151"/>
    <p:sldId id="284" r:id="rId152"/>
    <p:sldId id="285" r:id="rId153"/>
    <p:sldId id="286" r:id="rId154"/>
    <p:sldId id="296" r:id="rId155"/>
    <p:sldId id="297" r:id="rId156"/>
    <p:sldId id="298" r:id="rId157"/>
    <p:sldId id="299" r:id="rId158"/>
    <p:sldId id="329" r:id="rId159"/>
    <p:sldId id="343" r:id="rId160"/>
  </p:sldIdLst>
  <p:sldSz cx="9144000" cy="6858000" type="screen4x3"/>
  <p:notesSz cx="6858000" cy="9144000"/>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NOVO"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00FFFF"/>
    <a:srgbClr val="FF7C80"/>
    <a:srgbClr val="00FF99"/>
    <a:srgbClr val="3399FF"/>
    <a:srgbClr val="FF0000"/>
    <a:srgbClr val="66FFCC"/>
    <a:srgbClr val="FB9B81"/>
    <a:srgbClr val="33CC33"/>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22841" autoAdjust="0"/>
    <p:restoredTop sz="92088" autoAdjust="0"/>
  </p:normalViewPr>
  <p:slideViewPr>
    <p:cSldViewPr>
      <p:cViewPr>
        <p:scale>
          <a:sx n="68" d="100"/>
          <a:sy n="68" d="100"/>
        </p:scale>
        <p:origin x="-87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722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s>
</file>

<file path=ppt/diagrams/_rels/data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diagrams/_rels/data8.xml.rels><?xml version="1.0" encoding="UTF-8" standalone="yes"?>
<Relationships xmlns="http://schemas.openxmlformats.org/package/2006/relationships"><Relationship Id="rId1" Type="http://schemas.openxmlformats.org/officeDocument/2006/relationships/image" Target="../media/image4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BEB387-B6C5-4665-8D7E-73C577697421}"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F1E30D46-3FF6-441E-91C3-DBEB55B8C827}">
      <dgm:prSet custT="1"/>
      <dgm:spPr/>
      <dgm:t>
        <a:bodyPr/>
        <a:lstStyle/>
        <a:p>
          <a:pPr rtl="0"/>
          <a:r>
            <a:rPr lang="th-TH" sz="4000" b="1" dirty="0" smtClean="0">
              <a:solidFill>
                <a:schemeClr val="tx1"/>
              </a:solidFill>
              <a:latin typeface="AngsanaUPC" pitchFamily="18" charset="-34"/>
              <a:cs typeface="AngsanaUPC" pitchFamily="18" charset="-34"/>
            </a:rPr>
            <a:t>การแต่งตั้งโยกย้ายข้าราชการ</a:t>
          </a:r>
          <a:endParaRPr lang="en-US" sz="4000" dirty="0">
            <a:solidFill>
              <a:schemeClr val="tx1"/>
            </a:solidFill>
            <a:latin typeface="AngsanaUPC" pitchFamily="18" charset="-34"/>
            <a:cs typeface="AngsanaUPC" pitchFamily="18" charset="-34"/>
          </a:endParaRPr>
        </a:p>
      </dgm:t>
    </dgm:pt>
    <dgm:pt modelId="{BCC92A4B-B8D5-4D42-B8A6-369355C062A4}" type="parTrans" cxnId="{686A2418-06FA-47F1-85C9-C339FFEB7B97}">
      <dgm:prSet/>
      <dgm:spPr/>
      <dgm:t>
        <a:bodyPr/>
        <a:lstStyle/>
        <a:p>
          <a:endParaRPr lang="en-US"/>
        </a:p>
      </dgm:t>
    </dgm:pt>
    <dgm:pt modelId="{A99F3CE0-C4A8-426A-AC80-37A18CC3D65A}" type="sibTrans" cxnId="{686A2418-06FA-47F1-85C9-C339FFEB7B97}">
      <dgm:prSet/>
      <dgm:spPr/>
      <dgm:t>
        <a:bodyPr/>
        <a:lstStyle/>
        <a:p>
          <a:endParaRPr lang="en-US"/>
        </a:p>
      </dgm:t>
    </dgm:pt>
    <dgm:pt modelId="{032F0763-D424-4326-A7E4-4E4C9891CC1C}">
      <dgm:prSet custT="1"/>
      <dgm:spPr/>
      <dgm:t>
        <a:bodyPr/>
        <a:lstStyle/>
        <a:p>
          <a:pPr rtl="0"/>
          <a:r>
            <a:rPr lang="th-TH" sz="4000" b="1" dirty="0" smtClean="0">
              <a:solidFill>
                <a:schemeClr val="tx1"/>
              </a:solidFill>
              <a:latin typeface="AngsanaUPC" pitchFamily="18" charset="-34"/>
              <a:cs typeface="AngsanaUPC" pitchFamily="18" charset="-34"/>
            </a:rPr>
            <a:t>เป็นอำนาจบริหารองค์กรของผู้บังคับบัญชา</a:t>
          </a:r>
          <a:endParaRPr lang="en-US" sz="4000" dirty="0">
            <a:solidFill>
              <a:schemeClr val="tx1"/>
            </a:solidFill>
            <a:latin typeface="AngsanaUPC" pitchFamily="18" charset="-34"/>
            <a:cs typeface="AngsanaUPC" pitchFamily="18" charset="-34"/>
          </a:endParaRPr>
        </a:p>
      </dgm:t>
    </dgm:pt>
    <dgm:pt modelId="{FF06F240-A564-436F-B34C-D568FBFC4699}" type="parTrans" cxnId="{1AC70010-B109-40CA-9798-5329A2B8E6B5}">
      <dgm:prSet/>
      <dgm:spPr/>
      <dgm:t>
        <a:bodyPr/>
        <a:lstStyle/>
        <a:p>
          <a:endParaRPr lang="en-US"/>
        </a:p>
      </dgm:t>
    </dgm:pt>
    <dgm:pt modelId="{DDA9809E-B3A8-4033-BC37-E25EE38CD9F9}" type="sibTrans" cxnId="{1AC70010-B109-40CA-9798-5329A2B8E6B5}">
      <dgm:prSet/>
      <dgm:spPr/>
      <dgm:t>
        <a:bodyPr/>
        <a:lstStyle/>
        <a:p>
          <a:endParaRPr lang="en-US"/>
        </a:p>
      </dgm:t>
    </dgm:pt>
    <dgm:pt modelId="{13343A9B-19A1-40D0-BF69-64EAB3B39781}">
      <dgm:prSet custT="1"/>
      <dgm:spPr/>
      <dgm:t>
        <a:bodyPr/>
        <a:lstStyle/>
        <a:p>
          <a:pPr rtl="0"/>
          <a:r>
            <a:rPr lang="th-TH" sz="4000" b="1" dirty="0" smtClean="0">
              <a:solidFill>
                <a:schemeClr val="tx1"/>
              </a:solidFill>
              <a:latin typeface="AngsanaUPC" pitchFamily="18" charset="-34"/>
              <a:cs typeface="AngsanaUPC" pitchFamily="18" charset="-34"/>
            </a:rPr>
            <a:t>ศาลมักไม่แทรกแซง นอกจากฝ่าฝืนกฎหมายชัดเจน</a:t>
          </a:r>
          <a:endParaRPr lang="en-US" sz="4000" dirty="0">
            <a:solidFill>
              <a:schemeClr val="tx1"/>
            </a:solidFill>
            <a:latin typeface="AngsanaUPC" pitchFamily="18" charset="-34"/>
            <a:cs typeface="AngsanaUPC" pitchFamily="18" charset="-34"/>
          </a:endParaRPr>
        </a:p>
      </dgm:t>
    </dgm:pt>
    <dgm:pt modelId="{438295CD-2921-4CC7-B2FA-D7B565ABFC4F}" type="parTrans" cxnId="{9F253AF6-5616-440D-A20A-36CEAAC5F2C4}">
      <dgm:prSet/>
      <dgm:spPr/>
      <dgm:t>
        <a:bodyPr/>
        <a:lstStyle/>
        <a:p>
          <a:endParaRPr lang="en-US"/>
        </a:p>
      </dgm:t>
    </dgm:pt>
    <dgm:pt modelId="{D331D3B3-74BF-49C5-BDDA-D190CCBB9614}" type="sibTrans" cxnId="{9F253AF6-5616-440D-A20A-36CEAAC5F2C4}">
      <dgm:prSet/>
      <dgm:spPr/>
      <dgm:t>
        <a:bodyPr/>
        <a:lstStyle/>
        <a:p>
          <a:endParaRPr lang="en-US"/>
        </a:p>
      </dgm:t>
    </dgm:pt>
    <dgm:pt modelId="{552C5B40-3616-4D5D-B35B-0875A01D0578}">
      <dgm:prSet custT="1"/>
      <dgm:spPr/>
      <dgm:t>
        <a:bodyPr/>
        <a:lstStyle/>
        <a:p>
          <a:pPr rtl="0"/>
          <a:r>
            <a:rPr lang="th-TH" sz="4000" b="1" dirty="0" smtClean="0">
              <a:solidFill>
                <a:schemeClr val="tx1"/>
              </a:solidFill>
              <a:latin typeface="AngsanaUPC" pitchFamily="18" charset="-34"/>
              <a:cs typeface="AngsanaUPC" pitchFamily="18" charset="-34"/>
            </a:rPr>
            <a:t>องค์กรแก้ไขเยียวยาความเดือดร้อนเสียหายภายในสำนักงานตำรวจแห่งชาติ </a:t>
          </a:r>
          <a:r>
            <a:rPr lang="en-US" sz="4000" b="1" dirty="0" smtClean="0">
              <a:solidFill>
                <a:schemeClr val="tx1"/>
              </a:solidFill>
              <a:latin typeface="AngsanaUPC" pitchFamily="18" charset="-34"/>
              <a:cs typeface="AngsanaUPC" pitchFamily="18" charset="-34"/>
            </a:rPr>
            <a:t>: </a:t>
          </a:r>
          <a:r>
            <a:rPr lang="th-TH" sz="4000" b="1" dirty="0" smtClean="0">
              <a:solidFill>
                <a:schemeClr val="tx1"/>
              </a:solidFill>
              <a:latin typeface="AngsanaUPC" pitchFamily="18" charset="-34"/>
              <a:cs typeface="AngsanaUPC" pitchFamily="18" charset="-34"/>
            </a:rPr>
            <a:t>ก.ตร.</a:t>
          </a:r>
          <a:endParaRPr lang="en-US" sz="4000" b="1" dirty="0">
            <a:solidFill>
              <a:schemeClr val="tx1"/>
            </a:solidFill>
            <a:latin typeface="AngsanaUPC" pitchFamily="18" charset="-34"/>
            <a:cs typeface="AngsanaUPC" pitchFamily="18" charset="-34"/>
          </a:endParaRPr>
        </a:p>
      </dgm:t>
    </dgm:pt>
    <dgm:pt modelId="{A67E3BFD-60D2-40C4-A1A6-5FD7930CC83E}" type="parTrans" cxnId="{63FF7051-4567-4B30-953E-1757FD2221AE}">
      <dgm:prSet/>
      <dgm:spPr/>
      <dgm:t>
        <a:bodyPr/>
        <a:lstStyle/>
        <a:p>
          <a:endParaRPr lang="en-US"/>
        </a:p>
      </dgm:t>
    </dgm:pt>
    <dgm:pt modelId="{2A931ABA-7AB8-4E6C-98A4-5012272034D0}" type="sibTrans" cxnId="{63FF7051-4567-4B30-953E-1757FD2221AE}">
      <dgm:prSet/>
      <dgm:spPr/>
      <dgm:t>
        <a:bodyPr/>
        <a:lstStyle/>
        <a:p>
          <a:endParaRPr lang="en-US"/>
        </a:p>
      </dgm:t>
    </dgm:pt>
    <dgm:pt modelId="{B7C3BC6C-3FD4-440A-8547-D713BBA9C2BE}" type="pres">
      <dgm:prSet presAssocID="{BFBEB387-B6C5-4665-8D7E-73C577697421}" presName="Name0" presStyleCnt="0">
        <dgm:presLayoutVars>
          <dgm:dir/>
          <dgm:resizeHandles val="exact"/>
        </dgm:presLayoutVars>
      </dgm:prSet>
      <dgm:spPr/>
      <dgm:t>
        <a:bodyPr/>
        <a:lstStyle/>
        <a:p>
          <a:endParaRPr lang="en-US"/>
        </a:p>
      </dgm:t>
    </dgm:pt>
    <dgm:pt modelId="{86F9B454-3423-41DA-9CD5-0760F394CBAD}" type="pres">
      <dgm:prSet presAssocID="{F1E30D46-3FF6-441E-91C3-DBEB55B8C827}" presName="node" presStyleLbl="node1" presStyleIdx="0" presStyleCnt="1">
        <dgm:presLayoutVars>
          <dgm:bulletEnabled val="1"/>
        </dgm:presLayoutVars>
      </dgm:prSet>
      <dgm:spPr/>
      <dgm:t>
        <a:bodyPr/>
        <a:lstStyle/>
        <a:p>
          <a:endParaRPr lang="en-US"/>
        </a:p>
      </dgm:t>
    </dgm:pt>
  </dgm:ptLst>
  <dgm:cxnLst>
    <dgm:cxn modelId="{86B5151B-B303-4081-B4B3-8F3A5CEF29E7}" type="presOf" srcId="{552C5B40-3616-4D5D-B35B-0875A01D0578}" destId="{86F9B454-3423-41DA-9CD5-0760F394CBAD}" srcOrd="0" destOrd="3" presId="urn:microsoft.com/office/officeart/2005/8/layout/hList6"/>
    <dgm:cxn modelId="{1AC70010-B109-40CA-9798-5329A2B8E6B5}" srcId="{F1E30D46-3FF6-441E-91C3-DBEB55B8C827}" destId="{032F0763-D424-4326-A7E4-4E4C9891CC1C}" srcOrd="0" destOrd="0" parTransId="{FF06F240-A564-436F-B34C-D568FBFC4699}" sibTransId="{DDA9809E-B3A8-4033-BC37-E25EE38CD9F9}"/>
    <dgm:cxn modelId="{5F34A4CC-2374-444E-849B-91AED8743335}" type="presOf" srcId="{BFBEB387-B6C5-4665-8D7E-73C577697421}" destId="{B7C3BC6C-3FD4-440A-8547-D713BBA9C2BE}" srcOrd="0" destOrd="0" presId="urn:microsoft.com/office/officeart/2005/8/layout/hList6"/>
    <dgm:cxn modelId="{63FF7051-4567-4B30-953E-1757FD2221AE}" srcId="{F1E30D46-3FF6-441E-91C3-DBEB55B8C827}" destId="{552C5B40-3616-4D5D-B35B-0875A01D0578}" srcOrd="2" destOrd="0" parTransId="{A67E3BFD-60D2-40C4-A1A6-5FD7930CC83E}" sibTransId="{2A931ABA-7AB8-4E6C-98A4-5012272034D0}"/>
    <dgm:cxn modelId="{686A2418-06FA-47F1-85C9-C339FFEB7B97}" srcId="{BFBEB387-B6C5-4665-8D7E-73C577697421}" destId="{F1E30D46-3FF6-441E-91C3-DBEB55B8C827}" srcOrd="0" destOrd="0" parTransId="{BCC92A4B-B8D5-4D42-B8A6-369355C062A4}" sibTransId="{A99F3CE0-C4A8-426A-AC80-37A18CC3D65A}"/>
    <dgm:cxn modelId="{7E33AB77-22DF-479D-8486-7AB4E76FA5FD}" type="presOf" srcId="{F1E30D46-3FF6-441E-91C3-DBEB55B8C827}" destId="{86F9B454-3423-41DA-9CD5-0760F394CBAD}" srcOrd="0" destOrd="0" presId="urn:microsoft.com/office/officeart/2005/8/layout/hList6"/>
    <dgm:cxn modelId="{1C93144D-A2B4-4D47-8078-4602526F8AB9}" type="presOf" srcId="{032F0763-D424-4326-A7E4-4E4C9891CC1C}" destId="{86F9B454-3423-41DA-9CD5-0760F394CBAD}" srcOrd="0" destOrd="1" presId="urn:microsoft.com/office/officeart/2005/8/layout/hList6"/>
    <dgm:cxn modelId="{F4503E69-9F40-41E6-B062-441BE61C9A7C}" type="presOf" srcId="{13343A9B-19A1-40D0-BF69-64EAB3B39781}" destId="{86F9B454-3423-41DA-9CD5-0760F394CBAD}" srcOrd="0" destOrd="2" presId="urn:microsoft.com/office/officeart/2005/8/layout/hList6"/>
    <dgm:cxn modelId="{9F253AF6-5616-440D-A20A-36CEAAC5F2C4}" srcId="{F1E30D46-3FF6-441E-91C3-DBEB55B8C827}" destId="{13343A9B-19A1-40D0-BF69-64EAB3B39781}" srcOrd="1" destOrd="0" parTransId="{438295CD-2921-4CC7-B2FA-D7B565ABFC4F}" sibTransId="{D331D3B3-74BF-49C5-BDDA-D190CCBB9614}"/>
    <dgm:cxn modelId="{5824218E-792C-45BE-8523-800B1F1A2DDC}" type="presParOf" srcId="{B7C3BC6C-3FD4-440A-8547-D713BBA9C2BE}" destId="{86F9B454-3423-41DA-9CD5-0760F394CBAD}" srcOrd="0" destOrd="0" presId="urn:microsoft.com/office/officeart/2005/8/layout/hList6"/>
  </dgm:cxnLst>
  <dgm:bg>
    <a:solidFill>
      <a:schemeClr val="accent1">
        <a:lumMod val="40000"/>
        <a:lumOff val="60000"/>
      </a:schemeClr>
    </a:solidFill>
  </dgm:bg>
  <dgm:whole/>
</dgm:dataModel>
</file>

<file path=ppt/diagrams/data10.xml><?xml version="1.0" encoding="utf-8"?>
<dgm:dataModel xmlns:dgm="http://schemas.openxmlformats.org/drawingml/2006/diagram" xmlns:a="http://schemas.openxmlformats.org/drawingml/2006/main">
  <dgm:ptLst>
    <dgm:pt modelId="{0041C42F-BE35-4348-8F64-56BE67429899}"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B0A33921-06DA-42BF-83B4-A29D148BFFA5}">
      <dgm:prSet/>
      <dgm:spPr>
        <a:solidFill>
          <a:srgbClr val="C00000"/>
        </a:solidFill>
      </dgm:spPr>
      <dgm:t>
        <a:bodyPr/>
        <a:lstStyle/>
        <a:p>
          <a:pPr rtl="0"/>
          <a:r>
            <a:rPr lang="th-TH" b="1" dirty="0" smtClean="0">
              <a:solidFill>
                <a:schemeClr val="bg1">
                  <a:lumMod val="95000"/>
                </a:schemeClr>
              </a:solidFill>
              <a:latin typeface="AngsanaUPC" pitchFamily="18" charset="-34"/>
              <a:cs typeface="AngsanaUPC" pitchFamily="18" charset="-34"/>
            </a:rPr>
            <a:t>ความสำคัญของคำให้การ</a:t>
          </a:r>
          <a:endParaRPr lang="en-US" dirty="0">
            <a:solidFill>
              <a:schemeClr val="bg1">
                <a:lumMod val="95000"/>
              </a:schemeClr>
            </a:solidFill>
            <a:latin typeface="AngsanaUPC" pitchFamily="18" charset="-34"/>
            <a:cs typeface="AngsanaUPC" pitchFamily="18" charset="-34"/>
          </a:endParaRPr>
        </a:p>
      </dgm:t>
    </dgm:pt>
    <dgm:pt modelId="{61207EF8-A1F7-4659-919A-BB7E7E0E4319}" type="parTrans" cxnId="{93752F03-6693-4E4F-BA33-7298B68F3800}">
      <dgm:prSet/>
      <dgm:spPr/>
      <dgm:t>
        <a:bodyPr/>
        <a:lstStyle/>
        <a:p>
          <a:endParaRPr lang="en-US"/>
        </a:p>
      </dgm:t>
    </dgm:pt>
    <dgm:pt modelId="{1EC04D74-F838-484D-9DAE-09DA9212E729}" type="sibTrans" cxnId="{93752F03-6693-4E4F-BA33-7298B68F3800}">
      <dgm:prSet/>
      <dgm:spPr/>
      <dgm:t>
        <a:bodyPr/>
        <a:lstStyle/>
        <a:p>
          <a:endParaRPr lang="en-US"/>
        </a:p>
      </dgm:t>
    </dgm:pt>
    <dgm:pt modelId="{C9E27D63-4B93-4DFE-8A2D-9231F6DF55CF}">
      <dgm:prSet custT="1"/>
      <dgm:spPr>
        <a:solidFill>
          <a:schemeClr val="tx1">
            <a:alpha val="90000"/>
          </a:schemeClr>
        </a:solidFill>
      </dgm:spPr>
      <dgm:t>
        <a:bodyPr/>
        <a:lstStyle/>
        <a:p>
          <a:pPr rtl="0"/>
          <a:r>
            <a:rPr lang="th-TH" sz="3200" b="1" dirty="0" smtClean="0">
              <a:solidFill>
                <a:schemeClr val="bg1"/>
              </a:solidFill>
              <a:latin typeface="AngsanaUPC" pitchFamily="18" charset="-34"/>
              <a:cs typeface="AngsanaUPC" pitchFamily="18" charset="-34"/>
            </a:rPr>
            <a:t>การเป็นเอกสารให้ศาลตรวจสอบความมีอยู่ของข้อเท็จจริง , ข้อกฎหมายข้อต่อสู้ และข้อโต้แย้ง</a:t>
          </a:r>
          <a:endParaRPr lang="en-US" sz="3200" dirty="0">
            <a:solidFill>
              <a:schemeClr val="bg1"/>
            </a:solidFill>
            <a:latin typeface="AngsanaUPC" pitchFamily="18" charset="-34"/>
            <a:cs typeface="AngsanaUPC" pitchFamily="18" charset="-34"/>
          </a:endParaRPr>
        </a:p>
      </dgm:t>
    </dgm:pt>
    <dgm:pt modelId="{627D4870-5239-4C1B-986A-E60869647111}" type="parTrans" cxnId="{AA1D1BE8-6A4E-4446-B4FD-3A16784FE23C}">
      <dgm:prSet/>
      <dgm:spPr/>
      <dgm:t>
        <a:bodyPr/>
        <a:lstStyle/>
        <a:p>
          <a:endParaRPr lang="en-US"/>
        </a:p>
      </dgm:t>
    </dgm:pt>
    <dgm:pt modelId="{B3F39381-B09D-4282-BC53-70A621603118}" type="sibTrans" cxnId="{AA1D1BE8-6A4E-4446-B4FD-3A16784FE23C}">
      <dgm:prSet/>
      <dgm:spPr/>
      <dgm:t>
        <a:bodyPr/>
        <a:lstStyle/>
        <a:p>
          <a:endParaRPr lang="en-US"/>
        </a:p>
      </dgm:t>
    </dgm:pt>
    <dgm:pt modelId="{58C35A5F-6099-466C-80F8-5FA3AB4BEAC8}">
      <dgm:prSet/>
      <dgm:spPr>
        <a:solidFill>
          <a:srgbClr val="C00000"/>
        </a:solidFill>
      </dgm:spPr>
      <dgm:t>
        <a:bodyPr/>
        <a:lstStyle/>
        <a:p>
          <a:pPr rtl="0"/>
          <a:r>
            <a:rPr lang="th-TH" b="1" dirty="0" smtClean="0">
              <a:solidFill>
                <a:schemeClr val="bg1">
                  <a:lumMod val="95000"/>
                </a:schemeClr>
              </a:solidFill>
              <a:latin typeface="AngsanaUPC" pitchFamily="18" charset="-34"/>
              <a:cs typeface="AngsanaUPC" pitchFamily="18" charset="-34"/>
            </a:rPr>
            <a:t>เมื่อถูกฟ้องคดีปกครอง </a:t>
          </a:r>
          <a:endParaRPr lang="en-US" dirty="0">
            <a:solidFill>
              <a:schemeClr val="bg1">
                <a:lumMod val="95000"/>
              </a:schemeClr>
            </a:solidFill>
            <a:latin typeface="AngsanaUPC" pitchFamily="18" charset="-34"/>
            <a:cs typeface="AngsanaUPC" pitchFamily="18" charset="-34"/>
          </a:endParaRPr>
        </a:p>
      </dgm:t>
    </dgm:pt>
    <dgm:pt modelId="{40952568-F6C7-4F69-9BC4-5E4E839735AB}" type="parTrans" cxnId="{309C909F-3E7D-493F-BB20-0D5372FEDD97}">
      <dgm:prSet/>
      <dgm:spPr/>
      <dgm:t>
        <a:bodyPr/>
        <a:lstStyle/>
        <a:p>
          <a:endParaRPr lang="en-US"/>
        </a:p>
      </dgm:t>
    </dgm:pt>
    <dgm:pt modelId="{A80DD66F-D4D3-4A5C-B27F-12E37D345C7A}" type="sibTrans" cxnId="{309C909F-3E7D-493F-BB20-0D5372FEDD97}">
      <dgm:prSet/>
      <dgm:spPr/>
      <dgm:t>
        <a:bodyPr/>
        <a:lstStyle/>
        <a:p>
          <a:endParaRPr lang="en-US"/>
        </a:p>
      </dgm:t>
    </dgm:pt>
    <dgm:pt modelId="{14AA7E4E-6581-4874-8E1F-AACE28B81F82}">
      <dgm:prSet custT="1"/>
      <dgm:spPr>
        <a:solidFill>
          <a:schemeClr val="tx1">
            <a:alpha val="90000"/>
          </a:schemeClr>
        </a:solidFill>
      </dgm:spPr>
      <dgm:t>
        <a:bodyPr/>
        <a:lstStyle/>
        <a:p>
          <a:pPr rtl="0"/>
          <a:r>
            <a:rPr lang="th-TH" sz="3600" b="1" dirty="0" smtClean="0">
              <a:solidFill>
                <a:schemeClr val="bg1"/>
              </a:solidFill>
              <a:latin typeface="AngsanaUPC" pitchFamily="18" charset="-34"/>
              <a:cs typeface="AngsanaUPC" pitchFamily="18" charset="-34"/>
            </a:rPr>
            <a:t>พิจารณาว่าในคำฟ้อง       มีกี่ประเด็น มีข้อเท็จจริงอะไรบ้าง , อ้างข้อกฎหมายใดบ้างหรือไม่</a:t>
          </a:r>
          <a:endParaRPr lang="en-US" sz="3600" dirty="0">
            <a:solidFill>
              <a:schemeClr val="bg1"/>
            </a:solidFill>
            <a:latin typeface="AngsanaUPC" pitchFamily="18" charset="-34"/>
            <a:cs typeface="AngsanaUPC" pitchFamily="18" charset="-34"/>
          </a:endParaRPr>
        </a:p>
      </dgm:t>
    </dgm:pt>
    <dgm:pt modelId="{E0979425-812C-4EFB-9970-B06F44C37951}" type="parTrans" cxnId="{695E5EBD-ED0B-4E63-AEFD-212CFC400DDB}">
      <dgm:prSet/>
      <dgm:spPr/>
      <dgm:t>
        <a:bodyPr/>
        <a:lstStyle/>
        <a:p>
          <a:endParaRPr lang="en-US"/>
        </a:p>
      </dgm:t>
    </dgm:pt>
    <dgm:pt modelId="{6BAB3EEC-3E98-420D-A011-896031E4830A}" type="sibTrans" cxnId="{695E5EBD-ED0B-4E63-AEFD-212CFC400DDB}">
      <dgm:prSet/>
      <dgm:spPr/>
      <dgm:t>
        <a:bodyPr/>
        <a:lstStyle/>
        <a:p>
          <a:endParaRPr lang="en-US"/>
        </a:p>
      </dgm:t>
    </dgm:pt>
    <dgm:pt modelId="{71ED1E25-2908-4A89-BD9E-162941200D10}" type="pres">
      <dgm:prSet presAssocID="{0041C42F-BE35-4348-8F64-56BE67429899}" presName="Name0" presStyleCnt="0">
        <dgm:presLayoutVars>
          <dgm:chPref val="3"/>
          <dgm:dir/>
          <dgm:animLvl val="lvl"/>
          <dgm:resizeHandles/>
        </dgm:presLayoutVars>
      </dgm:prSet>
      <dgm:spPr/>
      <dgm:t>
        <a:bodyPr/>
        <a:lstStyle/>
        <a:p>
          <a:endParaRPr lang="en-US"/>
        </a:p>
      </dgm:t>
    </dgm:pt>
    <dgm:pt modelId="{21CB928A-60C6-44DB-A6DC-00BCB5D70864}" type="pres">
      <dgm:prSet presAssocID="{B0A33921-06DA-42BF-83B4-A29D148BFFA5}" presName="horFlow" presStyleCnt="0"/>
      <dgm:spPr/>
    </dgm:pt>
    <dgm:pt modelId="{1CD4FA31-6BCE-4BCC-A9AA-8982A640A5F4}" type="pres">
      <dgm:prSet presAssocID="{B0A33921-06DA-42BF-83B4-A29D148BFFA5}" presName="bigChev" presStyleLbl="node1" presStyleIdx="0" presStyleCnt="2" custScaleX="83286"/>
      <dgm:spPr/>
      <dgm:t>
        <a:bodyPr/>
        <a:lstStyle/>
        <a:p>
          <a:endParaRPr lang="en-US"/>
        </a:p>
      </dgm:t>
    </dgm:pt>
    <dgm:pt modelId="{28D7FD8C-1825-4186-9B10-E3628720998F}" type="pres">
      <dgm:prSet presAssocID="{627D4870-5239-4C1B-986A-E60869647111}" presName="parTrans" presStyleCnt="0"/>
      <dgm:spPr/>
    </dgm:pt>
    <dgm:pt modelId="{20C12BB1-363C-4A54-8661-ADCE0E89D03E}" type="pres">
      <dgm:prSet presAssocID="{C9E27D63-4B93-4DFE-8A2D-9231F6DF55CF}" presName="node" presStyleLbl="alignAccFollowNode1" presStyleIdx="0" presStyleCnt="2" custScaleX="117981" custScaleY="132436" custLinFactNeighborX="605" custLinFactNeighborY="-1915">
        <dgm:presLayoutVars>
          <dgm:bulletEnabled val="1"/>
        </dgm:presLayoutVars>
      </dgm:prSet>
      <dgm:spPr/>
      <dgm:t>
        <a:bodyPr/>
        <a:lstStyle/>
        <a:p>
          <a:endParaRPr lang="en-US"/>
        </a:p>
      </dgm:t>
    </dgm:pt>
    <dgm:pt modelId="{14330BD5-F49C-462F-AF9A-3BE755621163}" type="pres">
      <dgm:prSet presAssocID="{B0A33921-06DA-42BF-83B4-A29D148BFFA5}" presName="vSp" presStyleCnt="0"/>
      <dgm:spPr/>
    </dgm:pt>
    <dgm:pt modelId="{F8A7D7D7-977B-471D-B245-152D3869DECB}" type="pres">
      <dgm:prSet presAssocID="{58C35A5F-6099-466C-80F8-5FA3AB4BEAC8}" presName="horFlow" presStyleCnt="0"/>
      <dgm:spPr/>
    </dgm:pt>
    <dgm:pt modelId="{0CC60146-272D-41B8-9F5A-321B6ECCE742}" type="pres">
      <dgm:prSet presAssocID="{58C35A5F-6099-466C-80F8-5FA3AB4BEAC8}" presName="bigChev" presStyleLbl="node1" presStyleIdx="1" presStyleCnt="2" custScaleX="80572"/>
      <dgm:spPr/>
      <dgm:t>
        <a:bodyPr/>
        <a:lstStyle/>
        <a:p>
          <a:endParaRPr lang="en-US"/>
        </a:p>
      </dgm:t>
    </dgm:pt>
    <dgm:pt modelId="{16D4ACA4-3DA1-4FA0-9E15-F19D846B8798}" type="pres">
      <dgm:prSet presAssocID="{E0979425-812C-4EFB-9970-B06F44C37951}" presName="parTrans" presStyleCnt="0"/>
      <dgm:spPr/>
    </dgm:pt>
    <dgm:pt modelId="{368AD8F7-1609-4255-AABE-EA2803B56BE1}" type="pres">
      <dgm:prSet presAssocID="{14AA7E4E-6581-4874-8E1F-AACE28B81F82}" presName="node" presStyleLbl="alignAccFollowNode1" presStyleIdx="1" presStyleCnt="2" custScaleX="123625" custScaleY="119260">
        <dgm:presLayoutVars>
          <dgm:bulletEnabled val="1"/>
        </dgm:presLayoutVars>
      </dgm:prSet>
      <dgm:spPr/>
      <dgm:t>
        <a:bodyPr/>
        <a:lstStyle/>
        <a:p>
          <a:endParaRPr lang="en-US"/>
        </a:p>
      </dgm:t>
    </dgm:pt>
  </dgm:ptLst>
  <dgm:cxnLst>
    <dgm:cxn modelId="{4CABAEA6-FE18-4F4A-A719-BA9E89087477}" type="presOf" srcId="{C9E27D63-4B93-4DFE-8A2D-9231F6DF55CF}" destId="{20C12BB1-363C-4A54-8661-ADCE0E89D03E}" srcOrd="0" destOrd="0" presId="urn:microsoft.com/office/officeart/2005/8/layout/lProcess3"/>
    <dgm:cxn modelId="{309C909F-3E7D-493F-BB20-0D5372FEDD97}" srcId="{0041C42F-BE35-4348-8F64-56BE67429899}" destId="{58C35A5F-6099-466C-80F8-5FA3AB4BEAC8}" srcOrd="1" destOrd="0" parTransId="{40952568-F6C7-4F69-9BC4-5E4E839735AB}" sibTransId="{A80DD66F-D4D3-4A5C-B27F-12E37D345C7A}"/>
    <dgm:cxn modelId="{77ACA5CA-8E86-4FE0-BBDD-67FCC7819D61}" type="presOf" srcId="{0041C42F-BE35-4348-8F64-56BE67429899}" destId="{71ED1E25-2908-4A89-BD9E-162941200D10}" srcOrd="0" destOrd="0" presId="urn:microsoft.com/office/officeart/2005/8/layout/lProcess3"/>
    <dgm:cxn modelId="{D4B89D8D-6412-4191-99A8-4FF5B2FA2908}" type="presOf" srcId="{58C35A5F-6099-466C-80F8-5FA3AB4BEAC8}" destId="{0CC60146-272D-41B8-9F5A-321B6ECCE742}" srcOrd="0" destOrd="0" presId="urn:microsoft.com/office/officeart/2005/8/layout/lProcess3"/>
    <dgm:cxn modelId="{AA1D1BE8-6A4E-4446-B4FD-3A16784FE23C}" srcId="{B0A33921-06DA-42BF-83B4-A29D148BFFA5}" destId="{C9E27D63-4B93-4DFE-8A2D-9231F6DF55CF}" srcOrd="0" destOrd="0" parTransId="{627D4870-5239-4C1B-986A-E60869647111}" sibTransId="{B3F39381-B09D-4282-BC53-70A621603118}"/>
    <dgm:cxn modelId="{695E5EBD-ED0B-4E63-AEFD-212CFC400DDB}" srcId="{58C35A5F-6099-466C-80F8-5FA3AB4BEAC8}" destId="{14AA7E4E-6581-4874-8E1F-AACE28B81F82}" srcOrd="0" destOrd="0" parTransId="{E0979425-812C-4EFB-9970-B06F44C37951}" sibTransId="{6BAB3EEC-3E98-420D-A011-896031E4830A}"/>
    <dgm:cxn modelId="{6A1E1FEE-4BAA-4832-A4D6-D980DB20CE80}" type="presOf" srcId="{14AA7E4E-6581-4874-8E1F-AACE28B81F82}" destId="{368AD8F7-1609-4255-AABE-EA2803B56BE1}" srcOrd="0" destOrd="0" presId="urn:microsoft.com/office/officeart/2005/8/layout/lProcess3"/>
    <dgm:cxn modelId="{93752F03-6693-4E4F-BA33-7298B68F3800}" srcId="{0041C42F-BE35-4348-8F64-56BE67429899}" destId="{B0A33921-06DA-42BF-83B4-A29D148BFFA5}" srcOrd="0" destOrd="0" parTransId="{61207EF8-A1F7-4659-919A-BB7E7E0E4319}" sibTransId="{1EC04D74-F838-484D-9DAE-09DA9212E729}"/>
    <dgm:cxn modelId="{69EDCFDF-0A11-4723-8635-8C86456013D0}" type="presOf" srcId="{B0A33921-06DA-42BF-83B4-A29D148BFFA5}" destId="{1CD4FA31-6BCE-4BCC-A9AA-8982A640A5F4}" srcOrd="0" destOrd="0" presId="urn:microsoft.com/office/officeart/2005/8/layout/lProcess3"/>
    <dgm:cxn modelId="{36261C78-8D04-4E1D-A79B-CED620F61FD5}" type="presParOf" srcId="{71ED1E25-2908-4A89-BD9E-162941200D10}" destId="{21CB928A-60C6-44DB-A6DC-00BCB5D70864}" srcOrd="0" destOrd="0" presId="urn:microsoft.com/office/officeart/2005/8/layout/lProcess3"/>
    <dgm:cxn modelId="{E8759855-76B4-412E-961B-459EEA0F7CD3}" type="presParOf" srcId="{21CB928A-60C6-44DB-A6DC-00BCB5D70864}" destId="{1CD4FA31-6BCE-4BCC-A9AA-8982A640A5F4}" srcOrd="0" destOrd="0" presId="urn:microsoft.com/office/officeart/2005/8/layout/lProcess3"/>
    <dgm:cxn modelId="{BBD1BC93-86FC-4BE8-9B4C-D3047503B862}" type="presParOf" srcId="{21CB928A-60C6-44DB-A6DC-00BCB5D70864}" destId="{28D7FD8C-1825-4186-9B10-E3628720998F}" srcOrd="1" destOrd="0" presId="urn:microsoft.com/office/officeart/2005/8/layout/lProcess3"/>
    <dgm:cxn modelId="{ED76DD32-6BC1-48B9-92E4-E2B6BE31FCB9}" type="presParOf" srcId="{21CB928A-60C6-44DB-A6DC-00BCB5D70864}" destId="{20C12BB1-363C-4A54-8661-ADCE0E89D03E}" srcOrd="2" destOrd="0" presId="urn:microsoft.com/office/officeart/2005/8/layout/lProcess3"/>
    <dgm:cxn modelId="{E6FBD14E-7841-424F-BE08-41E1C2E55389}" type="presParOf" srcId="{71ED1E25-2908-4A89-BD9E-162941200D10}" destId="{14330BD5-F49C-462F-AF9A-3BE755621163}" srcOrd="1" destOrd="0" presId="urn:microsoft.com/office/officeart/2005/8/layout/lProcess3"/>
    <dgm:cxn modelId="{8372D2CC-A4DB-42BE-AD61-BED22B7E0229}" type="presParOf" srcId="{71ED1E25-2908-4A89-BD9E-162941200D10}" destId="{F8A7D7D7-977B-471D-B245-152D3869DECB}" srcOrd="2" destOrd="0" presId="urn:microsoft.com/office/officeart/2005/8/layout/lProcess3"/>
    <dgm:cxn modelId="{8FD7DAD7-7A65-480F-B96A-64F93BC06635}" type="presParOf" srcId="{F8A7D7D7-977B-471D-B245-152D3869DECB}" destId="{0CC60146-272D-41B8-9F5A-321B6ECCE742}" srcOrd="0" destOrd="0" presId="urn:microsoft.com/office/officeart/2005/8/layout/lProcess3"/>
    <dgm:cxn modelId="{A4044E22-5A14-4872-A6ED-B84CF22244F7}" type="presParOf" srcId="{F8A7D7D7-977B-471D-B245-152D3869DECB}" destId="{16D4ACA4-3DA1-4FA0-9E15-F19D846B8798}" srcOrd="1" destOrd="0" presId="urn:microsoft.com/office/officeart/2005/8/layout/lProcess3"/>
    <dgm:cxn modelId="{42B32700-A694-4E92-B1C2-FC8541958C19}" type="presParOf" srcId="{F8A7D7D7-977B-471D-B245-152D3869DECB}" destId="{368AD8F7-1609-4255-AABE-EA2803B56BE1}" srcOrd="2" destOrd="0" presId="urn:microsoft.com/office/officeart/2005/8/layout/lProcess3"/>
  </dgm:cxnLst>
  <dgm:bg/>
  <dgm:whole/>
</dgm:dataModel>
</file>

<file path=ppt/diagrams/data11.xml><?xml version="1.0" encoding="utf-8"?>
<dgm:dataModel xmlns:dgm="http://schemas.openxmlformats.org/drawingml/2006/diagram" xmlns:a="http://schemas.openxmlformats.org/drawingml/2006/main">
  <dgm:ptLst>
    <dgm:pt modelId="{E56041AA-B777-4B50-8826-1E5134367258}" type="doc">
      <dgm:prSet loTypeId="urn:microsoft.com/office/officeart/2005/8/layout/matrix3" loCatId="matrix" qsTypeId="urn:microsoft.com/office/officeart/2005/8/quickstyle/simple1" qsCatId="simple" csTypeId="urn:microsoft.com/office/officeart/2005/8/colors/colorful2" csCatId="colorful" phldr="1"/>
      <dgm:spPr/>
      <dgm:t>
        <a:bodyPr/>
        <a:lstStyle/>
        <a:p>
          <a:endParaRPr lang="en-US"/>
        </a:p>
      </dgm:t>
    </dgm:pt>
    <dgm:pt modelId="{E0305E45-08E7-4C4A-B1F9-D3B2055F3A30}">
      <dgm:prSet custT="1"/>
      <dgm:spPr>
        <a:solidFill>
          <a:srgbClr val="0070C0"/>
        </a:solidFill>
      </dgm:spPr>
      <dgm:t>
        <a:bodyPr/>
        <a:lstStyle/>
        <a:p>
          <a:pPr rtl="0"/>
          <a:r>
            <a:rPr lang="en-US" sz="4400" b="1" dirty="0" smtClean="0">
              <a:solidFill>
                <a:schemeClr val="bg1"/>
              </a:solidFill>
              <a:latin typeface="AngsanaUPC" pitchFamily="18" charset="-34"/>
              <a:cs typeface="AngsanaUPC" pitchFamily="18" charset="-34"/>
            </a:rPr>
            <a:t>1.</a:t>
          </a:r>
          <a:r>
            <a:rPr lang="th-TH" sz="4400" b="1" dirty="0" smtClean="0">
              <a:solidFill>
                <a:schemeClr val="bg1"/>
              </a:solidFill>
              <a:latin typeface="AngsanaUPC" pitchFamily="18" charset="-34"/>
              <a:cs typeface="AngsanaUPC" pitchFamily="18" charset="-34"/>
            </a:rPr>
            <a:t>หลักการ </a:t>
          </a:r>
          <a:r>
            <a:rPr lang="en-US" sz="4400" b="1" dirty="0" smtClean="0">
              <a:solidFill>
                <a:schemeClr val="bg1"/>
              </a:solidFill>
              <a:latin typeface="AngsanaUPC" pitchFamily="18" charset="-34"/>
              <a:cs typeface="AngsanaUPC" pitchFamily="18" charset="-34"/>
            </a:rPr>
            <a:t>: </a:t>
          </a:r>
          <a:r>
            <a:rPr lang="th-TH" sz="4400" b="1" dirty="0" smtClean="0">
              <a:solidFill>
                <a:schemeClr val="bg1"/>
              </a:solidFill>
              <a:latin typeface="AngsanaUPC" pitchFamily="18" charset="-34"/>
              <a:cs typeface="AngsanaUPC" pitchFamily="18" charset="-34"/>
            </a:rPr>
            <a:t>ต้องโต้แย้งทุกประเด็น</a:t>
          </a:r>
          <a:endParaRPr lang="en-US" sz="4400" dirty="0">
            <a:solidFill>
              <a:schemeClr val="bg1"/>
            </a:solidFill>
            <a:latin typeface="AngsanaUPC" pitchFamily="18" charset="-34"/>
            <a:cs typeface="AngsanaUPC" pitchFamily="18" charset="-34"/>
          </a:endParaRPr>
        </a:p>
      </dgm:t>
    </dgm:pt>
    <dgm:pt modelId="{982CE95C-8B5D-42E0-8F1C-E0C4FA1CFC89}" type="parTrans" cxnId="{EF631A49-0FE8-405D-A710-954310A890EB}">
      <dgm:prSet/>
      <dgm:spPr/>
      <dgm:t>
        <a:bodyPr/>
        <a:lstStyle/>
        <a:p>
          <a:endParaRPr lang="en-US"/>
        </a:p>
      </dgm:t>
    </dgm:pt>
    <dgm:pt modelId="{5AC1440D-CC62-45DF-B8B0-A7A100DB5C16}" type="sibTrans" cxnId="{EF631A49-0FE8-405D-A710-954310A890EB}">
      <dgm:prSet/>
      <dgm:spPr/>
      <dgm:t>
        <a:bodyPr/>
        <a:lstStyle/>
        <a:p>
          <a:endParaRPr lang="en-US"/>
        </a:p>
      </dgm:t>
    </dgm:pt>
    <dgm:pt modelId="{5B02EAA0-41F4-4CE6-BB2D-88DBDE1C6A96}">
      <dgm:prSet custT="1"/>
      <dgm:spPr>
        <a:solidFill>
          <a:srgbClr val="0070C0"/>
        </a:solidFill>
      </dgm:spPr>
      <dgm:t>
        <a:bodyPr/>
        <a:lstStyle/>
        <a:p>
          <a:pPr algn="ctr" rtl="0"/>
          <a:r>
            <a:rPr lang="en-US" sz="3800" b="1" dirty="0" smtClean="0">
              <a:solidFill>
                <a:schemeClr val="bg1"/>
              </a:solidFill>
              <a:latin typeface="AngsanaUPC" pitchFamily="18" charset="-34"/>
              <a:cs typeface="AngsanaUPC" pitchFamily="18" charset="-34"/>
            </a:rPr>
            <a:t>2. </a:t>
          </a:r>
          <a:r>
            <a:rPr lang="th-TH" sz="3800" b="1" dirty="0" smtClean="0">
              <a:solidFill>
                <a:schemeClr val="bg1"/>
              </a:solidFill>
              <a:latin typeface="AngsanaUPC" pitchFamily="18" charset="-34"/>
              <a:cs typeface="AngsanaUPC" pitchFamily="18" charset="-34"/>
            </a:rPr>
            <a:t>ต้องประกอบเอกสารพยานหลักฐาน</a:t>
          </a:r>
          <a:r>
            <a:rPr lang="en-US" sz="3800" b="1" dirty="0" smtClean="0">
              <a:solidFill>
                <a:schemeClr val="bg1"/>
              </a:solidFill>
              <a:latin typeface="AngsanaUPC" pitchFamily="18" charset="-34"/>
              <a:cs typeface="AngsanaUPC" pitchFamily="18" charset="-34"/>
            </a:rPr>
            <a:t>          </a:t>
          </a:r>
          <a:r>
            <a:rPr lang="th-TH" sz="3800" b="1" dirty="0" smtClean="0">
              <a:solidFill>
                <a:schemeClr val="bg1"/>
              </a:solidFill>
              <a:latin typeface="AngsanaUPC" pitchFamily="18" charset="-34"/>
              <a:cs typeface="AngsanaUPC" pitchFamily="18" charset="-34"/>
            </a:rPr>
            <a:t>อย่างละเอียด</a:t>
          </a:r>
          <a:endParaRPr lang="en-US" sz="3800" dirty="0">
            <a:solidFill>
              <a:schemeClr val="bg1"/>
            </a:solidFill>
            <a:latin typeface="AngsanaUPC" pitchFamily="18" charset="-34"/>
            <a:cs typeface="AngsanaUPC" pitchFamily="18" charset="-34"/>
          </a:endParaRPr>
        </a:p>
      </dgm:t>
    </dgm:pt>
    <dgm:pt modelId="{2E86D585-D3E5-4580-BE82-7DABE934BF01}" type="parTrans" cxnId="{88064CFB-3B73-439B-8FA1-849A2D643DCE}">
      <dgm:prSet/>
      <dgm:spPr/>
      <dgm:t>
        <a:bodyPr/>
        <a:lstStyle/>
        <a:p>
          <a:endParaRPr lang="en-US"/>
        </a:p>
      </dgm:t>
    </dgm:pt>
    <dgm:pt modelId="{EE7054DB-1DEB-4B43-93E9-C84B6EA09E7F}" type="sibTrans" cxnId="{88064CFB-3B73-439B-8FA1-849A2D643DCE}">
      <dgm:prSet/>
      <dgm:spPr/>
      <dgm:t>
        <a:bodyPr/>
        <a:lstStyle/>
        <a:p>
          <a:endParaRPr lang="en-US"/>
        </a:p>
      </dgm:t>
    </dgm:pt>
    <dgm:pt modelId="{E952ACC4-7C65-472C-A958-869DEBF31673}">
      <dgm:prSet custT="1"/>
      <dgm:spPr>
        <a:solidFill>
          <a:srgbClr val="0070C0"/>
        </a:solidFill>
      </dgm:spPr>
      <dgm:t>
        <a:bodyPr/>
        <a:lstStyle/>
        <a:p>
          <a:pPr rtl="0"/>
          <a:r>
            <a:rPr lang="en-US" sz="3800" b="1" dirty="0" smtClean="0">
              <a:solidFill>
                <a:schemeClr val="bg1"/>
              </a:solidFill>
              <a:latin typeface="AngsanaUPC" pitchFamily="18" charset="-34"/>
              <a:cs typeface="AngsanaUPC" pitchFamily="18" charset="-34"/>
            </a:rPr>
            <a:t>4. </a:t>
          </a:r>
          <a:r>
            <a:rPr lang="th-TH" sz="3800" b="1" dirty="0" smtClean="0">
              <a:solidFill>
                <a:schemeClr val="bg1"/>
              </a:solidFill>
              <a:latin typeface="AngsanaUPC" pitchFamily="18" charset="-34"/>
              <a:cs typeface="AngsanaUPC" pitchFamily="18" charset="-34"/>
            </a:rPr>
            <a:t>การอธิบาย                ข้อกฎหมายต่อศาล</a:t>
          </a:r>
          <a:r>
            <a:rPr lang="en-US" sz="3800" b="1" dirty="0" smtClean="0">
              <a:solidFill>
                <a:schemeClr val="bg1"/>
              </a:solidFill>
              <a:latin typeface="AngsanaUPC" pitchFamily="18" charset="-34"/>
              <a:cs typeface="AngsanaUPC" pitchFamily="18" charset="-34"/>
            </a:rPr>
            <a:t> </a:t>
          </a:r>
          <a:r>
            <a:rPr lang="th-TH" sz="3800" b="1" dirty="0" smtClean="0">
              <a:solidFill>
                <a:schemeClr val="bg1"/>
              </a:solidFill>
              <a:latin typeface="AngsanaUPC" pitchFamily="18" charset="-34"/>
              <a:cs typeface="AngsanaUPC" pitchFamily="18" charset="-34"/>
            </a:rPr>
            <a:t>สามารถทำได้และควรต้องทำ </a:t>
          </a:r>
          <a:endParaRPr lang="en-US" sz="3800" dirty="0">
            <a:solidFill>
              <a:schemeClr val="bg1"/>
            </a:solidFill>
            <a:latin typeface="AngsanaUPC" pitchFamily="18" charset="-34"/>
            <a:cs typeface="AngsanaUPC" pitchFamily="18" charset="-34"/>
          </a:endParaRPr>
        </a:p>
      </dgm:t>
    </dgm:pt>
    <dgm:pt modelId="{47809B55-202F-498F-8394-D361CCA0E3E1}" type="parTrans" cxnId="{186AD55A-024B-4A6E-9626-F66AEAB4DC6C}">
      <dgm:prSet/>
      <dgm:spPr/>
      <dgm:t>
        <a:bodyPr/>
        <a:lstStyle/>
        <a:p>
          <a:endParaRPr lang="en-US"/>
        </a:p>
      </dgm:t>
    </dgm:pt>
    <dgm:pt modelId="{0205F78E-86CF-4BDA-9710-F9E420E14E81}" type="sibTrans" cxnId="{186AD55A-024B-4A6E-9626-F66AEAB4DC6C}">
      <dgm:prSet/>
      <dgm:spPr/>
      <dgm:t>
        <a:bodyPr/>
        <a:lstStyle/>
        <a:p>
          <a:endParaRPr lang="en-US"/>
        </a:p>
      </dgm:t>
    </dgm:pt>
    <dgm:pt modelId="{0B54E153-114C-4F9D-A00A-B8807A58971F}">
      <dgm:prSet custT="1"/>
      <dgm:spPr>
        <a:solidFill>
          <a:srgbClr val="0070C0"/>
        </a:solidFill>
      </dgm:spPr>
      <dgm:t>
        <a:bodyPr/>
        <a:lstStyle/>
        <a:p>
          <a:pPr algn="ctr" rtl="0"/>
          <a:r>
            <a:rPr lang="en-US" sz="3600" b="1" dirty="0" smtClean="0">
              <a:solidFill>
                <a:schemeClr val="bg1"/>
              </a:solidFill>
              <a:latin typeface="AngsanaUPC" pitchFamily="18" charset="-34"/>
              <a:cs typeface="AngsanaUPC" pitchFamily="18" charset="-34"/>
            </a:rPr>
            <a:t>3. </a:t>
          </a:r>
          <a:r>
            <a:rPr lang="th-TH" sz="3600" b="1" dirty="0" smtClean="0">
              <a:solidFill>
                <a:schemeClr val="bg1"/>
              </a:solidFill>
              <a:latin typeface="AngsanaUPC" pitchFamily="18" charset="-34"/>
              <a:cs typeface="AngsanaUPC" pitchFamily="18" charset="-34"/>
            </a:rPr>
            <a:t>เหตุผลในระบบไต่สวน </a:t>
          </a:r>
          <a:r>
            <a:rPr lang="en-US" sz="3600" b="1" dirty="0" smtClean="0">
              <a:solidFill>
                <a:schemeClr val="bg1"/>
              </a:solidFill>
              <a:latin typeface="AngsanaUPC" pitchFamily="18" charset="-34"/>
              <a:cs typeface="AngsanaUPC" pitchFamily="18" charset="-34"/>
            </a:rPr>
            <a:t> </a:t>
          </a:r>
          <a:r>
            <a:rPr lang="th-TH" sz="3600" b="1" dirty="0" smtClean="0">
              <a:solidFill>
                <a:schemeClr val="bg1"/>
              </a:solidFill>
              <a:latin typeface="AngsanaUPC" pitchFamily="18" charset="-34"/>
              <a:cs typeface="AngsanaUPC" pitchFamily="18" charset="-34"/>
            </a:rPr>
            <a:t>ศาลรับฟังได้อย่างกว้างขวาง ในรายละเอียดของกฎหมายเฉพาะ </a:t>
          </a:r>
          <a:endParaRPr lang="th-TH" sz="3600" b="1" dirty="0">
            <a:solidFill>
              <a:schemeClr val="bg1"/>
            </a:solidFill>
            <a:latin typeface="AngsanaUPC" pitchFamily="18" charset="-34"/>
            <a:cs typeface="AngsanaUPC" pitchFamily="18" charset="-34"/>
          </a:endParaRPr>
        </a:p>
      </dgm:t>
    </dgm:pt>
    <dgm:pt modelId="{40B20AF6-2D8D-4256-9D1A-98AD4C748290}" type="parTrans" cxnId="{F1EE8E85-6114-44AA-A6F6-B8B7CB1C2F5B}">
      <dgm:prSet/>
      <dgm:spPr/>
      <dgm:t>
        <a:bodyPr/>
        <a:lstStyle/>
        <a:p>
          <a:endParaRPr lang="en-US"/>
        </a:p>
      </dgm:t>
    </dgm:pt>
    <dgm:pt modelId="{0DC1554A-58DF-4CF5-ADE0-6D27180C661F}" type="sibTrans" cxnId="{F1EE8E85-6114-44AA-A6F6-B8B7CB1C2F5B}">
      <dgm:prSet/>
      <dgm:spPr/>
      <dgm:t>
        <a:bodyPr/>
        <a:lstStyle/>
        <a:p>
          <a:endParaRPr lang="en-US"/>
        </a:p>
      </dgm:t>
    </dgm:pt>
    <dgm:pt modelId="{769EB76B-6BA8-4659-8A49-6BEFA2296F2B}">
      <dgm:prSet/>
      <dgm:spPr/>
      <dgm:t>
        <a:bodyPr/>
        <a:lstStyle/>
        <a:p>
          <a:pPr rtl="0"/>
          <a:endParaRPr lang="en-US" dirty="0"/>
        </a:p>
      </dgm:t>
    </dgm:pt>
    <dgm:pt modelId="{2A4DB123-7E91-4A9F-9E4B-D802438F3EEC}" type="parTrans" cxnId="{31961796-5184-4721-BBB6-8DFDA43A22AD}">
      <dgm:prSet/>
      <dgm:spPr/>
      <dgm:t>
        <a:bodyPr/>
        <a:lstStyle/>
        <a:p>
          <a:endParaRPr lang="en-US"/>
        </a:p>
      </dgm:t>
    </dgm:pt>
    <dgm:pt modelId="{E02E1398-DAFE-4D4F-9449-95766C411814}" type="sibTrans" cxnId="{31961796-5184-4721-BBB6-8DFDA43A22AD}">
      <dgm:prSet/>
      <dgm:spPr/>
      <dgm:t>
        <a:bodyPr/>
        <a:lstStyle/>
        <a:p>
          <a:endParaRPr lang="en-US"/>
        </a:p>
      </dgm:t>
    </dgm:pt>
    <dgm:pt modelId="{A8CBB955-8E03-4D1C-B89F-DD9164FE2456}" type="pres">
      <dgm:prSet presAssocID="{E56041AA-B777-4B50-8826-1E5134367258}" presName="matrix" presStyleCnt="0">
        <dgm:presLayoutVars>
          <dgm:chMax val="1"/>
          <dgm:dir/>
          <dgm:resizeHandles val="exact"/>
        </dgm:presLayoutVars>
      </dgm:prSet>
      <dgm:spPr/>
      <dgm:t>
        <a:bodyPr/>
        <a:lstStyle/>
        <a:p>
          <a:endParaRPr lang="en-US"/>
        </a:p>
      </dgm:t>
    </dgm:pt>
    <dgm:pt modelId="{F2A4214B-60F4-4AC1-B0F2-0FF30DC9FD32}" type="pres">
      <dgm:prSet presAssocID="{E56041AA-B777-4B50-8826-1E5134367258}" presName="diamond" presStyleLbl="bgShp" presStyleIdx="0" presStyleCnt="1" custLinFactNeighborX="603" custLinFactNeighborY="-3409"/>
      <dgm:spPr/>
    </dgm:pt>
    <dgm:pt modelId="{19CA8744-5968-4595-A3F5-CEDBBDC49A0D}" type="pres">
      <dgm:prSet presAssocID="{E56041AA-B777-4B50-8826-1E5134367258}" presName="quad1" presStyleLbl="node1" presStyleIdx="0" presStyleCnt="4" custScaleX="198781" custScaleY="122816" custLinFactNeighborX="-65081" custLinFactNeighborY="-4317">
        <dgm:presLayoutVars>
          <dgm:chMax val="0"/>
          <dgm:chPref val="0"/>
          <dgm:bulletEnabled val="1"/>
        </dgm:presLayoutVars>
      </dgm:prSet>
      <dgm:spPr/>
      <dgm:t>
        <a:bodyPr/>
        <a:lstStyle/>
        <a:p>
          <a:endParaRPr lang="en-US"/>
        </a:p>
      </dgm:t>
    </dgm:pt>
    <dgm:pt modelId="{CF02C882-7C51-481B-A00D-D5D0A76EAC46}" type="pres">
      <dgm:prSet presAssocID="{E56041AA-B777-4B50-8826-1E5134367258}" presName="quad2" presStyleLbl="node1" presStyleIdx="1" presStyleCnt="4" custAng="0" custScaleX="191642" custScaleY="122816" custLinFactNeighborX="50321" custLinFactNeighborY="-5181">
        <dgm:presLayoutVars>
          <dgm:chMax val="0"/>
          <dgm:chPref val="0"/>
          <dgm:bulletEnabled val="1"/>
        </dgm:presLayoutVars>
      </dgm:prSet>
      <dgm:spPr/>
      <dgm:t>
        <a:bodyPr/>
        <a:lstStyle/>
        <a:p>
          <a:endParaRPr lang="en-US"/>
        </a:p>
      </dgm:t>
    </dgm:pt>
    <dgm:pt modelId="{A2E20C66-77C9-4BE6-8FB3-3C21CCFE973F}" type="pres">
      <dgm:prSet presAssocID="{E56041AA-B777-4B50-8826-1E5134367258}" presName="quad3" presStyleLbl="node1" presStyleIdx="2" presStyleCnt="4" custScaleX="190936" custScaleY="115849" custLinFactNeighborX="-50207" custLinFactNeighborY="14016">
        <dgm:presLayoutVars>
          <dgm:chMax val="0"/>
          <dgm:chPref val="0"/>
          <dgm:bulletEnabled val="1"/>
        </dgm:presLayoutVars>
      </dgm:prSet>
      <dgm:spPr/>
      <dgm:t>
        <a:bodyPr/>
        <a:lstStyle/>
        <a:p>
          <a:endParaRPr lang="en-US"/>
        </a:p>
      </dgm:t>
    </dgm:pt>
    <dgm:pt modelId="{C6DE7AC3-1070-4B70-A901-CBD8A957116F}" type="pres">
      <dgm:prSet presAssocID="{E56041AA-B777-4B50-8826-1E5134367258}" presName="quad4" presStyleLbl="node1" presStyleIdx="3" presStyleCnt="4" custScaleX="193315" custScaleY="115849" custLinFactNeighborX="57710" custLinFactNeighborY="14016">
        <dgm:presLayoutVars>
          <dgm:chMax val="0"/>
          <dgm:chPref val="0"/>
          <dgm:bulletEnabled val="1"/>
        </dgm:presLayoutVars>
      </dgm:prSet>
      <dgm:spPr/>
      <dgm:t>
        <a:bodyPr/>
        <a:lstStyle/>
        <a:p>
          <a:endParaRPr lang="en-US"/>
        </a:p>
      </dgm:t>
    </dgm:pt>
  </dgm:ptLst>
  <dgm:cxnLst>
    <dgm:cxn modelId="{9A4C3A03-69BD-4FCF-9FBB-98881DE5ADEE}" type="presOf" srcId="{5B02EAA0-41F4-4CE6-BB2D-88DBDE1C6A96}" destId="{CF02C882-7C51-481B-A00D-D5D0A76EAC46}" srcOrd="0" destOrd="0" presId="urn:microsoft.com/office/officeart/2005/8/layout/matrix3"/>
    <dgm:cxn modelId="{AD74F76A-F17E-4E50-A628-8FC4B1FA7A64}" type="presOf" srcId="{E0305E45-08E7-4C4A-B1F9-D3B2055F3A30}" destId="{19CA8744-5968-4595-A3F5-CEDBBDC49A0D}" srcOrd="0" destOrd="0" presId="urn:microsoft.com/office/officeart/2005/8/layout/matrix3"/>
    <dgm:cxn modelId="{186AD55A-024B-4A6E-9626-F66AEAB4DC6C}" srcId="{E56041AA-B777-4B50-8826-1E5134367258}" destId="{E952ACC4-7C65-472C-A958-869DEBF31673}" srcOrd="2" destOrd="0" parTransId="{47809B55-202F-498F-8394-D361CCA0E3E1}" sibTransId="{0205F78E-86CF-4BDA-9710-F9E420E14E81}"/>
    <dgm:cxn modelId="{F1EE8E85-6114-44AA-A6F6-B8B7CB1C2F5B}" srcId="{E56041AA-B777-4B50-8826-1E5134367258}" destId="{0B54E153-114C-4F9D-A00A-B8807A58971F}" srcOrd="3" destOrd="0" parTransId="{40B20AF6-2D8D-4256-9D1A-98AD4C748290}" sibTransId="{0DC1554A-58DF-4CF5-ADE0-6D27180C661F}"/>
    <dgm:cxn modelId="{0BC5045D-7AAF-4757-89D9-A330EBBF24C7}" type="presOf" srcId="{E952ACC4-7C65-472C-A958-869DEBF31673}" destId="{A2E20C66-77C9-4BE6-8FB3-3C21CCFE973F}" srcOrd="0" destOrd="0" presId="urn:microsoft.com/office/officeart/2005/8/layout/matrix3"/>
    <dgm:cxn modelId="{C72C248E-EC33-44F5-965C-879356887EAF}" type="presOf" srcId="{0B54E153-114C-4F9D-A00A-B8807A58971F}" destId="{C6DE7AC3-1070-4B70-A901-CBD8A957116F}" srcOrd="0" destOrd="0" presId="urn:microsoft.com/office/officeart/2005/8/layout/matrix3"/>
    <dgm:cxn modelId="{31961796-5184-4721-BBB6-8DFDA43A22AD}" srcId="{E56041AA-B777-4B50-8826-1E5134367258}" destId="{769EB76B-6BA8-4659-8A49-6BEFA2296F2B}" srcOrd="4" destOrd="0" parTransId="{2A4DB123-7E91-4A9F-9E4B-D802438F3EEC}" sibTransId="{E02E1398-DAFE-4D4F-9449-95766C411814}"/>
    <dgm:cxn modelId="{88064CFB-3B73-439B-8FA1-849A2D643DCE}" srcId="{E56041AA-B777-4B50-8826-1E5134367258}" destId="{5B02EAA0-41F4-4CE6-BB2D-88DBDE1C6A96}" srcOrd="1" destOrd="0" parTransId="{2E86D585-D3E5-4580-BE82-7DABE934BF01}" sibTransId="{EE7054DB-1DEB-4B43-93E9-C84B6EA09E7F}"/>
    <dgm:cxn modelId="{52EA811B-2FE0-499D-811B-EA37F4D4A86A}" type="presOf" srcId="{E56041AA-B777-4B50-8826-1E5134367258}" destId="{A8CBB955-8E03-4D1C-B89F-DD9164FE2456}" srcOrd="0" destOrd="0" presId="urn:microsoft.com/office/officeart/2005/8/layout/matrix3"/>
    <dgm:cxn modelId="{EF631A49-0FE8-405D-A710-954310A890EB}" srcId="{E56041AA-B777-4B50-8826-1E5134367258}" destId="{E0305E45-08E7-4C4A-B1F9-D3B2055F3A30}" srcOrd="0" destOrd="0" parTransId="{982CE95C-8B5D-42E0-8F1C-E0C4FA1CFC89}" sibTransId="{5AC1440D-CC62-45DF-B8B0-A7A100DB5C16}"/>
    <dgm:cxn modelId="{F5009996-404D-4816-B07F-8DEC423097B8}" type="presParOf" srcId="{A8CBB955-8E03-4D1C-B89F-DD9164FE2456}" destId="{F2A4214B-60F4-4AC1-B0F2-0FF30DC9FD32}" srcOrd="0" destOrd="0" presId="urn:microsoft.com/office/officeart/2005/8/layout/matrix3"/>
    <dgm:cxn modelId="{83684832-B067-454D-85BB-39447F2381D4}" type="presParOf" srcId="{A8CBB955-8E03-4D1C-B89F-DD9164FE2456}" destId="{19CA8744-5968-4595-A3F5-CEDBBDC49A0D}" srcOrd="1" destOrd="0" presId="urn:microsoft.com/office/officeart/2005/8/layout/matrix3"/>
    <dgm:cxn modelId="{08F83F9E-9F2D-4A25-9F92-8515D653362E}" type="presParOf" srcId="{A8CBB955-8E03-4D1C-B89F-DD9164FE2456}" destId="{CF02C882-7C51-481B-A00D-D5D0A76EAC46}" srcOrd="2" destOrd="0" presId="urn:microsoft.com/office/officeart/2005/8/layout/matrix3"/>
    <dgm:cxn modelId="{BB61689F-A431-47B1-B737-8E60208D70E1}" type="presParOf" srcId="{A8CBB955-8E03-4D1C-B89F-DD9164FE2456}" destId="{A2E20C66-77C9-4BE6-8FB3-3C21CCFE973F}" srcOrd="3" destOrd="0" presId="urn:microsoft.com/office/officeart/2005/8/layout/matrix3"/>
    <dgm:cxn modelId="{B265D9F1-E869-46DC-9031-DDA89B7210F0}" type="presParOf" srcId="{A8CBB955-8E03-4D1C-B89F-DD9164FE2456}" destId="{C6DE7AC3-1070-4B70-A901-CBD8A957116F}" srcOrd="4" destOrd="0" presId="urn:microsoft.com/office/officeart/2005/8/layout/matrix3"/>
  </dgm:cxnLst>
  <dgm:bg/>
  <dgm:whole/>
</dgm:dataModel>
</file>

<file path=ppt/diagrams/data2.xml><?xml version="1.0" encoding="utf-8"?>
<dgm:dataModel xmlns:dgm="http://schemas.openxmlformats.org/drawingml/2006/diagram" xmlns:a="http://schemas.openxmlformats.org/drawingml/2006/main">
  <dgm:ptLst>
    <dgm:pt modelId="{060EF0BC-CE7A-4D8D-B54B-9A600FBFBAE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BD64D3B-3F12-4891-A458-D6ADE791BAD0}">
      <dgm:prSet custT="1"/>
      <dgm:spPr/>
      <dgm:t>
        <a:bodyPr/>
        <a:lstStyle/>
        <a:p>
          <a:pPr rtl="0"/>
          <a:r>
            <a:rPr lang="th-TH" sz="3600" b="1" u="sng" dirty="0" smtClean="0">
              <a:solidFill>
                <a:schemeClr val="tx1"/>
              </a:solidFill>
              <a:latin typeface="AngsanaUPC" pitchFamily="18" charset="-34"/>
              <a:cs typeface="AngsanaUPC" pitchFamily="18" charset="-34"/>
            </a:rPr>
            <a:t>การร้องทุกข์ </a:t>
          </a:r>
          <a:r>
            <a:rPr lang="en-US" sz="3600" b="1" dirty="0" smtClean="0">
              <a:solidFill>
                <a:schemeClr val="tx1"/>
              </a:solidFill>
              <a:latin typeface="AngsanaUPC" pitchFamily="18" charset="-34"/>
              <a:cs typeface="AngsanaUPC" pitchFamily="18" charset="-34"/>
            </a:rPr>
            <a:t>: </a:t>
          </a:r>
          <a:r>
            <a:rPr lang="th-TH" sz="3600" b="1" dirty="0" smtClean="0">
              <a:solidFill>
                <a:schemeClr val="tx1"/>
              </a:solidFill>
              <a:latin typeface="AngsanaUPC" pitchFamily="18" charset="-34"/>
              <a:cs typeface="AngsanaUPC" pitchFamily="18" charset="-34"/>
            </a:rPr>
            <a:t>การโต้แย้งว่าใช้อำนาจโดยไม่ชอบด้วยกฎหมาย หรือ โดยไม่เป็นธรรม</a:t>
          </a:r>
          <a:endParaRPr lang="en-US" sz="3600" dirty="0">
            <a:solidFill>
              <a:schemeClr val="tx1"/>
            </a:solidFill>
            <a:latin typeface="AngsanaUPC" pitchFamily="18" charset="-34"/>
            <a:cs typeface="AngsanaUPC" pitchFamily="18" charset="-34"/>
          </a:endParaRPr>
        </a:p>
      </dgm:t>
    </dgm:pt>
    <dgm:pt modelId="{20A46D60-A392-4F3E-82D7-F0F801C6826D}" type="parTrans" cxnId="{2F4951DD-F965-4AFB-99AD-68F60DE8096A}">
      <dgm:prSet/>
      <dgm:spPr/>
      <dgm:t>
        <a:bodyPr/>
        <a:lstStyle/>
        <a:p>
          <a:endParaRPr lang="en-US"/>
        </a:p>
      </dgm:t>
    </dgm:pt>
    <dgm:pt modelId="{D99A2446-176B-4B2B-AE9E-0B0A1473A314}" type="sibTrans" cxnId="{2F4951DD-F965-4AFB-99AD-68F60DE8096A}">
      <dgm:prSet/>
      <dgm:spPr/>
      <dgm:t>
        <a:bodyPr/>
        <a:lstStyle/>
        <a:p>
          <a:endParaRPr lang="en-US"/>
        </a:p>
      </dgm:t>
    </dgm:pt>
    <dgm:pt modelId="{2F46D6AF-112B-40E4-9A33-B7AF0F90777F}">
      <dgm:prSet custT="1"/>
      <dgm:spPr/>
      <dgm:t>
        <a:bodyPr/>
        <a:lstStyle/>
        <a:p>
          <a:pPr rtl="0"/>
          <a:r>
            <a:rPr lang="th-TH" sz="3600" b="1" u="sng" dirty="0" smtClean="0">
              <a:solidFill>
                <a:schemeClr val="tx1"/>
              </a:solidFill>
              <a:latin typeface="AngsanaUPC" pitchFamily="18" charset="-34"/>
              <a:cs typeface="AngsanaUPC" pitchFamily="18" charset="-34"/>
            </a:rPr>
            <a:t>การอุทธรณ์ </a:t>
          </a:r>
          <a:r>
            <a:rPr lang="en-US" sz="3600" b="1" dirty="0" smtClean="0">
              <a:solidFill>
                <a:schemeClr val="tx1"/>
              </a:solidFill>
              <a:latin typeface="AngsanaUPC" pitchFamily="18" charset="-34"/>
              <a:cs typeface="AngsanaUPC" pitchFamily="18" charset="-34"/>
            </a:rPr>
            <a:t>: </a:t>
          </a:r>
          <a:r>
            <a:rPr lang="th-TH" sz="3600" b="1" dirty="0" smtClean="0">
              <a:solidFill>
                <a:schemeClr val="tx1"/>
              </a:solidFill>
              <a:latin typeface="AngsanaUPC" pitchFamily="18" charset="-34"/>
              <a:cs typeface="AngsanaUPC" pitchFamily="18" charset="-34"/>
            </a:rPr>
            <a:t>การขอให้ทบทวนโทษที่ลงแก่ตน แต่ไม่ได้โต้แย้งว่าไม่ชอบด้วยกฎหมาย</a:t>
          </a:r>
          <a:endParaRPr lang="en-US" sz="3600" dirty="0">
            <a:solidFill>
              <a:schemeClr val="tx1"/>
            </a:solidFill>
            <a:latin typeface="AngsanaUPC" pitchFamily="18" charset="-34"/>
            <a:cs typeface="AngsanaUPC" pitchFamily="18" charset="-34"/>
          </a:endParaRPr>
        </a:p>
      </dgm:t>
    </dgm:pt>
    <dgm:pt modelId="{ED8B81F0-AEBF-4019-A6DE-F6C4B248432B}" type="parTrans" cxnId="{A3D42A00-4A42-4618-BDED-81A894D59A62}">
      <dgm:prSet/>
      <dgm:spPr/>
      <dgm:t>
        <a:bodyPr/>
        <a:lstStyle/>
        <a:p>
          <a:endParaRPr lang="en-US"/>
        </a:p>
      </dgm:t>
    </dgm:pt>
    <dgm:pt modelId="{CF6009A4-6A4B-4BCA-B8D7-1D7E72B471D7}" type="sibTrans" cxnId="{A3D42A00-4A42-4618-BDED-81A894D59A62}">
      <dgm:prSet/>
      <dgm:spPr/>
      <dgm:t>
        <a:bodyPr/>
        <a:lstStyle/>
        <a:p>
          <a:endParaRPr lang="en-US"/>
        </a:p>
      </dgm:t>
    </dgm:pt>
    <dgm:pt modelId="{8AC930B1-B34F-41D3-8473-624E9837E45B}">
      <dgm:prSet custT="1"/>
      <dgm:spPr/>
      <dgm:t>
        <a:bodyPr/>
        <a:lstStyle/>
        <a:p>
          <a:pPr rtl="0"/>
          <a:r>
            <a:rPr lang="th-TH" sz="3600" b="1" dirty="0" smtClean="0">
              <a:solidFill>
                <a:schemeClr val="tx1"/>
              </a:solidFill>
              <a:latin typeface="AngsanaUPC" pitchFamily="18" charset="-34"/>
              <a:cs typeface="AngsanaUPC" pitchFamily="18" charset="-34"/>
            </a:rPr>
            <a:t>ส่วนใหญ่จะร้องทุกข์ปนมากับเรื่องอุทธรณ์ด้วยกัน</a:t>
          </a:r>
          <a:endParaRPr lang="en-US" sz="3600" b="1" dirty="0">
            <a:solidFill>
              <a:schemeClr val="tx1"/>
            </a:solidFill>
            <a:latin typeface="AngsanaUPC" pitchFamily="18" charset="-34"/>
            <a:cs typeface="AngsanaUPC" pitchFamily="18" charset="-34"/>
          </a:endParaRPr>
        </a:p>
      </dgm:t>
    </dgm:pt>
    <dgm:pt modelId="{CBE2EE5C-5C7F-4F3A-90EE-084C23DE64BE}" type="parTrans" cxnId="{3CAAAA0C-437D-4872-8B45-A964585026C8}">
      <dgm:prSet/>
      <dgm:spPr/>
      <dgm:t>
        <a:bodyPr/>
        <a:lstStyle/>
        <a:p>
          <a:endParaRPr lang="en-US"/>
        </a:p>
      </dgm:t>
    </dgm:pt>
    <dgm:pt modelId="{6E1D10EB-0BFD-4214-A925-2BF60793854B}" type="sibTrans" cxnId="{3CAAAA0C-437D-4872-8B45-A964585026C8}">
      <dgm:prSet/>
      <dgm:spPr/>
      <dgm:t>
        <a:bodyPr/>
        <a:lstStyle/>
        <a:p>
          <a:endParaRPr lang="en-US"/>
        </a:p>
      </dgm:t>
    </dgm:pt>
    <dgm:pt modelId="{98CF3F3E-5313-48B7-8F52-6820E449185B}" type="pres">
      <dgm:prSet presAssocID="{060EF0BC-CE7A-4D8D-B54B-9A600FBFBAE2}" presName="linear" presStyleCnt="0">
        <dgm:presLayoutVars>
          <dgm:animLvl val="lvl"/>
          <dgm:resizeHandles val="exact"/>
        </dgm:presLayoutVars>
      </dgm:prSet>
      <dgm:spPr/>
      <dgm:t>
        <a:bodyPr/>
        <a:lstStyle/>
        <a:p>
          <a:endParaRPr lang="en-US"/>
        </a:p>
      </dgm:t>
    </dgm:pt>
    <dgm:pt modelId="{1C62FBDA-3940-485E-AC0E-E5AA2C77D1D3}" type="pres">
      <dgm:prSet presAssocID="{DBD64D3B-3F12-4891-A458-D6ADE791BAD0}" presName="parentText" presStyleLbl="node1" presStyleIdx="0" presStyleCnt="3">
        <dgm:presLayoutVars>
          <dgm:chMax val="0"/>
          <dgm:bulletEnabled val="1"/>
        </dgm:presLayoutVars>
      </dgm:prSet>
      <dgm:spPr/>
      <dgm:t>
        <a:bodyPr/>
        <a:lstStyle/>
        <a:p>
          <a:endParaRPr lang="en-US"/>
        </a:p>
      </dgm:t>
    </dgm:pt>
    <dgm:pt modelId="{8648C85D-70F7-4055-AC1C-94F54E0FAC5E}" type="pres">
      <dgm:prSet presAssocID="{D99A2446-176B-4B2B-AE9E-0B0A1473A314}" presName="spacer" presStyleCnt="0"/>
      <dgm:spPr/>
    </dgm:pt>
    <dgm:pt modelId="{1EE182FF-75CF-4EBC-A8E1-27009633F93B}" type="pres">
      <dgm:prSet presAssocID="{2F46D6AF-112B-40E4-9A33-B7AF0F90777F}" presName="parentText" presStyleLbl="node1" presStyleIdx="1" presStyleCnt="3">
        <dgm:presLayoutVars>
          <dgm:chMax val="0"/>
          <dgm:bulletEnabled val="1"/>
        </dgm:presLayoutVars>
      </dgm:prSet>
      <dgm:spPr/>
      <dgm:t>
        <a:bodyPr/>
        <a:lstStyle/>
        <a:p>
          <a:endParaRPr lang="en-US"/>
        </a:p>
      </dgm:t>
    </dgm:pt>
    <dgm:pt modelId="{E8D784F3-5BC9-47FA-BE54-23DAC31B0CC7}" type="pres">
      <dgm:prSet presAssocID="{CF6009A4-6A4B-4BCA-B8D7-1D7E72B471D7}" presName="spacer" presStyleCnt="0"/>
      <dgm:spPr/>
    </dgm:pt>
    <dgm:pt modelId="{8105961E-B2CD-4458-85B1-40ED000D33AC}" type="pres">
      <dgm:prSet presAssocID="{8AC930B1-B34F-41D3-8473-624E9837E45B}" presName="parentText" presStyleLbl="node1" presStyleIdx="2" presStyleCnt="3">
        <dgm:presLayoutVars>
          <dgm:chMax val="0"/>
          <dgm:bulletEnabled val="1"/>
        </dgm:presLayoutVars>
      </dgm:prSet>
      <dgm:spPr/>
      <dgm:t>
        <a:bodyPr/>
        <a:lstStyle/>
        <a:p>
          <a:endParaRPr lang="en-US"/>
        </a:p>
      </dgm:t>
    </dgm:pt>
  </dgm:ptLst>
  <dgm:cxnLst>
    <dgm:cxn modelId="{35B90A49-5F67-424F-90A5-8C684746B01B}" type="presOf" srcId="{DBD64D3B-3F12-4891-A458-D6ADE791BAD0}" destId="{1C62FBDA-3940-485E-AC0E-E5AA2C77D1D3}" srcOrd="0" destOrd="0" presId="urn:microsoft.com/office/officeart/2005/8/layout/vList2"/>
    <dgm:cxn modelId="{3CAAAA0C-437D-4872-8B45-A964585026C8}" srcId="{060EF0BC-CE7A-4D8D-B54B-9A600FBFBAE2}" destId="{8AC930B1-B34F-41D3-8473-624E9837E45B}" srcOrd="2" destOrd="0" parTransId="{CBE2EE5C-5C7F-4F3A-90EE-084C23DE64BE}" sibTransId="{6E1D10EB-0BFD-4214-A925-2BF60793854B}"/>
    <dgm:cxn modelId="{1BFF37FD-6F1A-4E7E-A796-FEB31189866B}" type="presOf" srcId="{060EF0BC-CE7A-4D8D-B54B-9A600FBFBAE2}" destId="{98CF3F3E-5313-48B7-8F52-6820E449185B}" srcOrd="0" destOrd="0" presId="urn:microsoft.com/office/officeart/2005/8/layout/vList2"/>
    <dgm:cxn modelId="{A3D42A00-4A42-4618-BDED-81A894D59A62}" srcId="{060EF0BC-CE7A-4D8D-B54B-9A600FBFBAE2}" destId="{2F46D6AF-112B-40E4-9A33-B7AF0F90777F}" srcOrd="1" destOrd="0" parTransId="{ED8B81F0-AEBF-4019-A6DE-F6C4B248432B}" sibTransId="{CF6009A4-6A4B-4BCA-B8D7-1D7E72B471D7}"/>
    <dgm:cxn modelId="{F5270730-37BE-4CF0-95D7-B800A5A25DF0}" type="presOf" srcId="{2F46D6AF-112B-40E4-9A33-B7AF0F90777F}" destId="{1EE182FF-75CF-4EBC-A8E1-27009633F93B}" srcOrd="0" destOrd="0" presId="urn:microsoft.com/office/officeart/2005/8/layout/vList2"/>
    <dgm:cxn modelId="{2F4951DD-F965-4AFB-99AD-68F60DE8096A}" srcId="{060EF0BC-CE7A-4D8D-B54B-9A600FBFBAE2}" destId="{DBD64D3B-3F12-4891-A458-D6ADE791BAD0}" srcOrd="0" destOrd="0" parTransId="{20A46D60-A392-4F3E-82D7-F0F801C6826D}" sibTransId="{D99A2446-176B-4B2B-AE9E-0B0A1473A314}"/>
    <dgm:cxn modelId="{BD179E0B-CEAE-46DD-83E3-2D48B24A8082}" type="presOf" srcId="{8AC930B1-B34F-41D3-8473-624E9837E45B}" destId="{8105961E-B2CD-4458-85B1-40ED000D33AC}" srcOrd="0" destOrd="0" presId="urn:microsoft.com/office/officeart/2005/8/layout/vList2"/>
    <dgm:cxn modelId="{499F6CAD-BBB2-404C-80FD-23F83C85CD9F}" type="presParOf" srcId="{98CF3F3E-5313-48B7-8F52-6820E449185B}" destId="{1C62FBDA-3940-485E-AC0E-E5AA2C77D1D3}" srcOrd="0" destOrd="0" presId="urn:microsoft.com/office/officeart/2005/8/layout/vList2"/>
    <dgm:cxn modelId="{A3853BF9-70BB-42F6-A7A3-30FCA33CA2CF}" type="presParOf" srcId="{98CF3F3E-5313-48B7-8F52-6820E449185B}" destId="{8648C85D-70F7-4055-AC1C-94F54E0FAC5E}" srcOrd="1" destOrd="0" presId="urn:microsoft.com/office/officeart/2005/8/layout/vList2"/>
    <dgm:cxn modelId="{C2D8AB3C-1646-4CC0-804A-2701DEFF9BEA}" type="presParOf" srcId="{98CF3F3E-5313-48B7-8F52-6820E449185B}" destId="{1EE182FF-75CF-4EBC-A8E1-27009633F93B}" srcOrd="2" destOrd="0" presId="urn:microsoft.com/office/officeart/2005/8/layout/vList2"/>
    <dgm:cxn modelId="{0DA22B45-9655-4985-B22E-8E5C179ECFEB}" type="presParOf" srcId="{98CF3F3E-5313-48B7-8F52-6820E449185B}" destId="{E8D784F3-5BC9-47FA-BE54-23DAC31B0CC7}" srcOrd="3" destOrd="0" presId="urn:microsoft.com/office/officeart/2005/8/layout/vList2"/>
    <dgm:cxn modelId="{AE0903CD-00AD-4465-8E51-9A98FD13A8EE}" type="presParOf" srcId="{98CF3F3E-5313-48B7-8F52-6820E449185B}" destId="{8105961E-B2CD-4458-85B1-40ED000D33AC}" srcOrd="4" destOrd="0" presId="urn:microsoft.com/office/officeart/2005/8/layout/vList2"/>
  </dgm:cxnLst>
  <dgm:bg>
    <a:solidFill>
      <a:schemeClr val="accent1">
        <a:lumMod val="60000"/>
        <a:lumOff val="40000"/>
      </a:schemeClr>
    </a:solidFill>
  </dgm:bg>
  <dgm:whole/>
</dgm:dataModel>
</file>

<file path=ppt/diagrams/data3.xml><?xml version="1.0" encoding="utf-8"?>
<dgm:dataModel xmlns:dgm="http://schemas.openxmlformats.org/drawingml/2006/diagram" xmlns:a="http://schemas.openxmlformats.org/drawingml/2006/main">
  <dgm:ptLst>
    <dgm:pt modelId="{C95560B0-D4A7-40D0-AAF2-529590242A7F}"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623ACADC-7EA6-422F-A556-F920B8D17740}">
      <dgm:prSet custT="1"/>
      <dgm:spPr>
        <a:solidFill>
          <a:srgbClr val="FF3399"/>
        </a:solidFill>
      </dgm:spPr>
      <dgm:t>
        <a:bodyPr/>
        <a:lstStyle/>
        <a:p>
          <a:pPr rtl="0"/>
          <a:r>
            <a:rPr lang="th-TH" sz="4400" b="1" dirty="0" smtClean="0">
              <a:solidFill>
                <a:schemeClr val="tx1"/>
              </a:solidFill>
              <a:latin typeface="AngsanaUPC" pitchFamily="18" charset="-34"/>
              <a:cs typeface="AngsanaUPC" pitchFamily="18" charset="-34"/>
            </a:rPr>
            <a:t>สถานะทางกฎหมายของ ก.ตร.</a:t>
          </a:r>
          <a:endParaRPr lang="en-US" sz="4400" dirty="0">
            <a:solidFill>
              <a:schemeClr val="tx1"/>
            </a:solidFill>
            <a:latin typeface="AngsanaUPC" pitchFamily="18" charset="-34"/>
            <a:cs typeface="AngsanaUPC" pitchFamily="18" charset="-34"/>
          </a:endParaRPr>
        </a:p>
      </dgm:t>
    </dgm:pt>
    <dgm:pt modelId="{5F71C3B0-1D80-4A0C-B9E8-BA06FFBACC5C}" type="parTrans" cxnId="{7C1903D8-2485-4BB7-9FF0-695FEEE9DC66}">
      <dgm:prSet/>
      <dgm:spPr/>
      <dgm:t>
        <a:bodyPr/>
        <a:lstStyle/>
        <a:p>
          <a:endParaRPr lang="en-US"/>
        </a:p>
      </dgm:t>
    </dgm:pt>
    <dgm:pt modelId="{0631F683-6397-4EFE-B3CA-2E2CB9D12E19}" type="sibTrans" cxnId="{7C1903D8-2485-4BB7-9FF0-695FEEE9DC66}">
      <dgm:prSet/>
      <dgm:spPr/>
      <dgm:t>
        <a:bodyPr/>
        <a:lstStyle/>
        <a:p>
          <a:endParaRPr lang="en-US"/>
        </a:p>
      </dgm:t>
    </dgm:pt>
    <dgm:pt modelId="{28C50D98-FD46-4319-AD43-2DABAFD7311B}">
      <dgm:prSet custT="1"/>
      <dgm:spPr>
        <a:solidFill>
          <a:srgbClr val="FF3399"/>
        </a:solidFill>
      </dgm:spPr>
      <dgm:t>
        <a:bodyPr/>
        <a:lstStyle/>
        <a:p>
          <a:pPr rtl="0"/>
          <a:r>
            <a:rPr lang="th-TH" sz="3600" b="1" dirty="0" smtClean="0">
              <a:solidFill>
                <a:schemeClr val="tx1"/>
              </a:solidFill>
              <a:latin typeface="AngsanaUPC" pitchFamily="18" charset="-34"/>
              <a:cs typeface="AngsanaUPC" pitchFamily="18" charset="-34"/>
            </a:rPr>
            <a:t>เป็นองค์กรกลุ่มในรูป “คณะกรรมการ”</a:t>
          </a:r>
          <a:endParaRPr lang="en-US" sz="3600" dirty="0">
            <a:solidFill>
              <a:schemeClr val="tx1"/>
            </a:solidFill>
            <a:latin typeface="AngsanaUPC" pitchFamily="18" charset="-34"/>
            <a:cs typeface="AngsanaUPC" pitchFamily="18" charset="-34"/>
          </a:endParaRPr>
        </a:p>
      </dgm:t>
    </dgm:pt>
    <dgm:pt modelId="{EED7A33F-37B0-4C0A-8E57-C7C1958AC388}" type="parTrans" cxnId="{A1AFAB3D-BF8D-4348-B793-01F672A86C9E}">
      <dgm:prSet/>
      <dgm:spPr/>
      <dgm:t>
        <a:bodyPr/>
        <a:lstStyle/>
        <a:p>
          <a:endParaRPr lang="en-US"/>
        </a:p>
      </dgm:t>
    </dgm:pt>
    <dgm:pt modelId="{52F5B55E-E998-455E-8FF6-C36A4F403CD1}" type="sibTrans" cxnId="{A1AFAB3D-BF8D-4348-B793-01F672A86C9E}">
      <dgm:prSet/>
      <dgm:spPr/>
      <dgm:t>
        <a:bodyPr/>
        <a:lstStyle/>
        <a:p>
          <a:endParaRPr lang="en-US"/>
        </a:p>
      </dgm:t>
    </dgm:pt>
    <dgm:pt modelId="{2F35BC82-55BF-4168-B150-00A2046D6AE8}">
      <dgm:prSet custT="1"/>
      <dgm:spPr>
        <a:solidFill>
          <a:srgbClr val="FF3399"/>
        </a:solidFill>
      </dgm:spPr>
      <dgm:t>
        <a:bodyPr/>
        <a:lstStyle/>
        <a:p>
          <a:pPr rtl="0"/>
          <a:r>
            <a:rPr lang="th-TH" sz="3600" b="1" dirty="0" smtClean="0">
              <a:solidFill>
                <a:schemeClr val="tx1"/>
              </a:solidFill>
              <a:latin typeface="AngsanaUPC" pitchFamily="18" charset="-34"/>
              <a:cs typeface="AngsanaUPC" pitchFamily="18" charset="-34"/>
            </a:rPr>
            <a:t>อยู่นอกสายการบังคับบัญชาของ สตช.</a:t>
          </a:r>
          <a:endParaRPr lang="en-US" sz="3600" dirty="0">
            <a:solidFill>
              <a:schemeClr val="tx1"/>
            </a:solidFill>
            <a:latin typeface="AngsanaUPC" pitchFamily="18" charset="-34"/>
            <a:cs typeface="AngsanaUPC" pitchFamily="18" charset="-34"/>
          </a:endParaRPr>
        </a:p>
      </dgm:t>
    </dgm:pt>
    <dgm:pt modelId="{AAB557B3-580A-456A-80D2-6FF020CAF5FC}" type="parTrans" cxnId="{81CDA5BD-E6F1-4885-BACE-7AF27B94971F}">
      <dgm:prSet/>
      <dgm:spPr/>
      <dgm:t>
        <a:bodyPr/>
        <a:lstStyle/>
        <a:p>
          <a:endParaRPr lang="en-US"/>
        </a:p>
      </dgm:t>
    </dgm:pt>
    <dgm:pt modelId="{95E63034-0DD9-46F6-BDBF-FC68D63C256B}" type="sibTrans" cxnId="{81CDA5BD-E6F1-4885-BACE-7AF27B94971F}">
      <dgm:prSet/>
      <dgm:spPr/>
      <dgm:t>
        <a:bodyPr/>
        <a:lstStyle/>
        <a:p>
          <a:endParaRPr lang="en-US"/>
        </a:p>
      </dgm:t>
    </dgm:pt>
    <dgm:pt modelId="{E1132993-C87B-4ECB-8277-988361D9A211}">
      <dgm:prSet custT="1"/>
      <dgm:spPr>
        <a:solidFill>
          <a:srgbClr val="FF3399"/>
        </a:solidFill>
      </dgm:spPr>
      <dgm:t>
        <a:bodyPr/>
        <a:lstStyle/>
        <a:p>
          <a:pPr rtl="0"/>
          <a:r>
            <a:rPr lang="th-TH" sz="3600" b="1" dirty="0" smtClean="0">
              <a:solidFill>
                <a:schemeClr val="tx1"/>
              </a:solidFill>
              <a:latin typeface="AngsanaUPC" pitchFamily="18" charset="-34"/>
              <a:cs typeface="AngsanaUPC" pitchFamily="18" charset="-34"/>
            </a:rPr>
            <a:t>มีอำนาจหน้าที่พิจารณาวินิจฉัยข้อพิพาท และต้องพิจารณาวินิจฉัยทุกประเด็น</a:t>
          </a:r>
          <a:endParaRPr lang="en-US" sz="3600" dirty="0">
            <a:solidFill>
              <a:schemeClr val="tx1"/>
            </a:solidFill>
            <a:latin typeface="AngsanaUPC" pitchFamily="18" charset="-34"/>
            <a:cs typeface="AngsanaUPC" pitchFamily="18" charset="-34"/>
          </a:endParaRPr>
        </a:p>
      </dgm:t>
    </dgm:pt>
    <dgm:pt modelId="{A585AF6B-36BA-4E64-A0AC-640E6D72239A}" type="parTrans" cxnId="{43CB7877-9159-4DB8-9499-83BAC40C51D9}">
      <dgm:prSet/>
      <dgm:spPr/>
      <dgm:t>
        <a:bodyPr/>
        <a:lstStyle/>
        <a:p>
          <a:endParaRPr lang="en-US"/>
        </a:p>
      </dgm:t>
    </dgm:pt>
    <dgm:pt modelId="{7CA36DF1-64E7-456D-A7F2-99E2A4812408}" type="sibTrans" cxnId="{43CB7877-9159-4DB8-9499-83BAC40C51D9}">
      <dgm:prSet/>
      <dgm:spPr/>
      <dgm:t>
        <a:bodyPr/>
        <a:lstStyle/>
        <a:p>
          <a:endParaRPr lang="en-US"/>
        </a:p>
      </dgm:t>
    </dgm:pt>
    <dgm:pt modelId="{A30D50EB-A37F-4C9A-8B31-A5DFFE17E2BF}">
      <dgm:prSet custT="1"/>
      <dgm:spPr>
        <a:solidFill>
          <a:srgbClr val="FF3399"/>
        </a:solidFill>
      </dgm:spPr>
      <dgm:t>
        <a:bodyPr/>
        <a:lstStyle/>
        <a:p>
          <a:pPr rtl="0"/>
          <a:r>
            <a:rPr lang="th-TH" sz="3600" b="1" dirty="0" smtClean="0">
              <a:solidFill>
                <a:schemeClr val="tx1"/>
              </a:solidFill>
              <a:latin typeface="AngsanaUPC" pitchFamily="18" charset="-34"/>
              <a:cs typeface="AngsanaUPC" pitchFamily="18" charset="-34"/>
            </a:rPr>
            <a:t>มีกฎเกณฑ์การพิจารณาโดยเฉพาะขององค์กร</a:t>
          </a:r>
          <a:endParaRPr lang="en-US" sz="3600" dirty="0">
            <a:solidFill>
              <a:schemeClr val="tx1"/>
            </a:solidFill>
            <a:latin typeface="AngsanaUPC" pitchFamily="18" charset="-34"/>
            <a:cs typeface="AngsanaUPC" pitchFamily="18" charset="-34"/>
          </a:endParaRPr>
        </a:p>
      </dgm:t>
    </dgm:pt>
    <dgm:pt modelId="{74483953-EB7E-4973-A240-287BAAF82C53}" type="parTrans" cxnId="{8E45CF40-7773-408A-8057-A9F1015045AE}">
      <dgm:prSet/>
      <dgm:spPr/>
      <dgm:t>
        <a:bodyPr/>
        <a:lstStyle/>
        <a:p>
          <a:endParaRPr lang="en-US"/>
        </a:p>
      </dgm:t>
    </dgm:pt>
    <dgm:pt modelId="{AE5D34C1-3AC9-4E7E-A818-BAAF392E1F12}" type="sibTrans" cxnId="{8E45CF40-7773-408A-8057-A9F1015045AE}">
      <dgm:prSet/>
      <dgm:spPr/>
      <dgm:t>
        <a:bodyPr/>
        <a:lstStyle/>
        <a:p>
          <a:endParaRPr lang="en-US"/>
        </a:p>
      </dgm:t>
    </dgm:pt>
    <dgm:pt modelId="{E3A3C97D-C571-4EC6-8EDD-FCD54FDAF33F}">
      <dgm:prSet custT="1"/>
      <dgm:spPr>
        <a:solidFill>
          <a:srgbClr val="FF3399"/>
        </a:solidFill>
      </dgm:spPr>
      <dgm:t>
        <a:bodyPr/>
        <a:lstStyle/>
        <a:p>
          <a:pPr rtl="0"/>
          <a:r>
            <a:rPr lang="th-TH" sz="3600" b="1" dirty="0" smtClean="0">
              <a:solidFill>
                <a:schemeClr val="tx1"/>
              </a:solidFill>
              <a:latin typeface="AngsanaUPC" pitchFamily="18" charset="-34"/>
              <a:cs typeface="AngsanaUPC" pitchFamily="18" charset="-34"/>
            </a:rPr>
            <a:t>เป็นองค์กรใช้อำนาจกึ่งตุลาการ</a:t>
          </a:r>
          <a:endParaRPr lang="en-US" sz="3600" dirty="0">
            <a:solidFill>
              <a:schemeClr val="tx1"/>
            </a:solidFill>
            <a:latin typeface="AngsanaUPC" pitchFamily="18" charset="-34"/>
            <a:cs typeface="AngsanaUPC" pitchFamily="18" charset="-34"/>
          </a:endParaRPr>
        </a:p>
      </dgm:t>
    </dgm:pt>
    <dgm:pt modelId="{32878727-1679-4122-8733-72349FFCE5E4}" type="parTrans" cxnId="{1CCA665A-D365-4997-88ED-3DF8C539F3E8}">
      <dgm:prSet/>
      <dgm:spPr/>
      <dgm:t>
        <a:bodyPr/>
        <a:lstStyle/>
        <a:p>
          <a:endParaRPr lang="en-US"/>
        </a:p>
      </dgm:t>
    </dgm:pt>
    <dgm:pt modelId="{8B51B4EE-1AB3-4C68-8FAE-A5EB964DCE94}" type="sibTrans" cxnId="{1CCA665A-D365-4997-88ED-3DF8C539F3E8}">
      <dgm:prSet/>
      <dgm:spPr/>
      <dgm:t>
        <a:bodyPr/>
        <a:lstStyle/>
        <a:p>
          <a:endParaRPr lang="en-US"/>
        </a:p>
      </dgm:t>
    </dgm:pt>
    <dgm:pt modelId="{7960FDC9-AD15-4C3E-BA2D-DBCB669EC588}">
      <dgm:prSet/>
      <dgm:spPr>
        <a:solidFill>
          <a:srgbClr val="FF3399"/>
        </a:solidFill>
      </dgm:spPr>
      <dgm:t>
        <a:bodyPr/>
        <a:lstStyle/>
        <a:p>
          <a:pPr rtl="0"/>
          <a:endParaRPr lang="en-US" sz="2700" b="1" dirty="0"/>
        </a:p>
      </dgm:t>
    </dgm:pt>
    <dgm:pt modelId="{36EF28CC-8DEE-4550-A0CF-9AC359FF13E8}" type="parTrans" cxnId="{AF6B10AB-BD09-48A4-A187-4BE1DF7FC180}">
      <dgm:prSet/>
      <dgm:spPr/>
      <dgm:t>
        <a:bodyPr/>
        <a:lstStyle/>
        <a:p>
          <a:endParaRPr lang="en-US"/>
        </a:p>
      </dgm:t>
    </dgm:pt>
    <dgm:pt modelId="{61563E7B-555D-461E-861D-7C932D301DFB}" type="sibTrans" cxnId="{AF6B10AB-BD09-48A4-A187-4BE1DF7FC180}">
      <dgm:prSet/>
      <dgm:spPr/>
      <dgm:t>
        <a:bodyPr/>
        <a:lstStyle/>
        <a:p>
          <a:endParaRPr lang="en-US"/>
        </a:p>
      </dgm:t>
    </dgm:pt>
    <dgm:pt modelId="{B049EBBA-FAA9-486B-B595-73D6B59CD49F}" type="pres">
      <dgm:prSet presAssocID="{C95560B0-D4A7-40D0-AAF2-529590242A7F}" presName="cycle" presStyleCnt="0">
        <dgm:presLayoutVars>
          <dgm:dir/>
          <dgm:resizeHandles val="exact"/>
        </dgm:presLayoutVars>
      </dgm:prSet>
      <dgm:spPr/>
      <dgm:t>
        <a:bodyPr/>
        <a:lstStyle/>
        <a:p>
          <a:endParaRPr lang="en-US"/>
        </a:p>
      </dgm:t>
    </dgm:pt>
    <dgm:pt modelId="{1178BDEC-14D2-42F8-9707-526BE65B30F9}" type="pres">
      <dgm:prSet presAssocID="{623ACADC-7EA6-422F-A556-F920B8D17740}" presName="node" presStyleLbl="node1" presStyleIdx="0" presStyleCnt="1" custScaleY="106316" custRadScaleRad="100001" custRadScaleInc="66">
        <dgm:presLayoutVars>
          <dgm:bulletEnabled val="1"/>
        </dgm:presLayoutVars>
      </dgm:prSet>
      <dgm:spPr/>
      <dgm:t>
        <a:bodyPr/>
        <a:lstStyle/>
        <a:p>
          <a:endParaRPr lang="en-US"/>
        </a:p>
      </dgm:t>
    </dgm:pt>
  </dgm:ptLst>
  <dgm:cxnLst>
    <dgm:cxn modelId="{7DE6ED66-BF13-4865-9F08-93A49392D406}" type="presOf" srcId="{623ACADC-7EA6-422F-A556-F920B8D17740}" destId="{1178BDEC-14D2-42F8-9707-526BE65B30F9}" srcOrd="0" destOrd="0" presId="urn:microsoft.com/office/officeart/2005/8/layout/cycle6"/>
    <dgm:cxn modelId="{7C1903D8-2485-4BB7-9FF0-695FEEE9DC66}" srcId="{C95560B0-D4A7-40D0-AAF2-529590242A7F}" destId="{623ACADC-7EA6-422F-A556-F920B8D17740}" srcOrd="0" destOrd="0" parTransId="{5F71C3B0-1D80-4A0C-B9E8-BA06FFBACC5C}" sibTransId="{0631F683-6397-4EFE-B3CA-2E2CB9D12E19}"/>
    <dgm:cxn modelId="{1CCA665A-D365-4997-88ED-3DF8C539F3E8}" srcId="{623ACADC-7EA6-422F-A556-F920B8D17740}" destId="{E3A3C97D-C571-4EC6-8EDD-FCD54FDAF33F}" srcOrd="4" destOrd="0" parTransId="{32878727-1679-4122-8733-72349FFCE5E4}" sibTransId="{8B51B4EE-1AB3-4C68-8FAE-A5EB964DCE94}"/>
    <dgm:cxn modelId="{B2ECDB90-D6D3-483E-8A9C-859025953D06}" type="presOf" srcId="{2F35BC82-55BF-4168-B150-00A2046D6AE8}" destId="{1178BDEC-14D2-42F8-9707-526BE65B30F9}" srcOrd="0" destOrd="2" presId="urn:microsoft.com/office/officeart/2005/8/layout/cycle6"/>
    <dgm:cxn modelId="{54F5B198-33BE-4AA9-B478-E84CC378FCCE}" type="presOf" srcId="{28C50D98-FD46-4319-AD43-2DABAFD7311B}" destId="{1178BDEC-14D2-42F8-9707-526BE65B30F9}" srcOrd="0" destOrd="1" presId="urn:microsoft.com/office/officeart/2005/8/layout/cycle6"/>
    <dgm:cxn modelId="{42ED4CBB-DA1F-401D-BF3B-184E22389639}" type="presOf" srcId="{A30D50EB-A37F-4C9A-8B31-A5DFFE17E2BF}" destId="{1178BDEC-14D2-42F8-9707-526BE65B30F9}" srcOrd="0" destOrd="4" presId="urn:microsoft.com/office/officeart/2005/8/layout/cycle6"/>
    <dgm:cxn modelId="{D492499C-6118-474C-AC83-072413217571}" type="presOf" srcId="{E1132993-C87B-4ECB-8277-988361D9A211}" destId="{1178BDEC-14D2-42F8-9707-526BE65B30F9}" srcOrd="0" destOrd="3" presId="urn:microsoft.com/office/officeart/2005/8/layout/cycle6"/>
    <dgm:cxn modelId="{81CDA5BD-E6F1-4885-BACE-7AF27B94971F}" srcId="{623ACADC-7EA6-422F-A556-F920B8D17740}" destId="{2F35BC82-55BF-4168-B150-00A2046D6AE8}" srcOrd="1" destOrd="0" parTransId="{AAB557B3-580A-456A-80D2-6FF020CAF5FC}" sibTransId="{95E63034-0DD9-46F6-BDBF-FC68D63C256B}"/>
    <dgm:cxn modelId="{78A72FD0-2C0C-4B8E-8B8F-965E921821B7}" type="presOf" srcId="{E3A3C97D-C571-4EC6-8EDD-FCD54FDAF33F}" destId="{1178BDEC-14D2-42F8-9707-526BE65B30F9}" srcOrd="0" destOrd="5" presId="urn:microsoft.com/office/officeart/2005/8/layout/cycle6"/>
    <dgm:cxn modelId="{A1AFAB3D-BF8D-4348-B793-01F672A86C9E}" srcId="{623ACADC-7EA6-422F-A556-F920B8D17740}" destId="{28C50D98-FD46-4319-AD43-2DABAFD7311B}" srcOrd="0" destOrd="0" parTransId="{EED7A33F-37B0-4C0A-8E57-C7C1958AC388}" sibTransId="{52F5B55E-E998-455E-8FF6-C36A4F403CD1}"/>
    <dgm:cxn modelId="{8E45CF40-7773-408A-8057-A9F1015045AE}" srcId="{623ACADC-7EA6-422F-A556-F920B8D17740}" destId="{A30D50EB-A37F-4C9A-8B31-A5DFFE17E2BF}" srcOrd="3" destOrd="0" parTransId="{74483953-EB7E-4973-A240-287BAAF82C53}" sibTransId="{AE5D34C1-3AC9-4E7E-A818-BAAF392E1F12}"/>
    <dgm:cxn modelId="{AB66735E-5596-4A8E-A0FA-07215C130947}" type="presOf" srcId="{7960FDC9-AD15-4C3E-BA2D-DBCB669EC588}" destId="{1178BDEC-14D2-42F8-9707-526BE65B30F9}" srcOrd="0" destOrd="6" presId="urn:microsoft.com/office/officeart/2005/8/layout/cycle6"/>
    <dgm:cxn modelId="{3AD7A8AF-F019-4FDE-8D52-361FEFB92AF6}" type="presOf" srcId="{C95560B0-D4A7-40D0-AAF2-529590242A7F}" destId="{B049EBBA-FAA9-486B-B595-73D6B59CD49F}" srcOrd="0" destOrd="0" presId="urn:microsoft.com/office/officeart/2005/8/layout/cycle6"/>
    <dgm:cxn modelId="{AF6B10AB-BD09-48A4-A187-4BE1DF7FC180}" srcId="{623ACADC-7EA6-422F-A556-F920B8D17740}" destId="{7960FDC9-AD15-4C3E-BA2D-DBCB669EC588}" srcOrd="5" destOrd="0" parTransId="{36EF28CC-8DEE-4550-A0CF-9AC359FF13E8}" sibTransId="{61563E7B-555D-461E-861D-7C932D301DFB}"/>
    <dgm:cxn modelId="{43CB7877-9159-4DB8-9499-83BAC40C51D9}" srcId="{623ACADC-7EA6-422F-A556-F920B8D17740}" destId="{E1132993-C87B-4ECB-8277-988361D9A211}" srcOrd="2" destOrd="0" parTransId="{A585AF6B-36BA-4E64-A0AC-640E6D72239A}" sibTransId="{7CA36DF1-64E7-456D-A7F2-99E2A4812408}"/>
    <dgm:cxn modelId="{4CF11532-4D68-4E7F-931A-D0E073279A5E}" type="presParOf" srcId="{B049EBBA-FAA9-486B-B595-73D6B59CD49F}" destId="{1178BDEC-14D2-42F8-9707-526BE65B30F9}" srcOrd="0" destOrd="0" presId="urn:microsoft.com/office/officeart/2005/8/layout/cycle6"/>
  </dgm:cxnLst>
  <dgm:bg>
    <a:solidFill>
      <a:schemeClr val="accent1">
        <a:lumMod val="60000"/>
        <a:lumOff val="40000"/>
      </a:schemeClr>
    </a:solidFill>
  </dgm:bg>
  <dgm:whole/>
</dgm:dataModel>
</file>

<file path=ppt/diagrams/data4.xml><?xml version="1.0" encoding="utf-8"?>
<dgm:dataModel xmlns:dgm="http://schemas.openxmlformats.org/drawingml/2006/diagram" xmlns:a="http://schemas.openxmlformats.org/drawingml/2006/main">
  <dgm:ptLst>
    <dgm:pt modelId="{EEB95E93-3497-444D-9ED9-59B507459B7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41BF61BA-E432-433A-8ACC-0B00AC7F5E71}">
      <dgm:prSet/>
      <dgm:spPr>
        <a:solidFill>
          <a:schemeClr val="tx1"/>
        </a:solidFill>
        <a:ln>
          <a:solidFill>
            <a:schemeClr val="bg1"/>
          </a:solidFill>
        </a:ln>
      </dgm:spPr>
      <dgm:t>
        <a:bodyPr/>
        <a:lstStyle/>
        <a:p>
          <a:pPr rtl="0"/>
          <a:r>
            <a:rPr lang="th-TH" b="1" u="none" dirty="0" smtClean="0">
              <a:solidFill>
                <a:schemeClr val="bg1"/>
              </a:solidFill>
              <a:latin typeface="AngsanaUPC" pitchFamily="18" charset="-34"/>
              <a:cs typeface="AngsanaUPC" pitchFamily="18" charset="-34"/>
            </a:rPr>
            <a:t>การตรวจสอบความชอบด้วยกฎหมายของการกระทำทางปกครอง </a:t>
          </a:r>
          <a:endParaRPr lang="en-US" b="1" dirty="0">
            <a:solidFill>
              <a:schemeClr val="bg1"/>
            </a:solidFill>
          </a:endParaRPr>
        </a:p>
      </dgm:t>
    </dgm:pt>
    <dgm:pt modelId="{F6E69FBC-7D1C-4683-9825-659821E685B6}" type="parTrans" cxnId="{98839C6C-19D1-4A21-800C-5498D20CD1E5}">
      <dgm:prSet/>
      <dgm:spPr/>
      <dgm:t>
        <a:bodyPr/>
        <a:lstStyle/>
        <a:p>
          <a:endParaRPr lang="en-US"/>
        </a:p>
      </dgm:t>
    </dgm:pt>
    <dgm:pt modelId="{BC7B85B3-8EB2-45D9-BC07-C4F821140C80}" type="sibTrans" cxnId="{98839C6C-19D1-4A21-800C-5498D20CD1E5}">
      <dgm:prSet/>
      <dgm:spPr/>
      <dgm:t>
        <a:bodyPr/>
        <a:lstStyle/>
        <a:p>
          <a:endParaRPr lang="en-US"/>
        </a:p>
      </dgm:t>
    </dgm:pt>
    <dgm:pt modelId="{5570930C-2C70-4E19-9F3E-7F785CD473A8}" type="pres">
      <dgm:prSet presAssocID="{EEB95E93-3497-444D-9ED9-59B507459B7C}" presName="Name0" presStyleCnt="0">
        <dgm:presLayoutVars>
          <dgm:dir/>
          <dgm:animLvl val="lvl"/>
          <dgm:resizeHandles val="exact"/>
        </dgm:presLayoutVars>
      </dgm:prSet>
      <dgm:spPr/>
      <dgm:t>
        <a:bodyPr/>
        <a:lstStyle/>
        <a:p>
          <a:endParaRPr lang="en-US"/>
        </a:p>
      </dgm:t>
    </dgm:pt>
    <dgm:pt modelId="{AC1B81B0-E01C-4265-832D-536D97616E03}" type="pres">
      <dgm:prSet presAssocID="{41BF61BA-E432-433A-8ACC-0B00AC7F5E71}" presName="Name8" presStyleCnt="0"/>
      <dgm:spPr/>
    </dgm:pt>
    <dgm:pt modelId="{411C71AA-A11F-4EAF-83E7-27335EB555C3}" type="pres">
      <dgm:prSet presAssocID="{41BF61BA-E432-433A-8ACC-0B00AC7F5E71}" presName="level" presStyleLbl="node1" presStyleIdx="0" presStyleCnt="1">
        <dgm:presLayoutVars>
          <dgm:chMax val="1"/>
          <dgm:bulletEnabled val="1"/>
        </dgm:presLayoutVars>
      </dgm:prSet>
      <dgm:spPr/>
      <dgm:t>
        <a:bodyPr/>
        <a:lstStyle/>
        <a:p>
          <a:endParaRPr lang="en-US"/>
        </a:p>
      </dgm:t>
    </dgm:pt>
    <dgm:pt modelId="{53B75D46-00B5-429B-A473-803993310675}" type="pres">
      <dgm:prSet presAssocID="{41BF61BA-E432-433A-8ACC-0B00AC7F5E71}" presName="levelTx" presStyleLbl="revTx" presStyleIdx="0" presStyleCnt="0">
        <dgm:presLayoutVars>
          <dgm:chMax val="1"/>
          <dgm:bulletEnabled val="1"/>
        </dgm:presLayoutVars>
      </dgm:prSet>
      <dgm:spPr/>
      <dgm:t>
        <a:bodyPr/>
        <a:lstStyle/>
        <a:p>
          <a:endParaRPr lang="en-US"/>
        </a:p>
      </dgm:t>
    </dgm:pt>
  </dgm:ptLst>
  <dgm:cxnLst>
    <dgm:cxn modelId="{48568BD2-0F36-47C0-8A6C-2AE86657E3E0}" type="presOf" srcId="{41BF61BA-E432-433A-8ACC-0B00AC7F5E71}" destId="{53B75D46-00B5-429B-A473-803993310675}" srcOrd="1" destOrd="0" presId="urn:microsoft.com/office/officeart/2005/8/layout/pyramid1"/>
    <dgm:cxn modelId="{E73CE677-8C67-4C00-AF3C-EDF438D8256C}" type="presOf" srcId="{41BF61BA-E432-433A-8ACC-0B00AC7F5E71}" destId="{411C71AA-A11F-4EAF-83E7-27335EB555C3}" srcOrd="0" destOrd="0" presId="urn:microsoft.com/office/officeart/2005/8/layout/pyramid1"/>
    <dgm:cxn modelId="{98839C6C-19D1-4A21-800C-5498D20CD1E5}" srcId="{EEB95E93-3497-444D-9ED9-59B507459B7C}" destId="{41BF61BA-E432-433A-8ACC-0B00AC7F5E71}" srcOrd="0" destOrd="0" parTransId="{F6E69FBC-7D1C-4683-9825-659821E685B6}" sibTransId="{BC7B85B3-8EB2-45D9-BC07-C4F821140C80}"/>
    <dgm:cxn modelId="{CC8F5739-6AA8-4EE7-A206-8F5ED3CC796F}" type="presOf" srcId="{EEB95E93-3497-444D-9ED9-59B507459B7C}" destId="{5570930C-2C70-4E19-9F3E-7F785CD473A8}" srcOrd="0" destOrd="0" presId="urn:microsoft.com/office/officeart/2005/8/layout/pyramid1"/>
    <dgm:cxn modelId="{E773EFB4-C72A-4C1B-A825-E0297C6F3387}" type="presParOf" srcId="{5570930C-2C70-4E19-9F3E-7F785CD473A8}" destId="{AC1B81B0-E01C-4265-832D-536D97616E03}" srcOrd="0" destOrd="0" presId="urn:microsoft.com/office/officeart/2005/8/layout/pyramid1"/>
    <dgm:cxn modelId="{8178F72E-0873-4C83-8041-0C2E7B16AEEA}" type="presParOf" srcId="{AC1B81B0-E01C-4265-832D-536D97616E03}" destId="{411C71AA-A11F-4EAF-83E7-27335EB555C3}" srcOrd="0" destOrd="0" presId="urn:microsoft.com/office/officeart/2005/8/layout/pyramid1"/>
    <dgm:cxn modelId="{F02C43B3-F94F-4A7A-95AA-368CEF953E1A}" type="presParOf" srcId="{AC1B81B0-E01C-4265-832D-536D97616E03}" destId="{53B75D46-00B5-429B-A473-803993310675}" srcOrd="1" destOrd="0" presId="urn:microsoft.com/office/officeart/2005/8/layout/pyramid1"/>
  </dgm:cxnLst>
  <dgm:bg/>
  <dgm:whole/>
</dgm:dataModel>
</file>

<file path=ppt/diagrams/data5.xml><?xml version="1.0" encoding="utf-8"?>
<dgm:dataModel xmlns:dgm="http://schemas.openxmlformats.org/drawingml/2006/diagram" xmlns:a="http://schemas.openxmlformats.org/drawingml/2006/main">
  <dgm:ptLst>
    <dgm:pt modelId="{CF5AB7BF-EC47-4CCF-B805-EC4FC338ECC7}"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A8ECE9BB-60A3-49F8-8296-90BDD4E1CBA1}">
      <dgm:prSet custT="1"/>
      <dgm:spPr>
        <a:solidFill>
          <a:schemeClr val="tx1"/>
        </a:solidFill>
      </dgm:spPr>
      <dgm:t>
        <a:bodyPr/>
        <a:lstStyle/>
        <a:p>
          <a:pPr rtl="0"/>
          <a:r>
            <a:rPr lang="en-US" sz="4400" b="1" dirty="0" smtClean="0">
              <a:solidFill>
                <a:schemeClr val="bg1"/>
              </a:solidFill>
              <a:latin typeface="AngsanaUPC" pitchFamily="18" charset="-34"/>
              <a:cs typeface="AngsanaUPC" pitchFamily="18" charset="-34"/>
            </a:rPr>
            <a:t>1. </a:t>
          </a:r>
          <a:r>
            <a:rPr lang="th-TH" sz="4400" b="1" dirty="0" smtClean="0">
              <a:solidFill>
                <a:schemeClr val="bg1"/>
              </a:solidFill>
              <a:latin typeface="AngsanaUPC" pitchFamily="18" charset="-34"/>
              <a:cs typeface="AngsanaUPC" pitchFamily="18" charset="-34"/>
            </a:rPr>
            <a:t>ปรัชญาของกฎหมาย</a:t>
          </a:r>
          <a:r>
            <a:rPr lang="en-US" sz="4400" b="1" dirty="0" smtClean="0">
              <a:solidFill>
                <a:schemeClr val="bg1"/>
              </a:solidFill>
              <a:latin typeface="AngsanaUPC" pitchFamily="18" charset="-34"/>
              <a:cs typeface="AngsanaUPC" pitchFamily="18" charset="-34"/>
            </a:rPr>
            <a:t> </a:t>
          </a:r>
          <a:endParaRPr lang="en-US" sz="4400" dirty="0">
            <a:solidFill>
              <a:schemeClr val="bg1"/>
            </a:solidFill>
            <a:latin typeface="AngsanaUPC" pitchFamily="18" charset="-34"/>
            <a:cs typeface="AngsanaUPC" pitchFamily="18" charset="-34"/>
          </a:endParaRPr>
        </a:p>
      </dgm:t>
    </dgm:pt>
    <dgm:pt modelId="{B36E521C-D80A-40D8-BD50-CA4B9C003395}" type="parTrans" cxnId="{12A6A9DF-3971-4B43-B328-C57B087DC62C}">
      <dgm:prSet/>
      <dgm:spPr/>
      <dgm:t>
        <a:bodyPr/>
        <a:lstStyle/>
        <a:p>
          <a:endParaRPr lang="en-US"/>
        </a:p>
      </dgm:t>
    </dgm:pt>
    <dgm:pt modelId="{1317A24B-2603-437D-AA19-5CDC6208247A}" type="sibTrans" cxnId="{12A6A9DF-3971-4B43-B328-C57B087DC62C}">
      <dgm:prSet/>
      <dgm:spPr/>
      <dgm:t>
        <a:bodyPr/>
        <a:lstStyle/>
        <a:p>
          <a:endParaRPr lang="en-US"/>
        </a:p>
      </dgm:t>
    </dgm:pt>
    <dgm:pt modelId="{63B6B15F-7351-4A75-A5EA-088CAA73812A}">
      <dgm:prSet custT="1"/>
      <dgm:spPr>
        <a:solidFill>
          <a:srgbClr val="00B0F0"/>
        </a:solidFill>
      </dgm:spPr>
      <dgm:t>
        <a:bodyPr/>
        <a:lstStyle/>
        <a:p>
          <a:pPr marL="0" indent="0" rtl="0"/>
          <a:r>
            <a:rPr lang="en-US" sz="4400" b="1" dirty="0" smtClean="0">
              <a:latin typeface="AngsanaUPC" pitchFamily="18" charset="-34"/>
              <a:cs typeface="AngsanaUPC" pitchFamily="18" charset="-34"/>
            </a:rPr>
            <a:t>2.</a:t>
          </a:r>
          <a:r>
            <a:rPr lang="th-TH" sz="4400" b="1" dirty="0" smtClean="0">
              <a:latin typeface="AngsanaUPC" pitchFamily="18" charset="-34"/>
              <a:cs typeface="AngsanaUPC" pitchFamily="18" charset="-34"/>
            </a:rPr>
            <a:t>นิติวิธีทางกฎหมาย</a:t>
          </a:r>
          <a:endParaRPr lang="en-US" sz="4400" dirty="0">
            <a:latin typeface="AngsanaUPC" pitchFamily="18" charset="-34"/>
            <a:cs typeface="AngsanaUPC" pitchFamily="18" charset="-34"/>
          </a:endParaRPr>
        </a:p>
      </dgm:t>
    </dgm:pt>
    <dgm:pt modelId="{CA7A9694-E423-49E2-9C63-E7FEA07B85B5}" type="parTrans" cxnId="{809A1AA6-830A-4B46-B892-F5E4B43ABBB1}">
      <dgm:prSet/>
      <dgm:spPr/>
      <dgm:t>
        <a:bodyPr/>
        <a:lstStyle/>
        <a:p>
          <a:endParaRPr lang="en-US"/>
        </a:p>
      </dgm:t>
    </dgm:pt>
    <dgm:pt modelId="{C5BBE323-4759-4F6F-AEA9-242F3397372E}" type="sibTrans" cxnId="{809A1AA6-830A-4B46-B892-F5E4B43ABBB1}">
      <dgm:prSet/>
      <dgm:spPr/>
      <dgm:t>
        <a:bodyPr/>
        <a:lstStyle/>
        <a:p>
          <a:endParaRPr lang="en-US"/>
        </a:p>
      </dgm:t>
    </dgm:pt>
    <dgm:pt modelId="{C0BAF72E-EB7C-4FB7-9DB4-B3D0DD8A6047}">
      <dgm:prSet custT="1"/>
      <dgm:spPr>
        <a:solidFill>
          <a:srgbClr val="FFFF00"/>
        </a:solidFill>
        <a:ln>
          <a:solidFill>
            <a:schemeClr val="tx2">
              <a:lumMod val="50000"/>
            </a:schemeClr>
          </a:solidFill>
        </a:ln>
      </dgm:spPr>
      <dgm:t>
        <a:bodyPr/>
        <a:lstStyle/>
        <a:p>
          <a:pPr marL="0" marR="0" indent="280988" defTabSz="914400" rtl="0" eaLnBrk="1" fontAlgn="auto" latinLnBrk="0" hangingPunct="1">
            <a:lnSpc>
              <a:spcPct val="100000"/>
            </a:lnSpc>
            <a:spcBef>
              <a:spcPts val="0"/>
            </a:spcBef>
            <a:spcAft>
              <a:spcPts val="0"/>
            </a:spcAft>
            <a:buClrTx/>
            <a:buSzTx/>
            <a:buFontTx/>
            <a:buNone/>
            <a:tabLst/>
            <a:defRPr/>
          </a:pPr>
          <a:r>
            <a:rPr lang="th-TH" sz="3200" b="1" dirty="0" smtClean="0">
              <a:latin typeface="AngsanaUPC" pitchFamily="18" charset="-34"/>
              <a:cs typeface="AngsanaUPC" pitchFamily="18" charset="-34"/>
            </a:rPr>
            <a:t>    </a:t>
          </a:r>
          <a:r>
            <a:rPr lang="en-US" sz="4400" b="1" dirty="0" smtClean="0">
              <a:latin typeface="AngsanaUPC" pitchFamily="18" charset="-34"/>
              <a:cs typeface="AngsanaUPC" pitchFamily="18" charset="-34"/>
            </a:rPr>
            <a:t>3</a:t>
          </a:r>
          <a:r>
            <a:rPr lang="th-TH" sz="4400" b="1" dirty="0" smtClean="0">
              <a:latin typeface="AngsanaUPC" pitchFamily="18" charset="-34"/>
              <a:cs typeface="AngsanaUPC" pitchFamily="18" charset="-34"/>
            </a:rPr>
            <a:t>. วิธีพิจารณาคดี</a:t>
          </a:r>
          <a:endParaRPr lang="en-US" sz="4400" dirty="0" smtClean="0">
            <a:latin typeface="AngsanaUPC" pitchFamily="18" charset="-34"/>
            <a:cs typeface="AngsanaUPC" pitchFamily="18" charset="-34"/>
          </a:endParaRPr>
        </a:p>
        <a:p>
          <a:pPr defTabSz="1955800" rtl="0">
            <a:lnSpc>
              <a:spcPct val="90000"/>
            </a:lnSpc>
            <a:spcBef>
              <a:spcPct val="0"/>
            </a:spcBef>
            <a:spcAft>
              <a:spcPct val="35000"/>
            </a:spcAft>
          </a:pPr>
          <a:endParaRPr lang="en-US" sz="4400" b="1" dirty="0" smtClean="0">
            <a:latin typeface="AngsanaUPC" pitchFamily="18" charset="-34"/>
            <a:cs typeface="AngsanaUPC" pitchFamily="18" charset="-34"/>
          </a:endParaRPr>
        </a:p>
      </dgm:t>
    </dgm:pt>
    <dgm:pt modelId="{06E44633-465F-4F26-82F5-32EE38AAB4FF}" type="parTrans" cxnId="{C8BA8E21-84FD-4F57-8804-56304A0EEACA}">
      <dgm:prSet/>
      <dgm:spPr/>
      <dgm:t>
        <a:bodyPr/>
        <a:lstStyle/>
        <a:p>
          <a:endParaRPr lang="en-US"/>
        </a:p>
      </dgm:t>
    </dgm:pt>
    <dgm:pt modelId="{6E8BFF96-EE16-47A0-8984-40E121710665}" type="sibTrans" cxnId="{C8BA8E21-84FD-4F57-8804-56304A0EEACA}">
      <dgm:prSet/>
      <dgm:spPr/>
      <dgm:t>
        <a:bodyPr/>
        <a:lstStyle/>
        <a:p>
          <a:endParaRPr lang="en-US"/>
        </a:p>
      </dgm:t>
    </dgm:pt>
    <dgm:pt modelId="{7CC64DCD-F05B-4124-B861-38577EC69602}" type="pres">
      <dgm:prSet presAssocID="{CF5AB7BF-EC47-4CCF-B805-EC4FC338ECC7}" presName="compositeShape" presStyleCnt="0">
        <dgm:presLayoutVars>
          <dgm:chMax val="7"/>
          <dgm:dir/>
          <dgm:resizeHandles val="exact"/>
        </dgm:presLayoutVars>
      </dgm:prSet>
      <dgm:spPr/>
      <dgm:t>
        <a:bodyPr/>
        <a:lstStyle/>
        <a:p>
          <a:endParaRPr lang="en-US"/>
        </a:p>
      </dgm:t>
    </dgm:pt>
    <dgm:pt modelId="{BD4610BE-0351-40B4-A019-43DC0BD256D1}" type="pres">
      <dgm:prSet presAssocID="{A8ECE9BB-60A3-49F8-8296-90BDD4E1CBA1}" presName="circ1" presStyleLbl="vennNode1" presStyleIdx="0" presStyleCnt="3" custAng="0" custLinFactNeighborX="-71829" custLinFactNeighborY="-4833"/>
      <dgm:spPr/>
      <dgm:t>
        <a:bodyPr/>
        <a:lstStyle/>
        <a:p>
          <a:endParaRPr lang="en-US"/>
        </a:p>
      </dgm:t>
    </dgm:pt>
    <dgm:pt modelId="{BB370789-831C-4059-9F25-038F9A372B24}" type="pres">
      <dgm:prSet presAssocID="{A8ECE9BB-60A3-49F8-8296-90BDD4E1CBA1}" presName="circ1Tx" presStyleLbl="revTx" presStyleIdx="0" presStyleCnt="0">
        <dgm:presLayoutVars>
          <dgm:chMax val="0"/>
          <dgm:chPref val="0"/>
          <dgm:bulletEnabled val="1"/>
        </dgm:presLayoutVars>
      </dgm:prSet>
      <dgm:spPr/>
      <dgm:t>
        <a:bodyPr/>
        <a:lstStyle/>
        <a:p>
          <a:endParaRPr lang="en-US"/>
        </a:p>
      </dgm:t>
    </dgm:pt>
    <dgm:pt modelId="{0E1AD7CD-CDAC-4D71-9CAA-ED3D87CF0E69}" type="pres">
      <dgm:prSet presAssocID="{63B6B15F-7351-4A75-A5EA-088CAA73812A}" presName="circ2" presStyleLbl="vennNode1" presStyleIdx="1" presStyleCnt="3" custScaleX="103167" custScaleY="99507" custLinFactNeighborX="-52172" custLinFactNeighborY="-23245"/>
      <dgm:spPr/>
      <dgm:t>
        <a:bodyPr/>
        <a:lstStyle/>
        <a:p>
          <a:endParaRPr lang="en-US"/>
        </a:p>
      </dgm:t>
    </dgm:pt>
    <dgm:pt modelId="{14BF8B25-7DA0-4FFE-A3AC-4A2155DA34E5}" type="pres">
      <dgm:prSet presAssocID="{63B6B15F-7351-4A75-A5EA-088CAA73812A}" presName="circ2Tx" presStyleLbl="revTx" presStyleIdx="0" presStyleCnt="0">
        <dgm:presLayoutVars>
          <dgm:chMax val="0"/>
          <dgm:chPref val="0"/>
          <dgm:bulletEnabled val="1"/>
        </dgm:presLayoutVars>
      </dgm:prSet>
      <dgm:spPr/>
      <dgm:t>
        <a:bodyPr/>
        <a:lstStyle/>
        <a:p>
          <a:endParaRPr lang="en-US"/>
        </a:p>
      </dgm:t>
    </dgm:pt>
    <dgm:pt modelId="{56376C3D-3AEA-4589-B1FB-37C2EBA3DE2F}" type="pres">
      <dgm:prSet presAssocID="{C0BAF72E-EB7C-4FB7-9DB4-B3D0DD8A6047}" presName="circ3" presStyleLbl="vennNode1" presStyleIdx="2" presStyleCnt="3" custScaleX="103413" custLinFactX="6571" custLinFactNeighborX="100000" custLinFactNeighborY="5819"/>
      <dgm:spPr/>
      <dgm:t>
        <a:bodyPr/>
        <a:lstStyle/>
        <a:p>
          <a:endParaRPr lang="en-US"/>
        </a:p>
      </dgm:t>
    </dgm:pt>
    <dgm:pt modelId="{DF2EF1A1-1C86-45E2-8393-EA65384EB3BC}" type="pres">
      <dgm:prSet presAssocID="{C0BAF72E-EB7C-4FB7-9DB4-B3D0DD8A6047}" presName="circ3Tx" presStyleLbl="revTx" presStyleIdx="0" presStyleCnt="0">
        <dgm:presLayoutVars>
          <dgm:chMax val="0"/>
          <dgm:chPref val="0"/>
          <dgm:bulletEnabled val="1"/>
        </dgm:presLayoutVars>
      </dgm:prSet>
      <dgm:spPr/>
      <dgm:t>
        <a:bodyPr/>
        <a:lstStyle/>
        <a:p>
          <a:endParaRPr lang="en-US"/>
        </a:p>
      </dgm:t>
    </dgm:pt>
  </dgm:ptLst>
  <dgm:cxnLst>
    <dgm:cxn modelId="{145B01B3-37CD-4ADC-A976-90D3E2E89773}" type="presOf" srcId="{63B6B15F-7351-4A75-A5EA-088CAA73812A}" destId="{14BF8B25-7DA0-4FFE-A3AC-4A2155DA34E5}" srcOrd="1" destOrd="0" presId="urn:microsoft.com/office/officeart/2005/8/layout/venn1"/>
    <dgm:cxn modelId="{33C7BFC1-E7E7-4D05-9EBB-894CC3F952FA}" type="presOf" srcId="{C0BAF72E-EB7C-4FB7-9DB4-B3D0DD8A6047}" destId="{56376C3D-3AEA-4589-B1FB-37C2EBA3DE2F}" srcOrd="0" destOrd="0" presId="urn:microsoft.com/office/officeart/2005/8/layout/venn1"/>
    <dgm:cxn modelId="{B1A8692B-0174-4745-9EDD-2734618F841C}" type="presOf" srcId="{A8ECE9BB-60A3-49F8-8296-90BDD4E1CBA1}" destId="{BB370789-831C-4059-9F25-038F9A372B24}" srcOrd="1" destOrd="0" presId="urn:microsoft.com/office/officeart/2005/8/layout/venn1"/>
    <dgm:cxn modelId="{809A1AA6-830A-4B46-B892-F5E4B43ABBB1}" srcId="{CF5AB7BF-EC47-4CCF-B805-EC4FC338ECC7}" destId="{63B6B15F-7351-4A75-A5EA-088CAA73812A}" srcOrd="1" destOrd="0" parTransId="{CA7A9694-E423-49E2-9C63-E7FEA07B85B5}" sibTransId="{C5BBE323-4759-4F6F-AEA9-242F3397372E}"/>
    <dgm:cxn modelId="{24AE1393-D79C-4577-ADF8-39C2945284C4}" type="presOf" srcId="{A8ECE9BB-60A3-49F8-8296-90BDD4E1CBA1}" destId="{BD4610BE-0351-40B4-A019-43DC0BD256D1}" srcOrd="0" destOrd="0" presId="urn:microsoft.com/office/officeart/2005/8/layout/venn1"/>
    <dgm:cxn modelId="{C8FB7826-588A-4E83-BCA7-E7E151C44D59}" type="presOf" srcId="{C0BAF72E-EB7C-4FB7-9DB4-B3D0DD8A6047}" destId="{DF2EF1A1-1C86-45E2-8393-EA65384EB3BC}" srcOrd="1" destOrd="0" presId="urn:microsoft.com/office/officeart/2005/8/layout/venn1"/>
    <dgm:cxn modelId="{C8BA8E21-84FD-4F57-8804-56304A0EEACA}" srcId="{CF5AB7BF-EC47-4CCF-B805-EC4FC338ECC7}" destId="{C0BAF72E-EB7C-4FB7-9DB4-B3D0DD8A6047}" srcOrd="2" destOrd="0" parTransId="{06E44633-465F-4F26-82F5-32EE38AAB4FF}" sibTransId="{6E8BFF96-EE16-47A0-8984-40E121710665}"/>
    <dgm:cxn modelId="{24B761FE-FF79-479D-A298-2BD0AE6C8B64}" type="presOf" srcId="{CF5AB7BF-EC47-4CCF-B805-EC4FC338ECC7}" destId="{7CC64DCD-F05B-4124-B861-38577EC69602}" srcOrd="0" destOrd="0" presId="urn:microsoft.com/office/officeart/2005/8/layout/venn1"/>
    <dgm:cxn modelId="{53CB2FC5-DDF5-440A-9290-E0DAAA60CC12}" type="presOf" srcId="{63B6B15F-7351-4A75-A5EA-088CAA73812A}" destId="{0E1AD7CD-CDAC-4D71-9CAA-ED3D87CF0E69}" srcOrd="0" destOrd="0" presId="urn:microsoft.com/office/officeart/2005/8/layout/venn1"/>
    <dgm:cxn modelId="{12A6A9DF-3971-4B43-B328-C57B087DC62C}" srcId="{CF5AB7BF-EC47-4CCF-B805-EC4FC338ECC7}" destId="{A8ECE9BB-60A3-49F8-8296-90BDD4E1CBA1}" srcOrd="0" destOrd="0" parTransId="{B36E521C-D80A-40D8-BD50-CA4B9C003395}" sibTransId="{1317A24B-2603-437D-AA19-5CDC6208247A}"/>
    <dgm:cxn modelId="{F59540F6-4E4A-4FA5-B264-7F687EC39E69}" type="presParOf" srcId="{7CC64DCD-F05B-4124-B861-38577EC69602}" destId="{BD4610BE-0351-40B4-A019-43DC0BD256D1}" srcOrd="0" destOrd="0" presId="urn:microsoft.com/office/officeart/2005/8/layout/venn1"/>
    <dgm:cxn modelId="{CB837047-3771-40AF-B783-BE8ACD349EF6}" type="presParOf" srcId="{7CC64DCD-F05B-4124-B861-38577EC69602}" destId="{BB370789-831C-4059-9F25-038F9A372B24}" srcOrd="1" destOrd="0" presId="urn:microsoft.com/office/officeart/2005/8/layout/venn1"/>
    <dgm:cxn modelId="{AB0D8055-B8F6-48A0-A071-5251D4BF3F13}" type="presParOf" srcId="{7CC64DCD-F05B-4124-B861-38577EC69602}" destId="{0E1AD7CD-CDAC-4D71-9CAA-ED3D87CF0E69}" srcOrd="2" destOrd="0" presId="urn:microsoft.com/office/officeart/2005/8/layout/venn1"/>
    <dgm:cxn modelId="{7DE77F1A-DCEA-4B16-BB0E-953C871359D4}" type="presParOf" srcId="{7CC64DCD-F05B-4124-B861-38577EC69602}" destId="{14BF8B25-7DA0-4FFE-A3AC-4A2155DA34E5}" srcOrd="3" destOrd="0" presId="urn:microsoft.com/office/officeart/2005/8/layout/venn1"/>
    <dgm:cxn modelId="{5DC5F106-FD60-4DF7-BCC6-21BD8C0135D3}" type="presParOf" srcId="{7CC64DCD-F05B-4124-B861-38577EC69602}" destId="{56376C3D-3AEA-4589-B1FB-37C2EBA3DE2F}" srcOrd="4" destOrd="0" presId="urn:microsoft.com/office/officeart/2005/8/layout/venn1"/>
    <dgm:cxn modelId="{B1F7B15B-4C2C-40BC-8BDF-76E5906893BB}" type="presParOf" srcId="{7CC64DCD-F05B-4124-B861-38577EC69602}" destId="{DF2EF1A1-1C86-45E2-8393-EA65384EB3BC}" srcOrd="5" destOrd="0" presId="urn:microsoft.com/office/officeart/2005/8/layout/venn1"/>
  </dgm:cxnLst>
  <dgm:bg>
    <a:solidFill>
      <a:srgbClr val="FF0000"/>
    </a:solidFill>
  </dgm:bg>
  <dgm:whole>
    <a:ln>
      <a:solidFill>
        <a:schemeClr val="tx2">
          <a:lumMod val="50000"/>
        </a:schemeClr>
      </a:solidFill>
    </a:ln>
  </dgm:whole>
</dgm:dataModel>
</file>

<file path=ppt/diagrams/data6.xml><?xml version="1.0" encoding="utf-8"?>
<dgm:dataModel xmlns:dgm="http://schemas.openxmlformats.org/drawingml/2006/diagram" xmlns:a="http://schemas.openxmlformats.org/drawingml/2006/main">
  <dgm:ptLst>
    <dgm:pt modelId="{3C9AA551-2D22-4E37-9625-88857941988D}"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74FBBB47-E34A-412B-9AA2-5A0029365523}">
      <dgm:prSet phldrT="[Text]" custT="1"/>
      <dgm:spPr/>
      <dgm:t>
        <a:bodyPr/>
        <a:lstStyle/>
        <a:p>
          <a:r>
            <a:rPr lang="th-TH" sz="5400" b="1" dirty="0" smtClean="0">
              <a:solidFill>
                <a:schemeClr val="tx1"/>
              </a:solidFill>
              <a:latin typeface="AngsanaUPC" pitchFamily="18" charset="-34"/>
              <a:cs typeface="AngsanaUPC" pitchFamily="18" charset="-34"/>
            </a:rPr>
            <a:t>ผู้ฟ้องคดี</a:t>
          </a:r>
          <a:endParaRPr lang="en-US" sz="5400" b="1" dirty="0">
            <a:solidFill>
              <a:schemeClr val="tx1"/>
            </a:solidFill>
            <a:latin typeface="AngsanaUPC" pitchFamily="18" charset="-34"/>
            <a:cs typeface="AngsanaUPC" pitchFamily="18" charset="-34"/>
          </a:endParaRPr>
        </a:p>
      </dgm:t>
    </dgm:pt>
    <dgm:pt modelId="{BC96AD9F-4F2C-4180-AC56-0DAB12D8B85E}" type="parTrans" cxnId="{E39C52F0-76D5-4518-803D-4E3C9148744C}">
      <dgm:prSet/>
      <dgm:spPr/>
      <dgm:t>
        <a:bodyPr/>
        <a:lstStyle/>
        <a:p>
          <a:endParaRPr lang="en-US"/>
        </a:p>
      </dgm:t>
    </dgm:pt>
    <dgm:pt modelId="{5C75B8AD-ADC6-4AA6-A75A-2E4FBBA75053}" type="sibTrans" cxnId="{E39C52F0-76D5-4518-803D-4E3C9148744C}">
      <dgm:prSet/>
      <dgm:spPr/>
      <dgm:t>
        <a:bodyPr/>
        <a:lstStyle/>
        <a:p>
          <a:endParaRPr lang="en-US"/>
        </a:p>
      </dgm:t>
    </dgm:pt>
    <dgm:pt modelId="{6C0652A2-939B-4684-9B6A-E48BC23AF9F8}">
      <dgm:prSet phldrT="[Text]" phldr="1"/>
      <dgm:spPr/>
      <dgm:t>
        <a:bodyPr/>
        <a:lstStyle/>
        <a:p>
          <a:endParaRPr lang="en-US" sz="2200" dirty="0"/>
        </a:p>
      </dgm:t>
    </dgm:pt>
    <dgm:pt modelId="{CAB52A1A-C6D9-4BE4-98E6-1DABF900D9D9}" type="parTrans" cxnId="{AD6783F0-DAED-4CEF-BDAB-4A632F4CDC0E}">
      <dgm:prSet/>
      <dgm:spPr/>
      <dgm:t>
        <a:bodyPr/>
        <a:lstStyle/>
        <a:p>
          <a:endParaRPr lang="en-US"/>
        </a:p>
      </dgm:t>
    </dgm:pt>
    <dgm:pt modelId="{9E4DF7F5-471B-43A0-9D10-961F6811CED8}" type="sibTrans" cxnId="{AD6783F0-DAED-4CEF-BDAB-4A632F4CDC0E}">
      <dgm:prSet/>
      <dgm:spPr/>
      <dgm:t>
        <a:bodyPr/>
        <a:lstStyle/>
        <a:p>
          <a:endParaRPr lang="en-US"/>
        </a:p>
      </dgm:t>
    </dgm:pt>
    <dgm:pt modelId="{515064CA-282C-4BC8-8823-E2D55A3E2095}">
      <dgm:prSet phldrT="[Text]" custT="1"/>
      <dgm:spPr/>
      <dgm:t>
        <a:bodyPr/>
        <a:lstStyle/>
        <a:p>
          <a:r>
            <a:rPr lang="th-TH" sz="5400" b="1" dirty="0" smtClean="0">
              <a:solidFill>
                <a:schemeClr val="tx1"/>
              </a:solidFill>
              <a:latin typeface="AngsanaUPC" pitchFamily="18" charset="-34"/>
              <a:cs typeface="AngsanaUPC" pitchFamily="18" charset="-34"/>
            </a:rPr>
            <a:t>ผู้ถูกฟ้องคดี</a:t>
          </a:r>
          <a:endParaRPr lang="en-US" sz="5400" b="1" dirty="0">
            <a:solidFill>
              <a:schemeClr val="tx1"/>
            </a:solidFill>
            <a:latin typeface="AngsanaUPC" pitchFamily="18" charset="-34"/>
            <a:cs typeface="AngsanaUPC" pitchFamily="18" charset="-34"/>
          </a:endParaRPr>
        </a:p>
      </dgm:t>
    </dgm:pt>
    <dgm:pt modelId="{835777A1-F1BC-4B40-9842-6EDB47890ADC}" type="parTrans" cxnId="{6D4C3EEF-8BA8-4F13-A044-4EA6FE5B8783}">
      <dgm:prSet/>
      <dgm:spPr/>
      <dgm:t>
        <a:bodyPr/>
        <a:lstStyle/>
        <a:p>
          <a:endParaRPr lang="en-US"/>
        </a:p>
      </dgm:t>
    </dgm:pt>
    <dgm:pt modelId="{0D7F19EC-6146-4C18-AC7A-71CC3039DA09}" type="sibTrans" cxnId="{6D4C3EEF-8BA8-4F13-A044-4EA6FE5B8783}">
      <dgm:prSet/>
      <dgm:spPr/>
      <dgm:t>
        <a:bodyPr/>
        <a:lstStyle/>
        <a:p>
          <a:endParaRPr lang="en-US"/>
        </a:p>
      </dgm:t>
    </dgm:pt>
    <dgm:pt modelId="{C44C4F6E-FAD9-4BEB-A5E6-A9E818781217}">
      <dgm:prSet phldrT="[Text]" phldr="1"/>
      <dgm:spPr/>
      <dgm:t>
        <a:bodyPr/>
        <a:lstStyle/>
        <a:p>
          <a:endParaRPr lang="en-US" sz="2200" dirty="0"/>
        </a:p>
      </dgm:t>
    </dgm:pt>
    <dgm:pt modelId="{CDDF57F0-A419-43A7-90E0-3A039567C65D}" type="parTrans" cxnId="{DF019ED3-8A62-4AF7-86CA-C701D8EC496D}">
      <dgm:prSet/>
      <dgm:spPr/>
      <dgm:t>
        <a:bodyPr/>
        <a:lstStyle/>
        <a:p>
          <a:endParaRPr lang="en-US"/>
        </a:p>
      </dgm:t>
    </dgm:pt>
    <dgm:pt modelId="{54440B8A-2FBE-41BB-92FA-BEFFEE163D6C}" type="sibTrans" cxnId="{DF019ED3-8A62-4AF7-86CA-C701D8EC496D}">
      <dgm:prSet/>
      <dgm:spPr/>
      <dgm:t>
        <a:bodyPr/>
        <a:lstStyle/>
        <a:p>
          <a:endParaRPr lang="en-US"/>
        </a:p>
      </dgm:t>
    </dgm:pt>
    <dgm:pt modelId="{92CE44A1-70DB-4F17-B753-093134854CE4}">
      <dgm:prSet phldrT="[Text]" phldr="1"/>
      <dgm:spPr/>
      <dgm:t>
        <a:bodyPr/>
        <a:lstStyle/>
        <a:p>
          <a:endParaRPr lang="en-US" sz="2200" dirty="0"/>
        </a:p>
      </dgm:t>
    </dgm:pt>
    <dgm:pt modelId="{A0F0E312-3882-48FC-B6DB-2A279445D464}" type="parTrans" cxnId="{A1B57446-D6ED-4864-B59C-6329692B2EF5}">
      <dgm:prSet/>
      <dgm:spPr/>
      <dgm:t>
        <a:bodyPr/>
        <a:lstStyle/>
        <a:p>
          <a:endParaRPr lang="en-US"/>
        </a:p>
      </dgm:t>
    </dgm:pt>
    <dgm:pt modelId="{8CB89D0E-FE4D-4CDB-81A5-128D933F4A64}" type="sibTrans" cxnId="{A1B57446-D6ED-4864-B59C-6329692B2EF5}">
      <dgm:prSet/>
      <dgm:spPr/>
      <dgm:t>
        <a:bodyPr/>
        <a:lstStyle/>
        <a:p>
          <a:endParaRPr lang="en-US"/>
        </a:p>
      </dgm:t>
    </dgm:pt>
    <dgm:pt modelId="{76929D63-7255-4FDA-A465-8073ECA9E330}">
      <dgm:prSet phldrT="[Text]" custT="1"/>
      <dgm:spPr/>
      <dgm:t>
        <a:bodyPr/>
        <a:lstStyle/>
        <a:p>
          <a:r>
            <a:rPr lang="th-TH" sz="5400" b="1" dirty="0" smtClean="0">
              <a:solidFill>
                <a:schemeClr val="tx1"/>
              </a:solidFill>
              <a:latin typeface="AngsanaUPC" pitchFamily="18" charset="-34"/>
              <a:cs typeface="AngsanaUPC" pitchFamily="18" charset="-34"/>
            </a:rPr>
            <a:t>ผู้ให้ถ้อยคำตามคำสั่งศาล/ถูกเรียกเข้ามาในคดี</a:t>
          </a:r>
          <a:endParaRPr lang="en-US" sz="5400" b="1" dirty="0">
            <a:solidFill>
              <a:schemeClr val="tx1"/>
            </a:solidFill>
            <a:latin typeface="AngsanaUPC" pitchFamily="18" charset="-34"/>
            <a:cs typeface="AngsanaUPC" pitchFamily="18" charset="-34"/>
          </a:endParaRPr>
        </a:p>
      </dgm:t>
    </dgm:pt>
    <dgm:pt modelId="{1D788399-AACC-4038-9158-72778E8804C3}" type="parTrans" cxnId="{F3B9209C-4EAC-452B-AA39-F8BA2C44B760}">
      <dgm:prSet/>
      <dgm:spPr/>
      <dgm:t>
        <a:bodyPr/>
        <a:lstStyle/>
        <a:p>
          <a:endParaRPr lang="en-US"/>
        </a:p>
      </dgm:t>
    </dgm:pt>
    <dgm:pt modelId="{41B8DAB9-524D-4A17-8477-4871BAD77794}" type="sibTrans" cxnId="{F3B9209C-4EAC-452B-AA39-F8BA2C44B760}">
      <dgm:prSet/>
      <dgm:spPr/>
      <dgm:t>
        <a:bodyPr/>
        <a:lstStyle/>
        <a:p>
          <a:endParaRPr lang="en-US"/>
        </a:p>
      </dgm:t>
    </dgm:pt>
    <dgm:pt modelId="{EFA64802-7D18-44BB-ADF4-3F9CA30708A7}">
      <dgm:prSet phldrT="[Text]" phldr="1"/>
      <dgm:spPr/>
      <dgm:t>
        <a:bodyPr/>
        <a:lstStyle/>
        <a:p>
          <a:endParaRPr lang="en-US" sz="2200" dirty="0"/>
        </a:p>
      </dgm:t>
    </dgm:pt>
    <dgm:pt modelId="{67DED327-2CD9-4068-9F2E-B92C1DF2F519}" type="parTrans" cxnId="{89988ED4-73CB-43AD-AC5D-14ADDDF68C3F}">
      <dgm:prSet/>
      <dgm:spPr/>
      <dgm:t>
        <a:bodyPr/>
        <a:lstStyle/>
        <a:p>
          <a:endParaRPr lang="en-US"/>
        </a:p>
      </dgm:t>
    </dgm:pt>
    <dgm:pt modelId="{A0CD483B-0010-412F-8BEE-831DB1F89F74}" type="sibTrans" cxnId="{89988ED4-73CB-43AD-AC5D-14ADDDF68C3F}">
      <dgm:prSet/>
      <dgm:spPr/>
      <dgm:t>
        <a:bodyPr/>
        <a:lstStyle/>
        <a:p>
          <a:endParaRPr lang="en-US"/>
        </a:p>
      </dgm:t>
    </dgm:pt>
    <dgm:pt modelId="{D095D879-BF2F-40AA-99D8-ACC34332762A}">
      <dgm:prSet phldrT="[Text]" phldr="1"/>
      <dgm:spPr/>
      <dgm:t>
        <a:bodyPr/>
        <a:lstStyle/>
        <a:p>
          <a:endParaRPr lang="en-US" sz="2200" dirty="0"/>
        </a:p>
      </dgm:t>
    </dgm:pt>
    <dgm:pt modelId="{8497F60B-1E8E-4F7E-81AE-D830480F2D84}" type="parTrans" cxnId="{60C071BF-26EE-4FEA-9E0A-CC8E45C3120A}">
      <dgm:prSet/>
      <dgm:spPr/>
      <dgm:t>
        <a:bodyPr/>
        <a:lstStyle/>
        <a:p>
          <a:endParaRPr lang="en-US"/>
        </a:p>
      </dgm:t>
    </dgm:pt>
    <dgm:pt modelId="{FF400601-7650-4E05-BFEB-D676D210AEB9}" type="sibTrans" cxnId="{60C071BF-26EE-4FEA-9E0A-CC8E45C3120A}">
      <dgm:prSet/>
      <dgm:spPr/>
      <dgm:t>
        <a:bodyPr/>
        <a:lstStyle/>
        <a:p>
          <a:endParaRPr lang="en-US"/>
        </a:p>
      </dgm:t>
    </dgm:pt>
    <dgm:pt modelId="{BAEDF0EC-E381-47AD-B506-56BD197BE38A}" type="pres">
      <dgm:prSet presAssocID="{3C9AA551-2D22-4E37-9625-88857941988D}" presName="linear" presStyleCnt="0">
        <dgm:presLayoutVars>
          <dgm:dir/>
          <dgm:resizeHandles val="exact"/>
        </dgm:presLayoutVars>
      </dgm:prSet>
      <dgm:spPr/>
      <dgm:t>
        <a:bodyPr/>
        <a:lstStyle/>
        <a:p>
          <a:endParaRPr lang="en-US"/>
        </a:p>
      </dgm:t>
    </dgm:pt>
    <dgm:pt modelId="{1DDACD27-F833-4EC6-AF81-9492F9715EC4}" type="pres">
      <dgm:prSet presAssocID="{74FBBB47-E34A-412B-9AA2-5A0029365523}" presName="comp" presStyleCnt="0"/>
      <dgm:spPr/>
    </dgm:pt>
    <dgm:pt modelId="{AB8CC94E-28A6-47DC-A8D6-C1634310E193}" type="pres">
      <dgm:prSet presAssocID="{74FBBB47-E34A-412B-9AA2-5A0029365523}" presName="box" presStyleLbl="node1" presStyleIdx="0" presStyleCnt="3"/>
      <dgm:spPr/>
      <dgm:t>
        <a:bodyPr/>
        <a:lstStyle/>
        <a:p>
          <a:endParaRPr lang="en-US"/>
        </a:p>
      </dgm:t>
    </dgm:pt>
    <dgm:pt modelId="{39541D40-0012-4EE5-BB9E-06EE5B27C61D}" type="pres">
      <dgm:prSet presAssocID="{74FBBB47-E34A-412B-9AA2-5A0029365523}" presName="img" presStyleLbl="fgImgPlace1" presStyleIdx="0" presStyleCnt="3" custScaleX="86832" custScaleY="112633" custLinFactNeighborX="6" custLinFactNeighborY="8"/>
      <dgm:spPr>
        <a:blipFill rotWithShape="0">
          <a:blip xmlns:r="http://schemas.openxmlformats.org/officeDocument/2006/relationships" r:embed="rId1"/>
          <a:stretch>
            <a:fillRect/>
          </a:stretch>
        </a:blipFill>
      </dgm:spPr>
    </dgm:pt>
    <dgm:pt modelId="{152CF526-002A-4DA3-966E-FDDA6692A512}" type="pres">
      <dgm:prSet presAssocID="{74FBBB47-E34A-412B-9AA2-5A0029365523}" presName="text" presStyleLbl="node1" presStyleIdx="0" presStyleCnt="3">
        <dgm:presLayoutVars>
          <dgm:bulletEnabled val="1"/>
        </dgm:presLayoutVars>
      </dgm:prSet>
      <dgm:spPr/>
      <dgm:t>
        <a:bodyPr/>
        <a:lstStyle/>
        <a:p>
          <a:endParaRPr lang="en-US"/>
        </a:p>
      </dgm:t>
    </dgm:pt>
    <dgm:pt modelId="{6C2BEA9E-2900-4E70-A815-9C362C1F2413}" type="pres">
      <dgm:prSet presAssocID="{5C75B8AD-ADC6-4AA6-A75A-2E4FBBA75053}" presName="spacer" presStyleCnt="0"/>
      <dgm:spPr/>
    </dgm:pt>
    <dgm:pt modelId="{F7944964-0C1A-4BF7-A3EE-058D469F87BD}" type="pres">
      <dgm:prSet presAssocID="{515064CA-282C-4BC8-8823-E2D55A3E2095}" presName="comp" presStyleCnt="0"/>
      <dgm:spPr/>
    </dgm:pt>
    <dgm:pt modelId="{7CF56190-6CAE-4B9F-96E0-6B73441706E0}" type="pres">
      <dgm:prSet presAssocID="{515064CA-282C-4BC8-8823-E2D55A3E2095}" presName="box" presStyleLbl="node1" presStyleIdx="1" presStyleCnt="3"/>
      <dgm:spPr/>
      <dgm:t>
        <a:bodyPr/>
        <a:lstStyle/>
        <a:p>
          <a:endParaRPr lang="en-US"/>
        </a:p>
      </dgm:t>
    </dgm:pt>
    <dgm:pt modelId="{00C0AE40-34F5-41B0-AF89-56931979953A}" type="pres">
      <dgm:prSet presAssocID="{515064CA-282C-4BC8-8823-E2D55A3E2095}" presName="img" presStyleLbl="fgImgPlace1" presStyleIdx="1" presStyleCnt="3" custScaleX="89457" custScaleY="113068" custLinFactNeighborX="2053" custLinFactNeighborY="94"/>
      <dgm:spPr>
        <a:blipFill rotWithShape="0">
          <a:blip xmlns:r="http://schemas.openxmlformats.org/officeDocument/2006/relationships" r:embed="rId2"/>
          <a:stretch>
            <a:fillRect/>
          </a:stretch>
        </a:blipFill>
      </dgm:spPr>
    </dgm:pt>
    <dgm:pt modelId="{37946EBF-376F-4BAB-B24D-5BD7BCB5A2BE}" type="pres">
      <dgm:prSet presAssocID="{515064CA-282C-4BC8-8823-E2D55A3E2095}" presName="text" presStyleLbl="node1" presStyleIdx="1" presStyleCnt="3">
        <dgm:presLayoutVars>
          <dgm:bulletEnabled val="1"/>
        </dgm:presLayoutVars>
      </dgm:prSet>
      <dgm:spPr/>
      <dgm:t>
        <a:bodyPr/>
        <a:lstStyle/>
        <a:p>
          <a:endParaRPr lang="en-US"/>
        </a:p>
      </dgm:t>
    </dgm:pt>
    <dgm:pt modelId="{A77B5DE8-4D52-4019-B625-03D31166A9CF}" type="pres">
      <dgm:prSet presAssocID="{0D7F19EC-6146-4C18-AC7A-71CC3039DA09}" presName="spacer" presStyleCnt="0"/>
      <dgm:spPr/>
    </dgm:pt>
    <dgm:pt modelId="{F19AE4E0-34FE-43A5-90AE-799F4F818A2C}" type="pres">
      <dgm:prSet presAssocID="{76929D63-7255-4FDA-A465-8073ECA9E330}" presName="comp" presStyleCnt="0"/>
      <dgm:spPr/>
    </dgm:pt>
    <dgm:pt modelId="{8F312568-1D96-490D-9F36-8CBA35D93154}" type="pres">
      <dgm:prSet presAssocID="{76929D63-7255-4FDA-A465-8073ECA9E330}" presName="box" presStyleLbl="node1" presStyleIdx="2" presStyleCnt="3"/>
      <dgm:spPr/>
      <dgm:t>
        <a:bodyPr/>
        <a:lstStyle/>
        <a:p>
          <a:endParaRPr lang="en-US"/>
        </a:p>
      </dgm:t>
    </dgm:pt>
    <dgm:pt modelId="{0DDD4577-29FA-4324-90B8-447B85509961}" type="pres">
      <dgm:prSet presAssocID="{76929D63-7255-4FDA-A465-8073ECA9E330}" presName="img" presStyleLbl="fgImgPlace1" presStyleIdx="2" presStyleCnt="3" custScaleX="85363" custScaleY="112508" custLinFactNeighborX="6" custLinFactNeighborY="180"/>
      <dgm:spPr>
        <a:blipFill rotWithShape="0">
          <a:blip xmlns:r="http://schemas.openxmlformats.org/officeDocument/2006/relationships" r:embed="rId3"/>
          <a:stretch>
            <a:fillRect/>
          </a:stretch>
        </a:blipFill>
      </dgm:spPr>
    </dgm:pt>
    <dgm:pt modelId="{15AE4A2B-EBC2-424A-B020-74089FE47D3E}" type="pres">
      <dgm:prSet presAssocID="{76929D63-7255-4FDA-A465-8073ECA9E330}" presName="text" presStyleLbl="node1" presStyleIdx="2" presStyleCnt="3">
        <dgm:presLayoutVars>
          <dgm:bulletEnabled val="1"/>
        </dgm:presLayoutVars>
      </dgm:prSet>
      <dgm:spPr/>
      <dgm:t>
        <a:bodyPr/>
        <a:lstStyle/>
        <a:p>
          <a:endParaRPr lang="en-US"/>
        </a:p>
      </dgm:t>
    </dgm:pt>
  </dgm:ptLst>
  <dgm:cxnLst>
    <dgm:cxn modelId="{89988ED4-73CB-43AD-AC5D-14ADDDF68C3F}" srcId="{76929D63-7255-4FDA-A465-8073ECA9E330}" destId="{EFA64802-7D18-44BB-ADF4-3F9CA30708A7}" srcOrd="0" destOrd="0" parTransId="{67DED327-2CD9-4068-9F2E-B92C1DF2F519}" sibTransId="{A0CD483B-0010-412F-8BEE-831DB1F89F74}"/>
    <dgm:cxn modelId="{0598AEA2-C670-4D53-822B-C7503CBAEF6D}" type="presOf" srcId="{76929D63-7255-4FDA-A465-8073ECA9E330}" destId="{8F312568-1D96-490D-9F36-8CBA35D93154}" srcOrd="0" destOrd="0" presId="urn:microsoft.com/office/officeart/2005/8/layout/vList4"/>
    <dgm:cxn modelId="{6D71130D-C296-474F-9386-8A5018E365C5}" type="presOf" srcId="{92CE44A1-70DB-4F17-B753-093134854CE4}" destId="{37946EBF-376F-4BAB-B24D-5BD7BCB5A2BE}" srcOrd="1" destOrd="2" presId="urn:microsoft.com/office/officeart/2005/8/layout/vList4"/>
    <dgm:cxn modelId="{DF019ED3-8A62-4AF7-86CA-C701D8EC496D}" srcId="{515064CA-282C-4BC8-8823-E2D55A3E2095}" destId="{C44C4F6E-FAD9-4BEB-A5E6-A9E818781217}" srcOrd="0" destOrd="0" parTransId="{CDDF57F0-A419-43A7-90E0-3A039567C65D}" sibTransId="{54440B8A-2FBE-41BB-92FA-BEFFEE163D6C}"/>
    <dgm:cxn modelId="{27500ADD-EBB1-4F05-915C-DF2A3499C8E4}" type="presOf" srcId="{76929D63-7255-4FDA-A465-8073ECA9E330}" destId="{15AE4A2B-EBC2-424A-B020-74089FE47D3E}" srcOrd="1" destOrd="0" presId="urn:microsoft.com/office/officeart/2005/8/layout/vList4"/>
    <dgm:cxn modelId="{FFAA19F4-AC99-42FC-8586-B975DF57AB58}" type="presOf" srcId="{EFA64802-7D18-44BB-ADF4-3F9CA30708A7}" destId="{15AE4A2B-EBC2-424A-B020-74089FE47D3E}" srcOrd="1" destOrd="1" presId="urn:microsoft.com/office/officeart/2005/8/layout/vList4"/>
    <dgm:cxn modelId="{F0441704-CB67-4140-8B02-82BE9B443F20}" type="presOf" srcId="{6C0652A2-939B-4684-9B6A-E48BC23AF9F8}" destId="{152CF526-002A-4DA3-966E-FDDA6692A512}" srcOrd="1" destOrd="1" presId="urn:microsoft.com/office/officeart/2005/8/layout/vList4"/>
    <dgm:cxn modelId="{A1B57446-D6ED-4864-B59C-6329692B2EF5}" srcId="{515064CA-282C-4BC8-8823-E2D55A3E2095}" destId="{92CE44A1-70DB-4F17-B753-093134854CE4}" srcOrd="1" destOrd="0" parTransId="{A0F0E312-3882-48FC-B6DB-2A279445D464}" sibTransId="{8CB89D0E-FE4D-4CDB-81A5-128D933F4A64}"/>
    <dgm:cxn modelId="{5EF7CCB9-C7A9-4FD2-8547-A328FACA23CE}" type="presOf" srcId="{515064CA-282C-4BC8-8823-E2D55A3E2095}" destId="{7CF56190-6CAE-4B9F-96E0-6B73441706E0}" srcOrd="0" destOrd="0" presId="urn:microsoft.com/office/officeart/2005/8/layout/vList4"/>
    <dgm:cxn modelId="{D3490921-B288-40B1-B2EF-85645F3F810A}" type="presOf" srcId="{D095D879-BF2F-40AA-99D8-ACC34332762A}" destId="{8F312568-1D96-490D-9F36-8CBA35D93154}" srcOrd="0" destOrd="2" presId="urn:microsoft.com/office/officeart/2005/8/layout/vList4"/>
    <dgm:cxn modelId="{ACCCE02D-14E3-4EB4-A16E-4F651F4C8A0C}" type="presOf" srcId="{EFA64802-7D18-44BB-ADF4-3F9CA30708A7}" destId="{8F312568-1D96-490D-9F36-8CBA35D93154}" srcOrd="0" destOrd="1" presId="urn:microsoft.com/office/officeart/2005/8/layout/vList4"/>
    <dgm:cxn modelId="{B9CE8BCC-92A3-4642-9FCF-17BCD6CA9271}" type="presOf" srcId="{C44C4F6E-FAD9-4BEB-A5E6-A9E818781217}" destId="{7CF56190-6CAE-4B9F-96E0-6B73441706E0}" srcOrd="0" destOrd="1" presId="urn:microsoft.com/office/officeart/2005/8/layout/vList4"/>
    <dgm:cxn modelId="{78443A46-CA98-4F48-B154-2A97CB3F5D43}" type="presOf" srcId="{92CE44A1-70DB-4F17-B753-093134854CE4}" destId="{7CF56190-6CAE-4B9F-96E0-6B73441706E0}" srcOrd="0" destOrd="2" presId="urn:microsoft.com/office/officeart/2005/8/layout/vList4"/>
    <dgm:cxn modelId="{AD6783F0-DAED-4CEF-BDAB-4A632F4CDC0E}" srcId="{74FBBB47-E34A-412B-9AA2-5A0029365523}" destId="{6C0652A2-939B-4684-9B6A-E48BC23AF9F8}" srcOrd="0" destOrd="0" parTransId="{CAB52A1A-C6D9-4BE4-98E6-1DABF900D9D9}" sibTransId="{9E4DF7F5-471B-43A0-9D10-961F6811CED8}"/>
    <dgm:cxn modelId="{F3B9209C-4EAC-452B-AA39-F8BA2C44B760}" srcId="{3C9AA551-2D22-4E37-9625-88857941988D}" destId="{76929D63-7255-4FDA-A465-8073ECA9E330}" srcOrd="2" destOrd="0" parTransId="{1D788399-AACC-4038-9158-72778E8804C3}" sibTransId="{41B8DAB9-524D-4A17-8477-4871BAD77794}"/>
    <dgm:cxn modelId="{CFB9843D-EDAA-4966-9AB6-9536CDF4AC4A}" type="presOf" srcId="{74FBBB47-E34A-412B-9AA2-5A0029365523}" destId="{152CF526-002A-4DA3-966E-FDDA6692A512}" srcOrd="1" destOrd="0" presId="urn:microsoft.com/office/officeart/2005/8/layout/vList4"/>
    <dgm:cxn modelId="{36F110A1-B35F-4872-9969-7B1A11C2B32D}" type="presOf" srcId="{74FBBB47-E34A-412B-9AA2-5A0029365523}" destId="{AB8CC94E-28A6-47DC-A8D6-C1634310E193}" srcOrd="0" destOrd="0" presId="urn:microsoft.com/office/officeart/2005/8/layout/vList4"/>
    <dgm:cxn modelId="{8A63CEAD-E864-44F2-8FF5-6A64F8C250EC}" type="presOf" srcId="{3C9AA551-2D22-4E37-9625-88857941988D}" destId="{BAEDF0EC-E381-47AD-B506-56BD197BE38A}" srcOrd="0" destOrd="0" presId="urn:microsoft.com/office/officeart/2005/8/layout/vList4"/>
    <dgm:cxn modelId="{6D4C3EEF-8BA8-4F13-A044-4EA6FE5B8783}" srcId="{3C9AA551-2D22-4E37-9625-88857941988D}" destId="{515064CA-282C-4BC8-8823-E2D55A3E2095}" srcOrd="1" destOrd="0" parTransId="{835777A1-F1BC-4B40-9842-6EDB47890ADC}" sibTransId="{0D7F19EC-6146-4C18-AC7A-71CC3039DA09}"/>
    <dgm:cxn modelId="{150809F4-6548-40F3-A2BC-395B717FABAE}" type="presOf" srcId="{515064CA-282C-4BC8-8823-E2D55A3E2095}" destId="{37946EBF-376F-4BAB-B24D-5BD7BCB5A2BE}" srcOrd="1" destOrd="0" presId="urn:microsoft.com/office/officeart/2005/8/layout/vList4"/>
    <dgm:cxn modelId="{AC9FA597-A208-4E25-9555-C108B6A0DB73}" type="presOf" srcId="{C44C4F6E-FAD9-4BEB-A5E6-A9E818781217}" destId="{37946EBF-376F-4BAB-B24D-5BD7BCB5A2BE}" srcOrd="1" destOrd="1" presId="urn:microsoft.com/office/officeart/2005/8/layout/vList4"/>
    <dgm:cxn modelId="{E39C52F0-76D5-4518-803D-4E3C9148744C}" srcId="{3C9AA551-2D22-4E37-9625-88857941988D}" destId="{74FBBB47-E34A-412B-9AA2-5A0029365523}" srcOrd="0" destOrd="0" parTransId="{BC96AD9F-4F2C-4180-AC56-0DAB12D8B85E}" sibTransId="{5C75B8AD-ADC6-4AA6-A75A-2E4FBBA75053}"/>
    <dgm:cxn modelId="{638AE694-A874-4D7C-A8CC-DFAA63AB21C0}" type="presOf" srcId="{6C0652A2-939B-4684-9B6A-E48BC23AF9F8}" destId="{AB8CC94E-28A6-47DC-A8D6-C1634310E193}" srcOrd="0" destOrd="1" presId="urn:microsoft.com/office/officeart/2005/8/layout/vList4"/>
    <dgm:cxn modelId="{4B8C3A2C-43AA-4CD7-A096-B3F7AEC552A4}" type="presOf" srcId="{D095D879-BF2F-40AA-99D8-ACC34332762A}" destId="{15AE4A2B-EBC2-424A-B020-74089FE47D3E}" srcOrd="1" destOrd="2" presId="urn:microsoft.com/office/officeart/2005/8/layout/vList4"/>
    <dgm:cxn modelId="{60C071BF-26EE-4FEA-9E0A-CC8E45C3120A}" srcId="{76929D63-7255-4FDA-A465-8073ECA9E330}" destId="{D095D879-BF2F-40AA-99D8-ACC34332762A}" srcOrd="1" destOrd="0" parTransId="{8497F60B-1E8E-4F7E-81AE-D830480F2D84}" sibTransId="{FF400601-7650-4E05-BFEB-D676D210AEB9}"/>
    <dgm:cxn modelId="{59194291-2B72-4D25-B1EA-AD50B9FFB904}" type="presParOf" srcId="{BAEDF0EC-E381-47AD-B506-56BD197BE38A}" destId="{1DDACD27-F833-4EC6-AF81-9492F9715EC4}" srcOrd="0" destOrd="0" presId="urn:microsoft.com/office/officeart/2005/8/layout/vList4"/>
    <dgm:cxn modelId="{2521C61D-3E5E-4528-ADED-CA98B2467B3C}" type="presParOf" srcId="{1DDACD27-F833-4EC6-AF81-9492F9715EC4}" destId="{AB8CC94E-28A6-47DC-A8D6-C1634310E193}" srcOrd="0" destOrd="0" presId="urn:microsoft.com/office/officeart/2005/8/layout/vList4"/>
    <dgm:cxn modelId="{639FA94B-7643-4EA9-A5F2-B7417F709CA1}" type="presParOf" srcId="{1DDACD27-F833-4EC6-AF81-9492F9715EC4}" destId="{39541D40-0012-4EE5-BB9E-06EE5B27C61D}" srcOrd="1" destOrd="0" presId="urn:microsoft.com/office/officeart/2005/8/layout/vList4"/>
    <dgm:cxn modelId="{FFABC052-F308-450B-B100-EBBAA3346ED1}" type="presParOf" srcId="{1DDACD27-F833-4EC6-AF81-9492F9715EC4}" destId="{152CF526-002A-4DA3-966E-FDDA6692A512}" srcOrd="2" destOrd="0" presId="urn:microsoft.com/office/officeart/2005/8/layout/vList4"/>
    <dgm:cxn modelId="{C87E3E1E-1C18-4DB7-97F8-6BFC50034E16}" type="presParOf" srcId="{BAEDF0EC-E381-47AD-B506-56BD197BE38A}" destId="{6C2BEA9E-2900-4E70-A815-9C362C1F2413}" srcOrd="1" destOrd="0" presId="urn:microsoft.com/office/officeart/2005/8/layout/vList4"/>
    <dgm:cxn modelId="{6B1E9E8F-7BFA-4826-A7D7-5487C86BB70D}" type="presParOf" srcId="{BAEDF0EC-E381-47AD-B506-56BD197BE38A}" destId="{F7944964-0C1A-4BF7-A3EE-058D469F87BD}" srcOrd="2" destOrd="0" presId="urn:microsoft.com/office/officeart/2005/8/layout/vList4"/>
    <dgm:cxn modelId="{1C61C409-D166-4E60-B382-279705DA5C20}" type="presParOf" srcId="{F7944964-0C1A-4BF7-A3EE-058D469F87BD}" destId="{7CF56190-6CAE-4B9F-96E0-6B73441706E0}" srcOrd="0" destOrd="0" presId="urn:microsoft.com/office/officeart/2005/8/layout/vList4"/>
    <dgm:cxn modelId="{28BEAA5F-CDCE-4417-8510-6AFE5760E57A}" type="presParOf" srcId="{F7944964-0C1A-4BF7-A3EE-058D469F87BD}" destId="{00C0AE40-34F5-41B0-AF89-56931979953A}" srcOrd="1" destOrd="0" presId="urn:microsoft.com/office/officeart/2005/8/layout/vList4"/>
    <dgm:cxn modelId="{DA8D488F-19DA-4EBD-AD73-93681E7C5407}" type="presParOf" srcId="{F7944964-0C1A-4BF7-A3EE-058D469F87BD}" destId="{37946EBF-376F-4BAB-B24D-5BD7BCB5A2BE}" srcOrd="2" destOrd="0" presId="urn:microsoft.com/office/officeart/2005/8/layout/vList4"/>
    <dgm:cxn modelId="{6196A022-504D-4BF9-ABBD-493F01C60654}" type="presParOf" srcId="{BAEDF0EC-E381-47AD-B506-56BD197BE38A}" destId="{A77B5DE8-4D52-4019-B625-03D31166A9CF}" srcOrd="3" destOrd="0" presId="urn:microsoft.com/office/officeart/2005/8/layout/vList4"/>
    <dgm:cxn modelId="{E414DA99-90E8-4264-B94F-F8216EAA10A6}" type="presParOf" srcId="{BAEDF0EC-E381-47AD-B506-56BD197BE38A}" destId="{F19AE4E0-34FE-43A5-90AE-799F4F818A2C}" srcOrd="4" destOrd="0" presId="urn:microsoft.com/office/officeart/2005/8/layout/vList4"/>
    <dgm:cxn modelId="{A0C238E2-36BE-4AE3-880F-095A46CC9441}" type="presParOf" srcId="{F19AE4E0-34FE-43A5-90AE-799F4F818A2C}" destId="{8F312568-1D96-490D-9F36-8CBA35D93154}" srcOrd="0" destOrd="0" presId="urn:microsoft.com/office/officeart/2005/8/layout/vList4"/>
    <dgm:cxn modelId="{3877F441-77CE-47B2-93AF-42732C7D6067}" type="presParOf" srcId="{F19AE4E0-34FE-43A5-90AE-799F4F818A2C}" destId="{0DDD4577-29FA-4324-90B8-447B85509961}" srcOrd="1" destOrd="0" presId="urn:microsoft.com/office/officeart/2005/8/layout/vList4"/>
    <dgm:cxn modelId="{0795FDA1-6AD0-412F-A8DF-695B823E9A57}" type="presParOf" srcId="{F19AE4E0-34FE-43A5-90AE-799F4F818A2C}" destId="{15AE4A2B-EBC2-424A-B020-74089FE47D3E}" srcOrd="2" destOrd="0" presId="urn:microsoft.com/office/officeart/2005/8/layout/vList4"/>
  </dgm:cxnLst>
  <dgm:bg/>
  <dgm:whole/>
</dgm:dataModel>
</file>

<file path=ppt/diagrams/data7.xml><?xml version="1.0" encoding="utf-8"?>
<dgm:dataModel xmlns:dgm="http://schemas.openxmlformats.org/drawingml/2006/diagram" xmlns:a="http://schemas.openxmlformats.org/drawingml/2006/main">
  <dgm:ptLst>
    <dgm:pt modelId="{D05B92D0-C081-4863-8361-112D591B4D09}"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658FC5F7-802C-424A-AA45-AF7ADF10E5E3}">
      <dgm:prSet custT="1"/>
      <dgm:spPr/>
      <dgm:t>
        <a:bodyPr/>
        <a:lstStyle/>
        <a:p>
          <a:pPr rtl="0"/>
          <a:r>
            <a:rPr lang="en-US" sz="4800" b="1" dirty="0" smtClean="0">
              <a:solidFill>
                <a:schemeClr val="bg1"/>
              </a:solidFill>
              <a:latin typeface="AngsanaUPC" pitchFamily="18" charset="-34"/>
              <a:cs typeface="AngsanaUPC" pitchFamily="18" charset="-34"/>
            </a:rPr>
            <a:t>1.</a:t>
          </a:r>
          <a:r>
            <a:rPr lang="th-TH" sz="4800" b="1" dirty="0" smtClean="0">
              <a:solidFill>
                <a:schemeClr val="bg1"/>
              </a:solidFill>
              <a:latin typeface="AngsanaUPC" pitchFamily="18" charset="-34"/>
              <a:cs typeface="AngsanaUPC" pitchFamily="18" charset="-34"/>
            </a:rPr>
            <a:t> การกระทำในกระบวนการยุติธรรมทางอาญา</a:t>
          </a:r>
          <a:endParaRPr lang="en-US" sz="4800" dirty="0">
            <a:solidFill>
              <a:schemeClr val="bg1"/>
            </a:solidFill>
            <a:latin typeface="AngsanaUPC" pitchFamily="18" charset="-34"/>
            <a:cs typeface="AngsanaUPC" pitchFamily="18" charset="-34"/>
          </a:endParaRPr>
        </a:p>
      </dgm:t>
    </dgm:pt>
    <dgm:pt modelId="{320DB4C3-747A-4D8E-8B5F-0C012C5DC414}" type="parTrans" cxnId="{40570A38-6A9F-4882-B39C-443D449709DD}">
      <dgm:prSet/>
      <dgm:spPr/>
      <dgm:t>
        <a:bodyPr/>
        <a:lstStyle/>
        <a:p>
          <a:endParaRPr lang="en-US"/>
        </a:p>
      </dgm:t>
    </dgm:pt>
    <dgm:pt modelId="{7BBB629A-09C6-4DD0-9029-200766896D52}" type="sibTrans" cxnId="{40570A38-6A9F-4882-B39C-443D449709DD}">
      <dgm:prSet/>
      <dgm:spPr/>
      <dgm:t>
        <a:bodyPr/>
        <a:lstStyle/>
        <a:p>
          <a:endParaRPr lang="en-US"/>
        </a:p>
      </dgm:t>
    </dgm:pt>
    <dgm:pt modelId="{181B6CE3-6F1B-4B32-A3D8-8639F18A4F0B}">
      <dgm:prSet custT="1"/>
      <dgm:spPr/>
      <dgm:t>
        <a:bodyPr/>
        <a:lstStyle/>
        <a:p>
          <a:pPr rtl="0"/>
          <a:r>
            <a:rPr lang="en-US" sz="4800" b="1" dirty="0" smtClean="0">
              <a:solidFill>
                <a:schemeClr val="bg1"/>
              </a:solidFill>
              <a:latin typeface="AngsanaUPC" pitchFamily="18" charset="-34"/>
              <a:cs typeface="AngsanaUPC" pitchFamily="18" charset="-34"/>
            </a:rPr>
            <a:t>2.</a:t>
          </a:r>
          <a:r>
            <a:rPr lang="th-TH" sz="4800" b="1" dirty="0" smtClean="0">
              <a:solidFill>
                <a:schemeClr val="bg1"/>
              </a:solidFill>
              <a:latin typeface="AngsanaUPC" pitchFamily="18" charset="-34"/>
              <a:cs typeface="AngsanaUPC" pitchFamily="18" charset="-34"/>
            </a:rPr>
            <a:t> การกระทำทางปกครอง</a:t>
          </a:r>
          <a:endParaRPr lang="en-US" sz="4800" b="1" dirty="0">
            <a:solidFill>
              <a:schemeClr val="bg1"/>
            </a:solidFill>
            <a:latin typeface="AngsanaUPC" pitchFamily="18" charset="-34"/>
            <a:cs typeface="AngsanaUPC" pitchFamily="18" charset="-34"/>
          </a:endParaRPr>
        </a:p>
      </dgm:t>
    </dgm:pt>
    <dgm:pt modelId="{507D865A-16ED-4282-A4ED-B91BE6D0E7CC}" type="parTrans" cxnId="{AA2995B0-EB99-4FC7-920C-558A194DA374}">
      <dgm:prSet/>
      <dgm:spPr/>
      <dgm:t>
        <a:bodyPr/>
        <a:lstStyle/>
        <a:p>
          <a:endParaRPr lang="en-US"/>
        </a:p>
      </dgm:t>
    </dgm:pt>
    <dgm:pt modelId="{4BE5F565-7E88-41F8-BECE-EA212AFBE8E4}" type="sibTrans" cxnId="{AA2995B0-EB99-4FC7-920C-558A194DA374}">
      <dgm:prSet/>
      <dgm:spPr/>
      <dgm:t>
        <a:bodyPr/>
        <a:lstStyle/>
        <a:p>
          <a:endParaRPr lang="en-US"/>
        </a:p>
      </dgm:t>
    </dgm:pt>
    <dgm:pt modelId="{DECFC446-8893-4C33-BD53-371E3F79BF3F}" type="pres">
      <dgm:prSet presAssocID="{D05B92D0-C081-4863-8361-112D591B4D09}" presName="Name0" presStyleCnt="0">
        <dgm:presLayoutVars>
          <dgm:dir/>
          <dgm:animLvl val="lvl"/>
          <dgm:resizeHandles/>
        </dgm:presLayoutVars>
      </dgm:prSet>
      <dgm:spPr/>
      <dgm:t>
        <a:bodyPr/>
        <a:lstStyle/>
        <a:p>
          <a:endParaRPr lang="en-US"/>
        </a:p>
      </dgm:t>
    </dgm:pt>
    <dgm:pt modelId="{D17BD57F-ED13-4A7F-8792-D5DF6A9AC1B2}" type="pres">
      <dgm:prSet presAssocID="{658FC5F7-802C-424A-AA45-AF7ADF10E5E3}" presName="linNode" presStyleCnt="0"/>
      <dgm:spPr/>
    </dgm:pt>
    <dgm:pt modelId="{DF90F202-48FC-4571-BBD2-5728D492D438}" type="pres">
      <dgm:prSet presAssocID="{658FC5F7-802C-424A-AA45-AF7ADF10E5E3}" presName="parentShp" presStyleLbl="node1" presStyleIdx="0" presStyleCnt="2" custScaleX="472461" custLinFactNeighborX="1288" custLinFactNeighborY="3864">
        <dgm:presLayoutVars>
          <dgm:bulletEnabled val="1"/>
        </dgm:presLayoutVars>
      </dgm:prSet>
      <dgm:spPr/>
      <dgm:t>
        <a:bodyPr/>
        <a:lstStyle/>
        <a:p>
          <a:endParaRPr lang="en-US"/>
        </a:p>
      </dgm:t>
    </dgm:pt>
    <dgm:pt modelId="{B8A96F84-6256-4C6B-93D4-AF65759CBE88}" type="pres">
      <dgm:prSet presAssocID="{658FC5F7-802C-424A-AA45-AF7ADF10E5E3}" presName="childShp" presStyleLbl="bgAccFollowNode1" presStyleIdx="0" presStyleCnt="2">
        <dgm:presLayoutVars>
          <dgm:bulletEnabled val="1"/>
        </dgm:presLayoutVars>
      </dgm:prSet>
      <dgm:spPr>
        <a:solidFill>
          <a:srgbClr val="00B0F0">
            <a:alpha val="90000"/>
          </a:srgbClr>
        </a:solidFill>
      </dgm:spPr>
      <dgm:t>
        <a:bodyPr/>
        <a:lstStyle/>
        <a:p>
          <a:endParaRPr lang="th-TH"/>
        </a:p>
      </dgm:t>
    </dgm:pt>
    <dgm:pt modelId="{EB74C9BC-A2AF-4696-9B56-5D28CA94CD50}" type="pres">
      <dgm:prSet presAssocID="{7BBB629A-09C6-4DD0-9029-200766896D52}" presName="spacing" presStyleCnt="0"/>
      <dgm:spPr/>
    </dgm:pt>
    <dgm:pt modelId="{C4D772E0-21DF-4307-8B9D-6064174A58D2}" type="pres">
      <dgm:prSet presAssocID="{181B6CE3-6F1B-4B32-A3D8-8639F18A4F0B}" presName="linNode" presStyleCnt="0"/>
      <dgm:spPr/>
    </dgm:pt>
    <dgm:pt modelId="{8EC279D9-6672-45CA-AD07-407099BF2396}" type="pres">
      <dgm:prSet presAssocID="{181B6CE3-6F1B-4B32-A3D8-8639F18A4F0B}" presName="parentShp" presStyleLbl="node1" presStyleIdx="1" presStyleCnt="2" custScaleX="488022">
        <dgm:presLayoutVars>
          <dgm:bulletEnabled val="1"/>
        </dgm:presLayoutVars>
      </dgm:prSet>
      <dgm:spPr/>
      <dgm:t>
        <a:bodyPr/>
        <a:lstStyle/>
        <a:p>
          <a:endParaRPr lang="en-US"/>
        </a:p>
      </dgm:t>
    </dgm:pt>
    <dgm:pt modelId="{631005FF-56C0-4D1C-AD84-9A6D7C767B9E}" type="pres">
      <dgm:prSet presAssocID="{181B6CE3-6F1B-4B32-A3D8-8639F18A4F0B}" presName="childShp" presStyleLbl="bgAccFollowNode1" presStyleIdx="1" presStyleCnt="2">
        <dgm:presLayoutVars>
          <dgm:bulletEnabled val="1"/>
        </dgm:presLayoutVars>
      </dgm:prSet>
      <dgm:spPr>
        <a:solidFill>
          <a:srgbClr val="00B0F0"/>
        </a:solidFill>
      </dgm:spPr>
      <dgm:t>
        <a:bodyPr/>
        <a:lstStyle/>
        <a:p>
          <a:endParaRPr lang="th-TH"/>
        </a:p>
      </dgm:t>
    </dgm:pt>
  </dgm:ptLst>
  <dgm:cxnLst>
    <dgm:cxn modelId="{D4008AD4-6AF6-4B71-BE78-69AFE863A6FC}" type="presOf" srcId="{181B6CE3-6F1B-4B32-A3D8-8639F18A4F0B}" destId="{8EC279D9-6672-45CA-AD07-407099BF2396}" srcOrd="0" destOrd="0" presId="urn:microsoft.com/office/officeart/2005/8/layout/vList6"/>
    <dgm:cxn modelId="{AEC22A22-D69D-4E43-9343-1620C1A22953}" type="presOf" srcId="{D05B92D0-C081-4863-8361-112D591B4D09}" destId="{DECFC446-8893-4C33-BD53-371E3F79BF3F}" srcOrd="0" destOrd="0" presId="urn:microsoft.com/office/officeart/2005/8/layout/vList6"/>
    <dgm:cxn modelId="{AA2995B0-EB99-4FC7-920C-558A194DA374}" srcId="{D05B92D0-C081-4863-8361-112D591B4D09}" destId="{181B6CE3-6F1B-4B32-A3D8-8639F18A4F0B}" srcOrd="1" destOrd="0" parTransId="{507D865A-16ED-4282-A4ED-B91BE6D0E7CC}" sibTransId="{4BE5F565-7E88-41F8-BECE-EA212AFBE8E4}"/>
    <dgm:cxn modelId="{625F730E-9984-4481-A122-1F450B087132}" type="presOf" srcId="{658FC5F7-802C-424A-AA45-AF7ADF10E5E3}" destId="{DF90F202-48FC-4571-BBD2-5728D492D438}" srcOrd="0" destOrd="0" presId="urn:microsoft.com/office/officeart/2005/8/layout/vList6"/>
    <dgm:cxn modelId="{40570A38-6A9F-4882-B39C-443D449709DD}" srcId="{D05B92D0-C081-4863-8361-112D591B4D09}" destId="{658FC5F7-802C-424A-AA45-AF7ADF10E5E3}" srcOrd="0" destOrd="0" parTransId="{320DB4C3-747A-4D8E-8B5F-0C012C5DC414}" sibTransId="{7BBB629A-09C6-4DD0-9029-200766896D52}"/>
    <dgm:cxn modelId="{CB347550-B587-4E7F-927B-7C0E170E5D64}" type="presParOf" srcId="{DECFC446-8893-4C33-BD53-371E3F79BF3F}" destId="{D17BD57F-ED13-4A7F-8792-D5DF6A9AC1B2}" srcOrd="0" destOrd="0" presId="urn:microsoft.com/office/officeart/2005/8/layout/vList6"/>
    <dgm:cxn modelId="{2D624A53-E057-4CD1-B148-639BA073CB33}" type="presParOf" srcId="{D17BD57F-ED13-4A7F-8792-D5DF6A9AC1B2}" destId="{DF90F202-48FC-4571-BBD2-5728D492D438}" srcOrd="0" destOrd="0" presId="urn:microsoft.com/office/officeart/2005/8/layout/vList6"/>
    <dgm:cxn modelId="{D790385A-1971-4D8B-B429-C67C3D1230D0}" type="presParOf" srcId="{D17BD57F-ED13-4A7F-8792-D5DF6A9AC1B2}" destId="{B8A96F84-6256-4C6B-93D4-AF65759CBE88}" srcOrd="1" destOrd="0" presId="urn:microsoft.com/office/officeart/2005/8/layout/vList6"/>
    <dgm:cxn modelId="{BF06F06B-6BCC-44A9-961C-CEAE88CD6B71}" type="presParOf" srcId="{DECFC446-8893-4C33-BD53-371E3F79BF3F}" destId="{EB74C9BC-A2AF-4696-9B56-5D28CA94CD50}" srcOrd="1" destOrd="0" presId="urn:microsoft.com/office/officeart/2005/8/layout/vList6"/>
    <dgm:cxn modelId="{C03211CC-3DDD-437B-B94A-F82F3683954F}" type="presParOf" srcId="{DECFC446-8893-4C33-BD53-371E3F79BF3F}" destId="{C4D772E0-21DF-4307-8B9D-6064174A58D2}" srcOrd="2" destOrd="0" presId="urn:microsoft.com/office/officeart/2005/8/layout/vList6"/>
    <dgm:cxn modelId="{13965C36-B6B0-4032-A9A1-A9F4C1E52185}" type="presParOf" srcId="{C4D772E0-21DF-4307-8B9D-6064174A58D2}" destId="{8EC279D9-6672-45CA-AD07-407099BF2396}" srcOrd="0" destOrd="0" presId="urn:microsoft.com/office/officeart/2005/8/layout/vList6"/>
    <dgm:cxn modelId="{F3162AC3-BAFA-48A1-A851-E24761DF1D5F}" type="presParOf" srcId="{C4D772E0-21DF-4307-8B9D-6064174A58D2}" destId="{631005FF-56C0-4D1C-AD84-9A6D7C767B9E}" srcOrd="1" destOrd="0" presId="urn:microsoft.com/office/officeart/2005/8/layout/vList6"/>
  </dgm:cxnLst>
  <dgm:bg>
    <a:solidFill>
      <a:schemeClr val="accent1">
        <a:lumMod val="75000"/>
      </a:schemeClr>
    </a:solidFill>
  </dgm:bg>
  <dgm:whole/>
</dgm:dataModel>
</file>

<file path=ppt/diagrams/data8.xml><?xml version="1.0" encoding="utf-8"?>
<dgm:dataModel xmlns:dgm="http://schemas.openxmlformats.org/drawingml/2006/diagram" xmlns:a="http://schemas.openxmlformats.org/drawingml/2006/main">
  <dgm:ptLst>
    <dgm:pt modelId="{49703076-48E4-4D1D-82DC-6DAD7FC52134}"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09618316-B50F-416D-A5BF-B54145E8E627}">
      <dgm:prSet custT="1"/>
      <dgm:spPr>
        <a:solidFill>
          <a:schemeClr val="bg2"/>
        </a:solidFill>
      </dgm:spPr>
      <dgm:t>
        <a:bodyPr/>
        <a:lstStyle/>
        <a:p>
          <a:pPr rtl="0"/>
          <a:r>
            <a:rPr lang="th-TH" sz="3200" b="1" u="none" dirty="0" smtClean="0">
              <a:solidFill>
                <a:schemeClr val="tx1"/>
              </a:solidFill>
              <a:latin typeface="AngsanaUPC" pitchFamily="18" charset="-34"/>
              <a:cs typeface="AngsanaUPC" pitchFamily="18" charset="-34"/>
            </a:rPr>
            <a:t>กระบวนวิธีพิจารณาในระบบไต่สวน</a:t>
          </a:r>
          <a:endParaRPr lang="th-TH" sz="3200" b="1" u="none" dirty="0">
            <a:solidFill>
              <a:schemeClr val="tx1"/>
            </a:solidFill>
            <a:latin typeface="AngsanaUPC" pitchFamily="18" charset="-34"/>
            <a:cs typeface="AngsanaUPC" pitchFamily="18" charset="-34"/>
          </a:endParaRPr>
        </a:p>
      </dgm:t>
    </dgm:pt>
    <dgm:pt modelId="{4EE46FC6-4EF3-43B2-8773-05560ADBD6F1}" type="parTrans" cxnId="{C557C1C6-7549-43EE-8989-1833B76DAC43}">
      <dgm:prSet/>
      <dgm:spPr/>
      <dgm:t>
        <a:bodyPr/>
        <a:lstStyle/>
        <a:p>
          <a:endParaRPr lang="en-US"/>
        </a:p>
      </dgm:t>
    </dgm:pt>
    <dgm:pt modelId="{275C9F61-699B-4439-863A-0967F86A7BF9}" type="sibTrans" cxnId="{C557C1C6-7549-43EE-8989-1833B76DAC43}">
      <dgm:prSet/>
      <dgm:spPr/>
      <dgm:t>
        <a:bodyPr/>
        <a:lstStyle/>
        <a:p>
          <a:endParaRPr lang="en-US"/>
        </a:p>
      </dgm:t>
    </dgm:pt>
    <dgm:pt modelId="{37395770-ED64-403D-ABA9-9E0FE4F63257}">
      <dgm:prSet custT="1"/>
      <dgm:spPr/>
      <dgm:t>
        <a:bodyPr/>
        <a:lstStyle/>
        <a:p>
          <a:pPr rtl="0"/>
          <a:r>
            <a:rPr lang="th-TH" sz="3200" b="1" dirty="0" smtClean="0">
              <a:latin typeface="AngsanaUPC" pitchFamily="18" charset="-34"/>
              <a:cs typeface="AngsanaUPC" pitchFamily="18" charset="-34"/>
            </a:rPr>
            <a:t>หัวใจของการต่อสู้คดีปกครอง</a:t>
          </a:r>
          <a:endParaRPr lang="en-US" sz="3200" b="1" dirty="0">
            <a:latin typeface="AngsanaUPC" pitchFamily="18" charset="-34"/>
            <a:cs typeface="AngsanaUPC" pitchFamily="18" charset="-34"/>
          </a:endParaRPr>
        </a:p>
      </dgm:t>
    </dgm:pt>
    <dgm:pt modelId="{0B0BD5B1-FB44-49B9-9078-C5ADE9D136F3}" type="parTrans" cxnId="{06B6B310-CECC-434B-8A16-B87978B31FD7}">
      <dgm:prSet/>
      <dgm:spPr/>
      <dgm:t>
        <a:bodyPr/>
        <a:lstStyle/>
        <a:p>
          <a:endParaRPr lang="en-US"/>
        </a:p>
      </dgm:t>
    </dgm:pt>
    <dgm:pt modelId="{25338D59-8324-4F3C-8DF8-73CBE2EA7489}" type="sibTrans" cxnId="{06B6B310-CECC-434B-8A16-B87978B31FD7}">
      <dgm:prSet/>
      <dgm:spPr/>
      <dgm:t>
        <a:bodyPr/>
        <a:lstStyle/>
        <a:p>
          <a:endParaRPr lang="en-US"/>
        </a:p>
      </dgm:t>
    </dgm:pt>
    <dgm:pt modelId="{B57BBD75-0452-4F90-9028-30023343285A}">
      <dgm:prSet custT="1"/>
      <dgm:spPr/>
      <dgm:t>
        <a:bodyPr/>
        <a:lstStyle/>
        <a:p>
          <a:pPr rtl="0"/>
          <a:r>
            <a:rPr lang="th-TH" sz="3200" b="1" dirty="0" smtClean="0">
              <a:latin typeface="AngsanaUPC" pitchFamily="18" charset="-34"/>
              <a:cs typeface="AngsanaUPC" pitchFamily="18" charset="-34"/>
            </a:rPr>
            <a:t>ระบบไต่สวนเป็นอย่างไร..?</a:t>
          </a:r>
          <a:endParaRPr lang="en-US" sz="3200" b="1" dirty="0">
            <a:latin typeface="AngsanaUPC" pitchFamily="18" charset="-34"/>
            <a:cs typeface="AngsanaUPC" pitchFamily="18" charset="-34"/>
          </a:endParaRPr>
        </a:p>
      </dgm:t>
    </dgm:pt>
    <dgm:pt modelId="{80839126-A85E-476F-9D13-9351AC46B409}" type="parTrans" cxnId="{70974DA5-E8CF-4BFA-A147-11505DF9F21E}">
      <dgm:prSet/>
      <dgm:spPr/>
      <dgm:t>
        <a:bodyPr/>
        <a:lstStyle/>
        <a:p>
          <a:endParaRPr lang="en-US"/>
        </a:p>
      </dgm:t>
    </dgm:pt>
    <dgm:pt modelId="{BF3B4AB1-8A55-406B-BD8C-5C8634792691}" type="sibTrans" cxnId="{70974DA5-E8CF-4BFA-A147-11505DF9F21E}">
      <dgm:prSet/>
      <dgm:spPr/>
      <dgm:t>
        <a:bodyPr/>
        <a:lstStyle/>
        <a:p>
          <a:endParaRPr lang="en-US"/>
        </a:p>
      </dgm:t>
    </dgm:pt>
    <dgm:pt modelId="{A667E0A5-675B-461E-B970-6CAC89D8BCC0}">
      <dgm:prSet custT="1"/>
      <dgm:spPr/>
      <dgm:t>
        <a:bodyPr/>
        <a:lstStyle/>
        <a:p>
          <a:pPr rtl="0"/>
          <a:r>
            <a:rPr lang="th-TH" sz="3200" b="1" dirty="0" smtClean="0">
              <a:latin typeface="AngsanaUPC" pitchFamily="18" charset="-34"/>
              <a:cs typeface="AngsanaUPC" pitchFamily="18" charset="-34"/>
            </a:rPr>
            <a:t>แตกต่างกับระบบกล่าวหาอย่างไร..?</a:t>
          </a:r>
          <a:endParaRPr lang="en-US" sz="3200" b="1" dirty="0">
            <a:latin typeface="AngsanaUPC" pitchFamily="18" charset="-34"/>
            <a:cs typeface="AngsanaUPC" pitchFamily="18" charset="-34"/>
          </a:endParaRPr>
        </a:p>
      </dgm:t>
    </dgm:pt>
    <dgm:pt modelId="{4A2EF91C-C5C6-4F29-9090-8E9CA1418913}" type="parTrans" cxnId="{786ACAE8-468F-4CAF-AC02-2F823C706C22}">
      <dgm:prSet/>
      <dgm:spPr/>
      <dgm:t>
        <a:bodyPr/>
        <a:lstStyle/>
        <a:p>
          <a:endParaRPr lang="en-US"/>
        </a:p>
      </dgm:t>
    </dgm:pt>
    <dgm:pt modelId="{F97A8276-32F6-4399-B92C-9A3F6729D790}" type="sibTrans" cxnId="{786ACAE8-468F-4CAF-AC02-2F823C706C22}">
      <dgm:prSet/>
      <dgm:spPr/>
      <dgm:t>
        <a:bodyPr/>
        <a:lstStyle/>
        <a:p>
          <a:endParaRPr lang="en-US"/>
        </a:p>
      </dgm:t>
    </dgm:pt>
    <dgm:pt modelId="{FCF6FC20-694B-4488-8CEF-FA97E0556BA2}">
      <dgm:prSet custT="1"/>
      <dgm:spPr/>
      <dgm:t>
        <a:bodyPr/>
        <a:lstStyle/>
        <a:p>
          <a:pPr rtl="0"/>
          <a:r>
            <a:rPr lang="th-TH" sz="3200" b="1" dirty="0" smtClean="0">
              <a:latin typeface="AngsanaUPC" pitchFamily="18" charset="-34"/>
              <a:cs typeface="AngsanaUPC" pitchFamily="18" charset="-34"/>
            </a:rPr>
            <a:t>จะใช้ประโยชน์จากระบบ   ไต่สวนได้อย่างไร.?</a:t>
          </a:r>
          <a:endParaRPr lang="en-US" sz="3200" b="1" dirty="0">
            <a:latin typeface="AngsanaUPC" pitchFamily="18" charset="-34"/>
            <a:cs typeface="AngsanaUPC" pitchFamily="18" charset="-34"/>
          </a:endParaRPr>
        </a:p>
      </dgm:t>
    </dgm:pt>
    <dgm:pt modelId="{4712ADF1-E0A8-44A7-8FEF-86827C50C7F1}" type="parTrans" cxnId="{4C0AC724-642F-40B8-869D-5343F893A080}">
      <dgm:prSet/>
      <dgm:spPr/>
      <dgm:t>
        <a:bodyPr/>
        <a:lstStyle/>
        <a:p>
          <a:endParaRPr lang="en-US"/>
        </a:p>
      </dgm:t>
    </dgm:pt>
    <dgm:pt modelId="{0CEA568B-562D-49BC-98CB-BDD30A4119A9}" type="sibTrans" cxnId="{4C0AC724-642F-40B8-869D-5343F893A080}">
      <dgm:prSet/>
      <dgm:spPr/>
      <dgm:t>
        <a:bodyPr/>
        <a:lstStyle/>
        <a:p>
          <a:endParaRPr lang="en-US"/>
        </a:p>
      </dgm:t>
    </dgm:pt>
    <dgm:pt modelId="{B1D13E9D-9E5C-4AFB-A392-BDD848698036}" type="pres">
      <dgm:prSet presAssocID="{49703076-48E4-4D1D-82DC-6DAD7FC52134}" presName="composite" presStyleCnt="0">
        <dgm:presLayoutVars>
          <dgm:chMax val="5"/>
          <dgm:dir/>
          <dgm:animLvl val="ctr"/>
          <dgm:resizeHandles val="exact"/>
        </dgm:presLayoutVars>
      </dgm:prSet>
      <dgm:spPr/>
      <dgm:t>
        <a:bodyPr/>
        <a:lstStyle/>
        <a:p>
          <a:endParaRPr lang="en-US"/>
        </a:p>
      </dgm:t>
    </dgm:pt>
    <dgm:pt modelId="{2B487BD2-00C3-4692-B12D-26C0851A6CB6}" type="pres">
      <dgm:prSet presAssocID="{49703076-48E4-4D1D-82DC-6DAD7FC52134}" presName="cycle" presStyleCnt="0"/>
      <dgm:spPr/>
    </dgm:pt>
    <dgm:pt modelId="{CFCAF982-8FD0-4DB4-9166-A7E8ED0E2295}" type="pres">
      <dgm:prSet presAssocID="{49703076-48E4-4D1D-82DC-6DAD7FC52134}" presName="centerShape" presStyleCnt="0"/>
      <dgm:spPr/>
    </dgm:pt>
    <dgm:pt modelId="{85DB3AE9-E0DD-40DC-AC26-EDA9FE5A1D8E}" type="pres">
      <dgm:prSet presAssocID="{49703076-48E4-4D1D-82DC-6DAD7FC52134}" presName="connSite" presStyleLbl="node1" presStyleIdx="0" presStyleCnt="2"/>
      <dgm:spPr/>
    </dgm:pt>
    <dgm:pt modelId="{DB2525D2-7323-46D3-A444-8624B7CE7110}" type="pres">
      <dgm:prSet presAssocID="{49703076-48E4-4D1D-82DC-6DAD7FC52134}" presName="visible" presStyleLbl="node1" presStyleIdx="0" presStyleCnt="2" custScaleY="91348" custLinFactNeighborX="-11079" custLinFactNeighborY="598"/>
      <dgm:spPr>
        <a:blipFill rotWithShape="0">
          <a:blip xmlns:r="http://schemas.openxmlformats.org/officeDocument/2006/relationships" r:embed="rId1"/>
          <a:stretch>
            <a:fillRect/>
          </a:stretch>
        </a:blipFill>
      </dgm:spPr>
    </dgm:pt>
    <dgm:pt modelId="{FBA73C02-4C25-447D-8113-1EAA89BA6B0E}" type="pres">
      <dgm:prSet presAssocID="{4EE46FC6-4EF3-43B2-8773-05560ADBD6F1}" presName="Name25" presStyleLbl="parChTrans1D1" presStyleIdx="0" presStyleCnt="1"/>
      <dgm:spPr/>
      <dgm:t>
        <a:bodyPr/>
        <a:lstStyle/>
        <a:p>
          <a:endParaRPr lang="en-US"/>
        </a:p>
      </dgm:t>
    </dgm:pt>
    <dgm:pt modelId="{AD94F3DE-7027-485A-B32F-6D8C5AFF0FFE}" type="pres">
      <dgm:prSet presAssocID="{09618316-B50F-416D-A5BF-B54145E8E627}" presName="node" presStyleCnt="0"/>
      <dgm:spPr/>
    </dgm:pt>
    <dgm:pt modelId="{EFA0D6C9-5837-4A8E-86FA-E591A9107CE9}" type="pres">
      <dgm:prSet presAssocID="{09618316-B50F-416D-A5BF-B54145E8E627}" presName="parentNode" presStyleLbl="node1" presStyleIdx="1" presStyleCnt="2" custScaleX="119588" custScaleY="121343">
        <dgm:presLayoutVars>
          <dgm:chMax val="1"/>
          <dgm:bulletEnabled val="1"/>
        </dgm:presLayoutVars>
      </dgm:prSet>
      <dgm:spPr/>
      <dgm:t>
        <a:bodyPr/>
        <a:lstStyle/>
        <a:p>
          <a:endParaRPr lang="en-US"/>
        </a:p>
      </dgm:t>
    </dgm:pt>
    <dgm:pt modelId="{1CA65BC2-4971-4AE5-8409-BCE58E95C8F9}" type="pres">
      <dgm:prSet presAssocID="{09618316-B50F-416D-A5BF-B54145E8E627}" presName="childNode" presStyleLbl="revTx" presStyleIdx="0" presStyleCnt="1">
        <dgm:presLayoutVars>
          <dgm:bulletEnabled val="1"/>
        </dgm:presLayoutVars>
      </dgm:prSet>
      <dgm:spPr/>
      <dgm:t>
        <a:bodyPr/>
        <a:lstStyle/>
        <a:p>
          <a:endParaRPr lang="en-US"/>
        </a:p>
      </dgm:t>
    </dgm:pt>
  </dgm:ptLst>
  <dgm:cxnLst>
    <dgm:cxn modelId="{18809563-0064-4681-A97E-D0D908DEAB6B}" type="presOf" srcId="{A667E0A5-675B-461E-B970-6CAC89D8BCC0}" destId="{1CA65BC2-4971-4AE5-8409-BCE58E95C8F9}" srcOrd="0" destOrd="2" presId="urn:microsoft.com/office/officeart/2005/8/layout/radial2"/>
    <dgm:cxn modelId="{C557C1C6-7549-43EE-8989-1833B76DAC43}" srcId="{49703076-48E4-4D1D-82DC-6DAD7FC52134}" destId="{09618316-B50F-416D-A5BF-B54145E8E627}" srcOrd="0" destOrd="0" parTransId="{4EE46FC6-4EF3-43B2-8773-05560ADBD6F1}" sibTransId="{275C9F61-699B-4439-863A-0967F86A7BF9}"/>
    <dgm:cxn modelId="{0B8B400C-F7F1-4B66-8879-78AE2CA6DF90}" type="presOf" srcId="{37395770-ED64-403D-ABA9-9E0FE4F63257}" destId="{1CA65BC2-4971-4AE5-8409-BCE58E95C8F9}" srcOrd="0" destOrd="0" presId="urn:microsoft.com/office/officeart/2005/8/layout/radial2"/>
    <dgm:cxn modelId="{1DD99A77-7243-46BB-A532-C5BF17E3419F}" type="presOf" srcId="{49703076-48E4-4D1D-82DC-6DAD7FC52134}" destId="{B1D13E9D-9E5C-4AFB-A392-BDD848698036}" srcOrd="0" destOrd="0" presId="urn:microsoft.com/office/officeart/2005/8/layout/radial2"/>
    <dgm:cxn modelId="{C0A3E5A5-4D1B-4EC2-8D49-D2A58D0A4783}" type="presOf" srcId="{FCF6FC20-694B-4488-8CEF-FA97E0556BA2}" destId="{1CA65BC2-4971-4AE5-8409-BCE58E95C8F9}" srcOrd="0" destOrd="3" presId="urn:microsoft.com/office/officeart/2005/8/layout/radial2"/>
    <dgm:cxn modelId="{06B6B310-CECC-434B-8A16-B87978B31FD7}" srcId="{09618316-B50F-416D-A5BF-B54145E8E627}" destId="{37395770-ED64-403D-ABA9-9E0FE4F63257}" srcOrd="0" destOrd="0" parTransId="{0B0BD5B1-FB44-49B9-9078-C5ADE9D136F3}" sibTransId="{25338D59-8324-4F3C-8DF8-73CBE2EA7489}"/>
    <dgm:cxn modelId="{458890DB-D57E-4944-8482-566301859EA7}" type="presOf" srcId="{4EE46FC6-4EF3-43B2-8773-05560ADBD6F1}" destId="{FBA73C02-4C25-447D-8113-1EAA89BA6B0E}" srcOrd="0" destOrd="0" presId="urn:microsoft.com/office/officeart/2005/8/layout/radial2"/>
    <dgm:cxn modelId="{4C0AC724-642F-40B8-869D-5343F893A080}" srcId="{09618316-B50F-416D-A5BF-B54145E8E627}" destId="{FCF6FC20-694B-4488-8CEF-FA97E0556BA2}" srcOrd="3" destOrd="0" parTransId="{4712ADF1-E0A8-44A7-8FEF-86827C50C7F1}" sibTransId="{0CEA568B-562D-49BC-98CB-BDD30A4119A9}"/>
    <dgm:cxn modelId="{786ACAE8-468F-4CAF-AC02-2F823C706C22}" srcId="{09618316-B50F-416D-A5BF-B54145E8E627}" destId="{A667E0A5-675B-461E-B970-6CAC89D8BCC0}" srcOrd="2" destOrd="0" parTransId="{4A2EF91C-C5C6-4F29-9090-8E9CA1418913}" sibTransId="{F97A8276-32F6-4399-B92C-9A3F6729D790}"/>
    <dgm:cxn modelId="{70974DA5-E8CF-4BFA-A147-11505DF9F21E}" srcId="{09618316-B50F-416D-A5BF-B54145E8E627}" destId="{B57BBD75-0452-4F90-9028-30023343285A}" srcOrd="1" destOrd="0" parTransId="{80839126-A85E-476F-9D13-9351AC46B409}" sibTransId="{BF3B4AB1-8A55-406B-BD8C-5C8634792691}"/>
    <dgm:cxn modelId="{FC469AB0-E555-42F6-BB24-69715CCFFE1C}" type="presOf" srcId="{09618316-B50F-416D-A5BF-B54145E8E627}" destId="{EFA0D6C9-5837-4A8E-86FA-E591A9107CE9}" srcOrd="0" destOrd="0" presId="urn:microsoft.com/office/officeart/2005/8/layout/radial2"/>
    <dgm:cxn modelId="{B862B03D-0D0A-4837-ACD5-4991DD116357}" type="presOf" srcId="{B57BBD75-0452-4F90-9028-30023343285A}" destId="{1CA65BC2-4971-4AE5-8409-BCE58E95C8F9}" srcOrd="0" destOrd="1" presId="urn:microsoft.com/office/officeart/2005/8/layout/radial2"/>
    <dgm:cxn modelId="{EFC54ACC-736D-4E34-829C-3059E74FB77F}" type="presParOf" srcId="{B1D13E9D-9E5C-4AFB-A392-BDD848698036}" destId="{2B487BD2-00C3-4692-B12D-26C0851A6CB6}" srcOrd="0" destOrd="0" presId="urn:microsoft.com/office/officeart/2005/8/layout/radial2"/>
    <dgm:cxn modelId="{18050935-5542-472C-BCE5-26928FF16BEC}" type="presParOf" srcId="{2B487BD2-00C3-4692-B12D-26C0851A6CB6}" destId="{CFCAF982-8FD0-4DB4-9166-A7E8ED0E2295}" srcOrd="0" destOrd="0" presId="urn:microsoft.com/office/officeart/2005/8/layout/radial2"/>
    <dgm:cxn modelId="{29184A7F-3E3B-4A84-B117-112B82B9AE49}" type="presParOf" srcId="{CFCAF982-8FD0-4DB4-9166-A7E8ED0E2295}" destId="{85DB3AE9-E0DD-40DC-AC26-EDA9FE5A1D8E}" srcOrd="0" destOrd="0" presId="urn:microsoft.com/office/officeart/2005/8/layout/radial2"/>
    <dgm:cxn modelId="{DD4DCFE7-8F72-43CB-9659-9F57802E6484}" type="presParOf" srcId="{CFCAF982-8FD0-4DB4-9166-A7E8ED0E2295}" destId="{DB2525D2-7323-46D3-A444-8624B7CE7110}" srcOrd="1" destOrd="0" presId="urn:microsoft.com/office/officeart/2005/8/layout/radial2"/>
    <dgm:cxn modelId="{172828C3-AA91-4ABC-8C58-94A6312832D3}" type="presParOf" srcId="{2B487BD2-00C3-4692-B12D-26C0851A6CB6}" destId="{FBA73C02-4C25-447D-8113-1EAA89BA6B0E}" srcOrd="1" destOrd="0" presId="urn:microsoft.com/office/officeart/2005/8/layout/radial2"/>
    <dgm:cxn modelId="{AA128FED-7C94-441F-BC39-2761041C0923}" type="presParOf" srcId="{2B487BD2-00C3-4692-B12D-26C0851A6CB6}" destId="{AD94F3DE-7027-485A-B32F-6D8C5AFF0FFE}" srcOrd="2" destOrd="0" presId="urn:microsoft.com/office/officeart/2005/8/layout/radial2"/>
    <dgm:cxn modelId="{7EFD81DB-3831-4984-A447-A06CF098AA4C}" type="presParOf" srcId="{AD94F3DE-7027-485A-B32F-6D8C5AFF0FFE}" destId="{EFA0D6C9-5837-4A8E-86FA-E591A9107CE9}" srcOrd="0" destOrd="0" presId="urn:microsoft.com/office/officeart/2005/8/layout/radial2"/>
    <dgm:cxn modelId="{23780E4A-DA85-4D44-9FB4-D937E156E3DA}" type="presParOf" srcId="{AD94F3DE-7027-485A-B32F-6D8C5AFF0FFE}" destId="{1CA65BC2-4971-4AE5-8409-BCE58E95C8F9}" srcOrd="1" destOrd="0" presId="urn:microsoft.com/office/officeart/2005/8/layout/radial2"/>
  </dgm:cxnLst>
  <dgm:bg/>
  <dgm:whole/>
</dgm:dataModel>
</file>

<file path=ppt/diagrams/data9.xml><?xml version="1.0" encoding="utf-8"?>
<dgm:dataModel xmlns:dgm="http://schemas.openxmlformats.org/drawingml/2006/diagram" xmlns:a="http://schemas.openxmlformats.org/drawingml/2006/main">
  <dgm:ptLst>
    <dgm:pt modelId="{FCC67140-B023-40A4-869E-E47177E71419}"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15B85092-C5EE-4EFC-9877-5524974B27EF}">
      <dgm:prSet custT="1"/>
      <dgm:spPr>
        <a:solidFill>
          <a:srgbClr val="FF0000"/>
        </a:solidFill>
      </dgm:spPr>
      <dgm:t>
        <a:bodyPr/>
        <a:lstStyle/>
        <a:p>
          <a:pPr rtl="0"/>
          <a:r>
            <a:rPr lang="en-US" sz="4000" b="1" dirty="0" smtClean="0">
              <a:solidFill>
                <a:schemeClr val="bg1"/>
              </a:solidFill>
              <a:latin typeface="AngsanaUPC" pitchFamily="18" charset="-34"/>
              <a:cs typeface="AngsanaUPC" pitchFamily="18" charset="-34"/>
            </a:rPr>
            <a:t>1. </a:t>
          </a:r>
          <a:r>
            <a:rPr lang="th-TH" sz="4000" b="1" dirty="0" smtClean="0">
              <a:solidFill>
                <a:schemeClr val="bg1"/>
              </a:solidFill>
              <a:latin typeface="AngsanaUPC" pitchFamily="18" charset="-34"/>
              <a:cs typeface="AngsanaUPC" pitchFamily="18" charset="-34"/>
            </a:rPr>
            <a:t>มีอำนาจกระทำการหรือไม่</a:t>
          </a:r>
          <a:endParaRPr lang="en-US" sz="4000" dirty="0">
            <a:solidFill>
              <a:schemeClr val="bg1"/>
            </a:solidFill>
            <a:latin typeface="AngsanaUPC" pitchFamily="18" charset="-34"/>
            <a:cs typeface="AngsanaUPC" pitchFamily="18" charset="-34"/>
          </a:endParaRPr>
        </a:p>
      </dgm:t>
    </dgm:pt>
    <dgm:pt modelId="{5B947B82-57CC-480F-AB94-4C7D750610C9}" type="parTrans" cxnId="{ED65CF7C-FDC2-4732-BBBD-30D697D5A223}">
      <dgm:prSet/>
      <dgm:spPr/>
      <dgm:t>
        <a:bodyPr/>
        <a:lstStyle/>
        <a:p>
          <a:endParaRPr lang="en-US"/>
        </a:p>
      </dgm:t>
    </dgm:pt>
    <dgm:pt modelId="{3374DEF0-D0B7-44B6-9FA9-8813455367D0}" type="sibTrans" cxnId="{ED65CF7C-FDC2-4732-BBBD-30D697D5A223}">
      <dgm:prSet/>
      <dgm:spPr/>
      <dgm:t>
        <a:bodyPr/>
        <a:lstStyle/>
        <a:p>
          <a:endParaRPr lang="en-US"/>
        </a:p>
      </dgm:t>
    </dgm:pt>
    <dgm:pt modelId="{3324A46F-EBDC-486C-8786-94BDA5DBD4AC}">
      <dgm:prSet custT="1"/>
      <dgm:spPr>
        <a:solidFill>
          <a:srgbClr val="002060"/>
        </a:solidFill>
      </dgm:spPr>
      <dgm:t>
        <a:bodyPr/>
        <a:lstStyle/>
        <a:p>
          <a:pPr rtl="0"/>
          <a:r>
            <a:rPr lang="en-US" sz="3200" b="1" dirty="0" smtClean="0">
              <a:solidFill>
                <a:schemeClr val="bg1"/>
              </a:solidFill>
              <a:latin typeface="AngsanaUPC" pitchFamily="18" charset="-34"/>
              <a:cs typeface="AngsanaUPC" pitchFamily="18" charset="-34"/>
            </a:rPr>
            <a:t>2. </a:t>
          </a:r>
          <a:r>
            <a:rPr lang="th-TH" sz="3200" b="1" dirty="0" smtClean="0">
              <a:solidFill>
                <a:schemeClr val="bg1"/>
              </a:solidFill>
              <a:latin typeface="AngsanaUPC" pitchFamily="18" charset="-34"/>
              <a:cs typeface="AngsanaUPC" pitchFamily="18" charset="-34"/>
            </a:rPr>
            <a:t>กระทำตามรูปแบบขั้นตอนวิธีการที่กฎหมายกำหนดหรือไม่</a:t>
          </a:r>
          <a:endParaRPr lang="en-US" sz="3200" dirty="0">
            <a:solidFill>
              <a:schemeClr val="bg1"/>
            </a:solidFill>
            <a:latin typeface="AngsanaUPC" pitchFamily="18" charset="-34"/>
            <a:cs typeface="AngsanaUPC" pitchFamily="18" charset="-34"/>
          </a:endParaRPr>
        </a:p>
      </dgm:t>
    </dgm:pt>
    <dgm:pt modelId="{F1D586F6-BA11-4886-A797-2B8764F91F37}" type="parTrans" cxnId="{DAC9E28F-E808-450D-95AA-B16479AEE6B4}">
      <dgm:prSet/>
      <dgm:spPr/>
      <dgm:t>
        <a:bodyPr/>
        <a:lstStyle/>
        <a:p>
          <a:endParaRPr lang="en-US"/>
        </a:p>
      </dgm:t>
    </dgm:pt>
    <dgm:pt modelId="{B1D15E28-ED8B-420C-B536-C3AA3A4BA335}" type="sibTrans" cxnId="{DAC9E28F-E808-450D-95AA-B16479AEE6B4}">
      <dgm:prSet/>
      <dgm:spPr/>
      <dgm:t>
        <a:bodyPr/>
        <a:lstStyle/>
        <a:p>
          <a:endParaRPr lang="en-US"/>
        </a:p>
      </dgm:t>
    </dgm:pt>
    <dgm:pt modelId="{6C6DBB06-53C4-44EE-B9A6-B2FD03F48BF7}">
      <dgm:prSet custT="1"/>
      <dgm:spPr>
        <a:solidFill>
          <a:srgbClr val="7030A0"/>
        </a:solidFill>
      </dgm:spPr>
      <dgm:t>
        <a:bodyPr/>
        <a:lstStyle/>
        <a:p>
          <a:pPr rtl="0"/>
          <a:r>
            <a:rPr lang="en-US" sz="3200" b="1" dirty="0" smtClean="0">
              <a:solidFill>
                <a:schemeClr val="bg1"/>
              </a:solidFill>
              <a:latin typeface="AngsanaUPC" pitchFamily="18" charset="-34"/>
              <a:cs typeface="AngsanaUPC" pitchFamily="18" charset="-34"/>
            </a:rPr>
            <a:t>3. </a:t>
          </a:r>
          <a:r>
            <a:rPr lang="th-TH" sz="3200" b="1" dirty="0" smtClean="0">
              <a:solidFill>
                <a:schemeClr val="bg1"/>
              </a:solidFill>
              <a:latin typeface="AngsanaUPC" pitchFamily="18" charset="-34"/>
              <a:cs typeface="AngsanaUPC" pitchFamily="18" charset="-34"/>
            </a:rPr>
            <a:t>ใช้อำนาจกระทำการ</a:t>
          </a:r>
          <a:r>
            <a:rPr lang="en-US" sz="3200" b="1" dirty="0" smtClean="0">
              <a:solidFill>
                <a:schemeClr val="bg1"/>
              </a:solidFill>
              <a:latin typeface="AngsanaUPC" pitchFamily="18" charset="-34"/>
              <a:cs typeface="AngsanaUPC" pitchFamily="18" charset="-34"/>
            </a:rPr>
            <a:t>        </a:t>
          </a:r>
          <a:r>
            <a:rPr lang="th-TH" sz="3200" b="1" dirty="0" smtClean="0">
              <a:solidFill>
                <a:schemeClr val="bg1"/>
              </a:solidFill>
              <a:latin typeface="AngsanaUPC" pitchFamily="18" charset="-34"/>
              <a:cs typeface="AngsanaUPC" pitchFamily="18" charset="-34"/>
            </a:rPr>
            <a:t>ในขอบเขตวัตถุประสงค์ของกฎหมายที่ให้อำนาจหรือไม่ </a:t>
          </a:r>
          <a:endParaRPr lang="en-US" sz="3200" dirty="0">
            <a:solidFill>
              <a:schemeClr val="bg1"/>
            </a:solidFill>
            <a:latin typeface="AngsanaUPC" pitchFamily="18" charset="-34"/>
            <a:cs typeface="AngsanaUPC" pitchFamily="18" charset="-34"/>
          </a:endParaRPr>
        </a:p>
      </dgm:t>
    </dgm:pt>
    <dgm:pt modelId="{69807A93-0AD9-476F-B712-024B3980B5A1}" type="parTrans" cxnId="{F3BD5A8D-716A-4A3B-9F6B-5C0876709B85}">
      <dgm:prSet/>
      <dgm:spPr/>
      <dgm:t>
        <a:bodyPr/>
        <a:lstStyle/>
        <a:p>
          <a:endParaRPr lang="en-US"/>
        </a:p>
      </dgm:t>
    </dgm:pt>
    <dgm:pt modelId="{4502BCA1-E204-4246-B1CD-38F7F303CA5A}" type="sibTrans" cxnId="{F3BD5A8D-716A-4A3B-9F6B-5C0876709B85}">
      <dgm:prSet/>
      <dgm:spPr/>
      <dgm:t>
        <a:bodyPr/>
        <a:lstStyle/>
        <a:p>
          <a:endParaRPr lang="en-US"/>
        </a:p>
      </dgm:t>
    </dgm:pt>
    <dgm:pt modelId="{627AF989-A7D9-4D59-9461-BE8BF62022BF}">
      <dgm:prSet custT="1"/>
      <dgm:spPr>
        <a:solidFill>
          <a:srgbClr val="FFFF00"/>
        </a:solidFill>
      </dgm:spPr>
      <dgm:t>
        <a:bodyPr/>
        <a:lstStyle/>
        <a:p>
          <a:pPr rtl="0"/>
          <a:r>
            <a:rPr lang="en-US" sz="3200" b="1" dirty="0" smtClean="0">
              <a:solidFill>
                <a:schemeClr val="tx1"/>
              </a:solidFill>
              <a:latin typeface="AngsanaUPC" pitchFamily="18" charset="-34"/>
              <a:cs typeface="AngsanaUPC" pitchFamily="18" charset="-34"/>
            </a:rPr>
            <a:t>4. </a:t>
          </a:r>
          <a:r>
            <a:rPr lang="th-TH" sz="3200" b="1" dirty="0" smtClean="0">
              <a:solidFill>
                <a:schemeClr val="tx1"/>
              </a:solidFill>
              <a:latin typeface="AngsanaUPC" pitchFamily="18" charset="-34"/>
              <a:cs typeface="AngsanaUPC" pitchFamily="18" charset="-34"/>
            </a:rPr>
            <a:t>ฝ่าฝืนต่อหลักการทางกฎหมายอย่างอื่นๆหรือไม่</a:t>
          </a:r>
          <a:endParaRPr lang="en-US" sz="3200" b="1" dirty="0">
            <a:solidFill>
              <a:schemeClr val="tx1"/>
            </a:solidFill>
            <a:latin typeface="AngsanaUPC" pitchFamily="18" charset="-34"/>
            <a:cs typeface="AngsanaUPC" pitchFamily="18" charset="-34"/>
          </a:endParaRPr>
        </a:p>
      </dgm:t>
    </dgm:pt>
    <dgm:pt modelId="{27A9E344-B885-417D-B013-4C2C2630CB5C}" type="parTrans" cxnId="{41FBA1C1-0F4C-424B-88A1-A4F45B502A0A}">
      <dgm:prSet/>
      <dgm:spPr/>
      <dgm:t>
        <a:bodyPr/>
        <a:lstStyle/>
        <a:p>
          <a:endParaRPr lang="en-US"/>
        </a:p>
      </dgm:t>
    </dgm:pt>
    <dgm:pt modelId="{5D1309CE-EC1C-4AB1-A0C3-F72A42E2E7AC}" type="sibTrans" cxnId="{41FBA1C1-0F4C-424B-88A1-A4F45B502A0A}">
      <dgm:prSet/>
      <dgm:spPr/>
      <dgm:t>
        <a:bodyPr/>
        <a:lstStyle/>
        <a:p>
          <a:endParaRPr lang="en-US"/>
        </a:p>
      </dgm:t>
    </dgm:pt>
    <dgm:pt modelId="{53BE452D-CDA6-4A70-B6C6-AD5766215142}" type="pres">
      <dgm:prSet presAssocID="{FCC67140-B023-40A4-869E-E47177E71419}" presName="Name0" presStyleCnt="0">
        <dgm:presLayoutVars>
          <dgm:dir/>
          <dgm:resizeHandles val="exact"/>
        </dgm:presLayoutVars>
      </dgm:prSet>
      <dgm:spPr/>
      <dgm:t>
        <a:bodyPr/>
        <a:lstStyle/>
        <a:p>
          <a:endParaRPr lang="en-US"/>
        </a:p>
      </dgm:t>
    </dgm:pt>
    <dgm:pt modelId="{C1C8F87F-602F-4B9A-BBB0-369743262C68}" type="pres">
      <dgm:prSet presAssocID="{FCC67140-B023-40A4-869E-E47177E71419}" presName="cycle" presStyleCnt="0"/>
      <dgm:spPr/>
    </dgm:pt>
    <dgm:pt modelId="{E817F698-6AE4-46B3-8B94-02FD525E420E}" type="pres">
      <dgm:prSet presAssocID="{15B85092-C5EE-4EFC-9877-5524974B27EF}" presName="nodeFirstNode" presStyleLbl="node1" presStyleIdx="0" presStyleCnt="4">
        <dgm:presLayoutVars>
          <dgm:bulletEnabled val="1"/>
        </dgm:presLayoutVars>
      </dgm:prSet>
      <dgm:spPr/>
      <dgm:t>
        <a:bodyPr/>
        <a:lstStyle/>
        <a:p>
          <a:endParaRPr lang="en-US"/>
        </a:p>
      </dgm:t>
    </dgm:pt>
    <dgm:pt modelId="{D2A5BF15-D81D-4DAA-B2C3-F61ED6763C48}" type="pres">
      <dgm:prSet presAssocID="{3374DEF0-D0B7-44B6-9FA9-8813455367D0}" presName="sibTransFirstNode" presStyleLbl="bgShp" presStyleIdx="0" presStyleCnt="1"/>
      <dgm:spPr/>
      <dgm:t>
        <a:bodyPr/>
        <a:lstStyle/>
        <a:p>
          <a:endParaRPr lang="en-US"/>
        </a:p>
      </dgm:t>
    </dgm:pt>
    <dgm:pt modelId="{6AABDF77-2FE0-4944-97BE-82A6ED52A1F1}" type="pres">
      <dgm:prSet presAssocID="{3324A46F-EBDC-486C-8786-94BDA5DBD4AC}" presName="nodeFollowingNodes" presStyleLbl="node1" presStyleIdx="1" presStyleCnt="4" custRadScaleRad="100197" custRadScaleInc="-1759">
        <dgm:presLayoutVars>
          <dgm:bulletEnabled val="1"/>
        </dgm:presLayoutVars>
      </dgm:prSet>
      <dgm:spPr/>
      <dgm:t>
        <a:bodyPr/>
        <a:lstStyle/>
        <a:p>
          <a:endParaRPr lang="en-US"/>
        </a:p>
      </dgm:t>
    </dgm:pt>
    <dgm:pt modelId="{1A1499B0-07E0-473F-B20D-7E200BAC4590}" type="pres">
      <dgm:prSet presAssocID="{6C6DBB06-53C4-44EE-B9A6-B2FD03F48BF7}" presName="nodeFollowingNodes" presStyleLbl="node1" presStyleIdx="2" presStyleCnt="4" custScaleX="109447" custScaleY="109210">
        <dgm:presLayoutVars>
          <dgm:bulletEnabled val="1"/>
        </dgm:presLayoutVars>
      </dgm:prSet>
      <dgm:spPr/>
      <dgm:t>
        <a:bodyPr/>
        <a:lstStyle/>
        <a:p>
          <a:endParaRPr lang="en-US"/>
        </a:p>
      </dgm:t>
    </dgm:pt>
    <dgm:pt modelId="{D0470414-EB6D-424E-80AC-5A807DD8870E}" type="pres">
      <dgm:prSet presAssocID="{627AF989-A7D9-4D59-9461-BE8BF62022BF}" presName="nodeFollowingNodes" presStyleLbl="node1" presStyleIdx="3" presStyleCnt="4" custRadScaleRad="100069" custRadScaleInc="1761">
        <dgm:presLayoutVars>
          <dgm:bulletEnabled val="1"/>
        </dgm:presLayoutVars>
      </dgm:prSet>
      <dgm:spPr/>
      <dgm:t>
        <a:bodyPr/>
        <a:lstStyle/>
        <a:p>
          <a:endParaRPr lang="en-US"/>
        </a:p>
      </dgm:t>
    </dgm:pt>
  </dgm:ptLst>
  <dgm:cxnLst>
    <dgm:cxn modelId="{096826B3-4014-4EA5-BB43-49C213E0903B}" type="presOf" srcId="{FCC67140-B023-40A4-869E-E47177E71419}" destId="{53BE452D-CDA6-4A70-B6C6-AD5766215142}" srcOrd="0" destOrd="0" presId="urn:microsoft.com/office/officeart/2005/8/layout/cycle3"/>
    <dgm:cxn modelId="{3E7C8229-FDB7-4602-8291-008CC8794752}" type="presOf" srcId="{15B85092-C5EE-4EFC-9877-5524974B27EF}" destId="{E817F698-6AE4-46B3-8B94-02FD525E420E}" srcOrd="0" destOrd="0" presId="urn:microsoft.com/office/officeart/2005/8/layout/cycle3"/>
    <dgm:cxn modelId="{F3BD5A8D-716A-4A3B-9F6B-5C0876709B85}" srcId="{FCC67140-B023-40A4-869E-E47177E71419}" destId="{6C6DBB06-53C4-44EE-B9A6-B2FD03F48BF7}" srcOrd="2" destOrd="0" parTransId="{69807A93-0AD9-476F-B712-024B3980B5A1}" sibTransId="{4502BCA1-E204-4246-B1CD-38F7F303CA5A}"/>
    <dgm:cxn modelId="{EEE9BBA5-9B62-4F7F-AEAF-CDD459B13A2C}" type="presOf" srcId="{6C6DBB06-53C4-44EE-B9A6-B2FD03F48BF7}" destId="{1A1499B0-07E0-473F-B20D-7E200BAC4590}" srcOrd="0" destOrd="0" presId="urn:microsoft.com/office/officeart/2005/8/layout/cycle3"/>
    <dgm:cxn modelId="{ED65CF7C-FDC2-4732-BBBD-30D697D5A223}" srcId="{FCC67140-B023-40A4-869E-E47177E71419}" destId="{15B85092-C5EE-4EFC-9877-5524974B27EF}" srcOrd="0" destOrd="0" parTransId="{5B947B82-57CC-480F-AB94-4C7D750610C9}" sibTransId="{3374DEF0-D0B7-44B6-9FA9-8813455367D0}"/>
    <dgm:cxn modelId="{6E97FBEB-BBF6-41AC-9E0B-7FA7CD09C350}" type="presOf" srcId="{627AF989-A7D9-4D59-9461-BE8BF62022BF}" destId="{D0470414-EB6D-424E-80AC-5A807DD8870E}" srcOrd="0" destOrd="0" presId="urn:microsoft.com/office/officeart/2005/8/layout/cycle3"/>
    <dgm:cxn modelId="{DAC9E28F-E808-450D-95AA-B16479AEE6B4}" srcId="{FCC67140-B023-40A4-869E-E47177E71419}" destId="{3324A46F-EBDC-486C-8786-94BDA5DBD4AC}" srcOrd="1" destOrd="0" parTransId="{F1D586F6-BA11-4886-A797-2B8764F91F37}" sibTransId="{B1D15E28-ED8B-420C-B536-C3AA3A4BA335}"/>
    <dgm:cxn modelId="{3682EADD-5DA4-4AEA-8B9A-58F173BADE63}" type="presOf" srcId="{3324A46F-EBDC-486C-8786-94BDA5DBD4AC}" destId="{6AABDF77-2FE0-4944-97BE-82A6ED52A1F1}" srcOrd="0" destOrd="0" presId="urn:microsoft.com/office/officeart/2005/8/layout/cycle3"/>
    <dgm:cxn modelId="{AB3C6B38-CC64-4C34-99F6-72A444719318}" type="presOf" srcId="{3374DEF0-D0B7-44B6-9FA9-8813455367D0}" destId="{D2A5BF15-D81D-4DAA-B2C3-F61ED6763C48}" srcOrd="0" destOrd="0" presId="urn:microsoft.com/office/officeart/2005/8/layout/cycle3"/>
    <dgm:cxn modelId="{41FBA1C1-0F4C-424B-88A1-A4F45B502A0A}" srcId="{FCC67140-B023-40A4-869E-E47177E71419}" destId="{627AF989-A7D9-4D59-9461-BE8BF62022BF}" srcOrd="3" destOrd="0" parTransId="{27A9E344-B885-417D-B013-4C2C2630CB5C}" sibTransId="{5D1309CE-EC1C-4AB1-A0C3-F72A42E2E7AC}"/>
    <dgm:cxn modelId="{83B7EDBC-D8B0-47AA-B97A-6F44EB3C3B3D}" type="presParOf" srcId="{53BE452D-CDA6-4A70-B6C6-AD5766215142}" destId="{C1C8F87F-602F-4B9A-BBB0-369743262C68}" srcOrd="0" destOrd="0" presId="urn:microsoft.com/office/officeart/2005/8/layout/cycle3"/>
    <dgm:cxn modelId="{5DBDBA45-A951-4BB6-B43E-6F2FD0723922}" type="presParOf" srcId="{C1C8F87F-602F-4B9A-BBB0-369743262C68}" destId="{E817F698-6AE4-46B3-8B94-02FD525E420E}" srcOrd="0" destOrd="0" presId="urn:microsoft.com/office/officeart/2005/8/layout/cycle3"/>
    <dgm:cxn modelId="{D4A62700-2FCB-4412-8D26-B8B422B5031E}" type="presParOf" srcId="{C1C8F87F-602F-4B9A-BBB0-369743262C68}" destId="{D2A5BF15-D81D-4DAA-B2C3-F61ED6763C48}" srcOrd="1" destOrd="0" presId="urn:microsoft.com/office/officeart/2005/8/layout/cycle3"/>
    <dgm:cxn modelId="{84BE5766-013F-4648-A11A-FAF5AA6CEBA8}" type="presParOf" srcId="{C1C8F87F-602F-4B9A-BBB0-369743262C68}" destId="{6AABDF77-2FE0-4944-97BE-82A6ED52A1F1}" srcOrd="2" destOrd="0" presId="urn:microsoft.com/office/officeart/2005/8/layout/cycle3"/>
    <dgm:cxn modelId="{E32BC85B-0971-4869-8EF1-BE64AA48FD89}" type="presParOf" srcId="{C1C8F87F-602F-4B9A-BBB0-369743262C68}" destId="{1A1499B0-07E0-473F-B20D-7E200BAC4590}" srcOrd="3" destOrd="0" presId="urn:microsoft.com/office/officeart/2005/8/layout/cycle3"/>
    <dgm:cxn modelId="{578E682E-979E-496E-8181-E543CE35B861}" type="presParOf" srcId="{C1C8F87F-602F-4B9A-BBB0-369743262C68}" destId="{D0470414-EB6D-424E-80AC-5A807DD8870E}" srcOrd="4" destOrd="0" presId="urn:microsoft.com/office/officeart/2005/8/layout/cycle3"/>
  </dgm:cxnLst>
  <dgm:bg>
    <a:solidFill>
      <a:srgbClr val="00B0F0"/>
    </a:solidFill>
  </dgm:bg>
  <dgm:whole/>
</dgm:dataModel>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h-TH"/>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AE6B22-4E4D-4E1C-91CA-41963A968DB9}" type="datetimeFigureOut">
              <a:rPr lang="th-TH" smtClean="0"/>
              <a:pPr/>
              <a:t>20/03/54</a:t>
            </a:fld>
            <a:endParaRPr lang="th-TH"/>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h-TH"/>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h-TH"/>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FC8687-3957-4E4C-9090-74301908E5D4}" type="slidenum">
              <a:rPr lang="th-TH" smtClean="0"/>
              <a:pPr/>
              <a:t>‹#›</a:t>
            </a:fld>
            <a:endParaRPr lang="th-TH"/>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800" smtClean="0">
                <a:cs typeface="Cordia New" pitchFamily="34" charset="-34"/>
              </a:rPr>
              <a:t>This standard was modeled after those carried by the Roman legions, two thousand and more years ago. From 1920 to 1945, all Stormtroops carried their own standard to give their members a sense of cohesion within the larger S.A. (Sturmabteilung) organization. Each one carried the words, “Deutschland Erwache”, or “Germany Awake”, after a famous poem of the same name by the noted author and early National Socialist, Dietrich Eckhart. Standards such as these flew over the Stormtroopers in many a pitched street battle in their fourteen-year struggle for power, and were later prominently displayed at the immense mass-rallies that characterized the Third Reich. - Marc Roland</a:t>
            </a:r>
          </a:p>
          <a:p>
            <a:pPr eaLnBrk="1" hangingPunct="1">
              <a:spcBef>
                <a:spcPct val="0"/>
              </a:spcBef>
            </a:pPr>
            <a:endParaRPr lang="th-TH" sz="1800"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BEDF4-0EA1-4847-BB21-35BDE433873F}" type="slidenum">
              <a:rPr lang="th-TH" smtClean="0"/>
              <a:pPr fontAlgn="base">
                <a:spcBef>
                  <a:spcPct val="0"/>
                </a:spcBef>
                <a:spcAft>
                  <a:spcPct val="0"/>
                </a:spcAft>
                <a:defRPr/>
              </a:pPr>
              <a:t>9</a:t>
            </a:fld>
            <a:endParaRPr lang="th-TH"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1"/>
          <p:cNvSpPr>
            <a:spLocks noGrp="1" noChangeArrowheads="1"/>
          </p:cNvSpPr>
          <p:nvPr>
            <p:ph type="dt" sz="quarter" idx="1"/>
          </p:nvPr>
        </p:nvSpPr>
        <p:spPr>
          <a:noFill/>
        </p:spPr>
        <p:txBody>
          <a:bodyPr/>
          <a:lstStyle/>
          <a:p>
            <a:fld id="{840CA0E0-DFED-4EBC-B269-E5A667E27A46}" type="datetime1">
              <a:rPr lang="en-US"/>
              <a:pPr/>
              <a:t>3/20/2011</a:t>
            </a:fld>
            <a:endParaRPr lang="en-US"/>
          </a:p>
        </p:txBody>
      </p:sp>
      <p:sp>
        <p:nvSpPr>
          <p:cNvPr id="28675" name="Rectangle 13"/>
          <p:cNvSpPr>
            <a:spLocks noGrp="1" noChangeArrowheads="1"/>
          </p:cNvSpPr>
          <p:nvPr>
            <p:ph type="sldNum" sz="quarter" idx="5"/>
          </p:nvPr>
        </p:nvSpPr>
        <p:spPr>
          <a:noFill/>
        </p:spPr>
        <p:txBody>
          <a:bodyPr/>
          <a:lstStyle/>
          <a:p>
            <a:fld id="{1C42DD0A-1759-46D3-93BB-8AA609EC3EC1}" type="slidenum">
              <a:rPr lang="en-US"/>
              <a:pPr/>
              <a:t>35</a:t>
            </a:fld>
            <a:endParaRPr lang="en-US"/>
          </a:p>
        </p:txBody>
      </p:sp>
      <p:sp>
        <p:nvSpPr>
          <p:cNvPr id="28676" name="Rectangle 2"/>
          <p:cNvSpPr>
            <a:spLocks noGrp="1" noRot="1" noChangeAspect="1" noChangeArrowheads="1" noTextEdit="1"/>
          </p:cNvSpPr>
          <p:nvPr>
            <p:ph type="sldImg"/>
          </p:nvPr>
        </p:nvSpPr>
        <p:spPr>
          <a:ln/>
        </p:spPr>
      </p:sp>
      <p:sp>
        <p:nvSpPr>
          <p:cNvPr id="28677" name="Rectangle 3"/>
          <p:cNvSpPr>
            <a:spLocks noGrp="1" noChangeArrowheads="1"/>
          </p:cNvSpPr>
          <p:nvPr>
            <p:ph type="body" idx="1"/>
          </p:nvPr>
        </p:nvSpPr>
        <p:spPr>
          <a:noFill/>
          <a:ln/>
        </p:spPr>
        <p:txBody>
          <a:bodyPr/>
          <a:lstStyle/>
          <a:p>
            <a:endParaRPr lang="th-TH"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1"/>
          <p:cNvSpPr>
            <a:spLocks noGrp="1" noChangeArrowheads="1"/>
          </p:cNvSpPr>
          <p:nvPr>
            <p:ph type="dt" sz="quarter" idx="1"/>
          </p:nvPr>
        </p:nvSpPr>
        <p:spPr>
          <a:noFill/>
        </p:spPr>
        <p:txBody>
          <a:bodyPr/>
          <a:lstStyle/>
          <a:p>
            <a:fld id="{46350A13-FFF2-4C05-9E41-03D9DA7D40E0}" type="datetime1">
              <a:rPr lang="en-US"/>
              <a:pPr/>
              <a:t>3/20/2011</a:t>
            </a:fld>
            <a:endParaRPr lang="en-US"/>
          </a:p>
        </p:txBody>
      </p:sp>
      <p:sp>
        <p:nvSpPr>
          <p:cNvPr id="29699" name="Rectangle 13"/>
          <p:cNvSpPr>
            <a:spLocks noGrp="1" noChangeArrowheads="1"/>
          </p:cNvSpPr>
          <p:nvPr>
            <p:ph type="sldNum" sz="quarter" idx="5"/>
          </p:nvPr>
        </p:nvSpPr>
        <p:spPr>
          <a:noFill/>
        </p:spPr>
        <p:txBody>
          <a:bodyPr/>
          <a:lstStyle/>
          <a:p>
            <a:fld id="{B3DDBF30-25F1-4C6F-B9F9-FB2F16A02088}" type="slidenum">
              <a:rPr lang="en-US"/>
              <a:pPr/>
              <a:t>36</a:t>
            </a:fld>
            <a:endParaRPr lang="en-US"/>
          </a:p>
        </p:txBody>
      </p:sp>
      <p:sp>
        <p:nvSpPr>
          <p:cNvPr id="29700" name="Rectangle 2"/>
          <p:cNvSpPr>
            <a:spLocks noGrp="1" noRot="1" noChangeAspect="1" noChangeArrowheads="1" noTextEdit="1"/>
          </p:cNvSpPr>
          <p:nvPr>
            <p:ph type="sldImg"/>
          </p:nvPr>
        </p:nvSpPr>
        <p:spPr>
          <a:ln/>
        </p:spPr>
      </p:sp>
      <p:sp>
        <p:nvSpPr>
          <p:cNvPr id="29701" name="Rectangle 3"/>
          <p:cNvSpPr>
            <a:spLocks noGrp="1" noChangeArrowheads="1"/>
          </p:cNvSpPr>
          <p:nvPr>
            <p:ph type="body" idx="1"/>
          </p:nvPr>
        </p:nvSpPr>
        <p:spPr>
          <a:noFill/>
          <a:ln/>
        </p:spPr>
        <p:txBody>
          <a:bodyPr/>
          <a:lstStyle/>
          <a:p>
            <a:endParaRPr lang="th-TH"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1"/>
          <p:cNvSpPr>
            <a:spLocks noGrp="1" noChangeArrowheads="1"/>
          </p:cNvSpPr>
          <p:nvPr>
            <p:ph type="dt" sz="quarter" idx="1"/>
          </p:nvPr>
        </p:nvSpPr>
        <p:spPr>
          <a:noFill/>
        </p:spPr>
        <p:txBody>
          <a:bodyPr/>
          <a:lstStyle/>
          <a:p>
            <a:fld id="{C2C2C1B7-E119-4E14-A5E8-2C2415287634}" type="datetime1">
              <a:rPr lang="en-US"/>
              <a:pPr/>
              <a:t>3/20/2011</a:t>
            </a:fld>
            <a:endParaRPr lang="en-US"/>
          </a:p>
        </p:txBody>
      </p:sp>
      <p:sp>
        <p:nvSpPr>
          <p:cNvPr id="30723" name="Rectangle 13"/>
          <p:cNvSpPr>
            <a:spLocks noGrp="1" noChangeArrowheads="1"/>
          </p:cNvSpPr>
          <p:nvPr>
            <p:ph type="sldNum" sz="quarter" idx="5"/>
          </p:nvPr>
        </p:nvSpPr>
        <p:spPr>
          <a:noFill/>
        </p:spPr>
        <p:txBody>
          <a:bodyPr/>
          <a:lstStyle/>
          <a:p>
            <a:fld id="{186A96ED-D40D-4B97-A102-0DF5782A2FB3}" type="slidenum">
              <a:rPr lang="en-US"/>
              <a:pPr/>
              <a:t>37</a:t>
            </a:fld>
            <a:endParaRPr lang="en-US"/>
          </a:p>
        </p:txBody>
      </p:sp>
      <p:sp>
        <p:nvSpPr>
          <p:cNvPr id="30724" name="Rectangle 2"/>
          <p:cNvSpPr>
            <a:spLocks noGrp="1" noRot="1" noChangeAspect="1" noChangeArrowheads="1" noTextEdit="1"/>
          </p:cNvSpPr>
          <p:nvPr>
            <p:ph type="sldImg"/>
          </p:nvPr>
        </p:nvSpPr>
        <p:spPr>
          <a:ln/>
        </p:spPr>
      </p:sp>
      <p:sp>
        <p:nvSpPr>
          <p:cNvPr id="30725" name="Rectangle 3"/>
          <p:cNvSpPr>
            <a:spLocks noGrp="1" noChangeArrowheads="1"/>
          </p:cNvSpPr>
          <p:nvPr>
            <p:ph type="body" idx="1"/>
          </p:nvPr>
        </p:nvSpPr>
        <p:spPr>
          <a:noFill/>
          <a:ln/>
        </p:spPr>
        <p:txBody>
          <a:bodyPr/>
          <a:lstStyle/>
          <a:p>
            <a:endParaRPr lang="th-TH"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dt" sz="quarter" idx="1"/>
          </p:nvPr>
        </p:nvSpPr>
        <p:spPr>
          <a:noFill/>
        </p:spPr>
        <p:txBody>
          <a:bodyPr/>
          <a:lstStyle/>
          <a:p>
            <a:fld id="{C9C1BE5D-5B0A-4846-B17C-62000B43F56B}" type="datetime1">
              <a:rPr lang="en-US"/>
              <a:pPr/>
              <a:t>3/20/2011</a:t>
            </a:fld>
            <a:endParaRPr lang="en-US"/>
          </a:p>
        </p:txBody>
      </p:sp>
      <p:sp>
        <p:nvSpPr>
          <p:cNvPr id="31747" name="Rectangle 13"/>
          <p:cNvSpPr>
            <a:spLocks noGrp="1" noChangeArrowheads="1"/>
          </p:cNvSpPr>
          <p:nvPr>
            <p:ph type="sldNum" sz="quarter" idx="5"/>
          </p:nvPr>
        </p:nvSpPr>
        <p:spPr>
          <a:noFill/>
        </p:spPr>
        <p:txBody>
          <a:bodyPr/>
          <a:lstStyle/>
          <a:p>
            <a:fld id="{9BD032D2-CC09-43C6-9A69-9B6EEBA042C1}" type="slidenum">
              <a:rPr lang="en-US"/>
              <a:pPr/>
              <a:t>39</a:t>
            </a:fld>
            <a:endParaRPr lang="en-US"/>
          </a:p>
        </p:txBody>
      </p:sp>
      <p:sp>
        <p:nvSpPr>
          <p:cNvPr id="31748" name="Rectangle 2"/>
          <p:cNvSpPr>
            <a:spLocks noGrp="1" noRot="1" noChangeAspect="1" noChangeArrowheads="1" noTextEdit="1"/>
          </p:cNvSpPr>
          <p:nvPr>
            <p:ph type="sldImg"/>
          </p:nvPr>
        </p:nvSpPr>
        <p:spPr>
          <a:ln/>
        </p:spPr>
      </p:sp>
      <p:sp>
        <p:nvSpPr>
          <p:cNvPr id="31749" name="Rectangle 3"/>
          <p:cNvSpPr>
            <a:spLocks noGrp="1" noChangeArrowheads="1"/>
          </p:cNvSpPr>
          <p:nvPr>
            <p:ph type="body" idx="1"/>
          </p:nvPr>
        </p:nvSpPr>
        <p:spPr>
          <a:noFill/>
          <a:ln/>
        </p:spPr>
        <p:txBody>
          <a:bodyPr/>
          <a:lstStyle/>
          <a:p>
            <a:endParaRPr lang="th-TH"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th-TH" dirty="0" smtClean="0"/>
              <a:t>ข้อสังเกต เรื่องหน้าที่ของคู่กรณี </a:t>
            </a:r>
            <a:r>
              <a:rPr lang="en-US" dirty="0" smtClean="0"/>
              <a:t>: </a:t>
            </a:r>
            <a:r>
              <a:rPr lang="th-TH" dirty="0" smtClean="0"/>
              <a:t>หน้าที่ให้ความร่วมมือกับฝ่ายปกครอง</a:t>
            </a:r>
            <a:r>
              <a:rPr lang="th-TH" baseline="0" dirty="0" smtClean="0"/>
              <a:t> คำให้การเป็นสิทธิ ผู้ถูกกล่าวหาจะให้การหรือไม่ให้การ หรือจะให้การอย่างไร ก็ได้รับสารภาพ ปฏิเสธ หรือภาคเสธ แต่ไม่มีกฎหมายให้สิทธิมอบอำนาจหรือมอบหมายให้ทนายให้การแทนทั้งหมด</a:t>
            </a:r>
            <a:endParaRPr lang="en-US" dirty="0"/>
          </a:p>
        </p:txBody>
      </p:sp>
      <p:sp>
        <p:nvSpPr>
          <p:cNvPr id="4" name="Slide Number Placeholder 3"/>
          <p:cNvSpPr>
            <a:spLocks noGrp="1"/>
          </p:cNvSpPr>
          <p:nvPr>
            <p:ph type="sldNum" sz="quarter" idx="10"/>
          </p:nvPr>
        </p:nvSpPr>
        <p:spPr/>
        <p:txBody>
          <a:bodyPr/>
          <a:lstStyle/>
          <a:p>
            <a:fld id="{B7FC8687-3957-4E4C-9090-74301908E5D4}" type="slidenum">
              <a:rPr lang="th-TH" smtClean="0"/>
              <a:pPr/>
              <a:t>59</a:t>
            </a:fld>
            <a:endParaRPr lang="th-TH"/>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th-TH" sz="2000" dirty="0" smtClean="0"/>
              <a:t>อุทธรณ์ กับ โต้แย้ง แตกต่างกันอย่างไร.?</a:t>
            </a:r>
            <a:endParaRPr lang="th-TH" sz="2000" dirty="0"/>
          </a:p>
        </p:txBody>
      </p:sp>
      <p:sp>
        <p:nvSpPr>
          <p:cNvPr id="4" name="Slide Number Placeholder 3"/>
          <p:cNvSpPr>
            <a:spLocks noGrp="1"/>
          </p:cNvSpPr>
          <p:nvPr>
            <p:ph type="sldNum" sz="quarter" idx="10"/>
          </p:nvPr>
        </p:nvSpPr>
        <p:spPr/>
        <p:txBody>
          <a:bodyPr/>
          <a:lstStyle/>
          <a:p>
            <a:fld id="{B7FC8687-3957-4E4C-9090-74301908E5D4}" type="slidenum">
              <a:rPr lang="th-TH" smtClean="0"/>
              <a:pPr/>
              <a:t>79</a:t>
            </a:fld>
            <a:endParaRPr lang="th-TH"/>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34D1F29-CCC7-4287-A440-B3DD20F9F84C}" type="slidenum">
              <a:rPr lang="en-US" smtClean="0"/>
              <a:pPr/>
              <a:t>97</a:t>
            </a:fld>
            <a:endParaRPr lang="th-TH"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th-TH" smtClean="0">
              <a:cs typeface="Angsana New" pitchFamily="18" charset="-34"/>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dirty="0"/>
          </a:p>
        </p:txBody>
      </p:sp>
      <p:sp>
        <p:nvSpPr>
          <p:cNvPr id="4" name="Slide Number Placeholder 3"/>
          <p:cNvSpPr>
            <a:spLocks noGrp="1"/>
          </p:cNvSpPr>
          <p:nvPr>
            <p:ph type="sldNum" sz="quarter" idx="10"/>
          </p:nvPr>
        </p:nvSpPr>
        <p:spPr/>
        <p:txBody>
          <a:bodyPr/>
          <a:lstStyle/>
          <a:p>
            <a:fld id="{B7FC8687-3957-4E4C-9090-74301908E5D4}" type="slidenum">
              <a:rPr lang="th-TH" smtClean="0"/>
              <a:pPr/>
              <a:t>122</a:t>
            </a:fld>
            <a:endParaRPr lang="th-T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a:spLocks noGrp="1" noChangeArrowheads="1"/>
          </p:cNvSpPr>
          <p:nvPr>
            <p:ph type="dt" sz="quarter" idx="1"/>
          </p:nvPr>
        </p:nvSpPr>
        <p:spPr>
          <a:noFill/>
        </p:spPr>
        <p:txBody>
          <a:bodyPr/>
          <a:lstStyle/>
          <a:p>
            <a:fld id="{4480966D-7FFE-40C8-A079-66349AA60418}" type="datetime1">
              <a:rPr lang="en-US"/>
              <a:pPr/>
              <a:t>3/20/2011</a:t>
            </a:fld>
            <a:endParaRPr lang="en-US"/>
          </a:p>
        </p:txBody>
      </p:sp>
      <p:sp>
        <p:nvSpPr>
          <p:cNvPr id="25603" name="Rectangle 13"/>
          <p:cNvSpPr>
            <a:spLocks noGrp="1" noChangeArrowheads="1"/>
          </p:cNvSpPr>
          <p:nvPr>
            <p:ph type="sldNum" sz="quarter" idx="5"/>
          </p:nvPr>
        </p:nvSpPr>
        <p:spPr>
          <a:noFill/>
        </p:spPr>
        <p:txBody>
          <a:bodyPr/>
          <a:lstStyle/>
          <a:p>
            <a:fld id="{27260D82-6069-4FA8-B338-FF6C1C049C2A}" type="slidenum">
              <a:rPr lang="en-US"/>
              <a:pPr/>
              <a:t>16</a:t>
            </a:fld>
            <a:endParaRPr lang="en-US"/>
          </a:p>
        </p:txBody>
      </p:sp>
      <p:sp>
        <p:nvSpPr>
          <p:cNvPr id="25604" name="Rectangle 2"/>
          <p:cNvSpPr>
            <a:spLocks noGrp="1" noRot="1" noChangeAspect="1" noChangeArrowheads="1" noTextEdit="1"/>
          </p:cNvSpPr>
          <p:nvPr>
            <p:ph type="sldImg"/>
          </p:nvPr>
        </p:nvSpPr>
        <p:spPr>
          <a:ln/>
        </p:spPr>
      </p:sp>
      <p:sp>
        <p:nvSpPr>
          <p:cNvPr id="25605" name="Rectangle 3"/>
          <p:cNvSpPr>
            <a:spLocks noGrp="1" noChangeArrowheads="1"/>
          </p:cNvSpPr>
          <p:nvPr>
            <p:ph type="body" idx="1"/>
          </p:nvPr>
        </p:nvSpPr>
        <p:spPr>
          <a:xfrm>
            <a:off x="304800" y="4343400"/>
            <a:ext cx="6400800" cy="5105400"/>
          </a:xfrm>
          <a:noFill/>
          <a:ln/>
        </p:spPr>
        <p:txBody>
          <a:bodyPr/>
          <a:lstStyle/>
          <a:p>
            <a:pPr algn="dist"/>
            <a:r>
              <a:rPr lang="th-TH" sz="1400" b="1" u="sng" smtClean="0"/>
              <a:t>มาตรา 5 วิธีปฏิบัติฯ</a:t>
            </a:r>
            <a:r>
              <a:rPr lang="th-TH" sz="1400" b="1" smtClean="0"/>
              <a:t> : “คำสั่งทางปกครองเป็นการใช้อำนาจตามกฎหมายของเจ้าหน้าที่ มีผลเป็นการสร้างนิติสัมพันธ์ขึ้นระหว่างบุคคลในอันที่จะก่อ เปลี่ยนแปลง โอนสงวน ระงับ หรือมีกระทบต่อสถานภาพของสิทธิหรือหน้าที่ของบุคคล ไม่ว่าจะเป็นการถาวรหรือชั่วคราว เช่น การสั่งการ การอนุญาต การอนุมัติ การวินิจฉัยอุทธรณ์ การรับรองและการรับจดทะเบียน แต่ไม่หมายความรวมถึงการออกกฎ และการอื่นที่กำหนดในกฎกระทรวง</a:t>
            </a:r>
          </a:p>
          <a:p>
            <a:r>
              <a:rPr lang="th-TH" sz="1400" b="1" smtClean="0"/>
              <a:t>       </a:t>
            </a:r>
            <a:r>
              <a:rPr lang="th-TH" sz="1400" b="1" u="sng" smtClean="0"/>
              <a:t>สาระสำคัญของคำสั่งทางปกครอง</a:t>
            </a:r>
            <a:r>
              <a:rPr lang="th-TH" sz="1400" b="1" smtClean="0"/>
              <a:t> 5 ประการ</a:t>
            </a:r>
          </a:p>
          <a:p>
            <a:r>
              <a:rPr lang="th-TH" sz="1400" b="1" smtClean="0"/>
              <a:t>	1. คำสั่งทางปกครองต้องเป็นการกระทำโดยเจ้าหน้าที่ : สาระสำคัญ 2 ประการ 1.)   อำนาจทางปกครอง</a:t>
            </a:r>
          </a:p>
          <a:p>
            <a:r>
              <a:rPr lang="th-TH" sz="1400" b="1" smtClean="0"/>
              <a:t>                                     - บุคคล / คณะบุคคล / นิติบุคคล                                                                               -ดำรงตำแหน่งที่มีหน้าที่                                                                                                                                                                                                                                                -ใช้อำนาจระหว่างดำรงตำแหน่ง</a:t>
            </a:r>
          </a:p>
          <a:p>
            <a:r>
              <a:rPr lang="th-TH" sz="1400" b="1" smtClean="0"/>
              <a:t>                                                                                                                                                  - ห้ามพิจารณาในเรื่องที่มีส่วนได้เสีย</a:t>
            </a:r>
          </a:p>
          <a:p>
            <a:r>
              <a:rPr lang="th-TH" sz="1400" b="1" smtClean="0"/>
              <a:t>                                                                                                                                                                2.) เจ้าหน้าที่รับมอบอำนาจ</a:t>
            </a:r>
          </a:p>
          <a:p>
            <a:r>
              <a:rPr lang="th-TH" sz="1400" b="1" smtClean="0"/>
              <a:t>                                     - ไม่จำต้องเป็นข้าราชการ หรือ พนักงานรัฐวิสาหกิจเท่านั้นอาจเป็นเอกชนที่รับมอบจัดทำบริการสาธารณะก็ได้</a:t>
            </a:r>
          </a:p>
          <a:p>
            <a:r>
              <a:rPr lang="th-TH" sz="1400" b="1" smtClean="0"/>
              <a:t>                                2.) คำสั่งทางปกครองต้องเป็นการใช้อำนาจรัฐตามกฎหมาย : สาระสำคัญคือ เอกสิทธิ์ทางปกครองในลักษณะออกคำสั่งฝ่ายเดียว บังคับให้เอกชนกระทำการหรืองดเว้นกระทำการ หลักเกณฑ์ 3 ประการ คือ องค์กร/เนื้อหา/รูปแบบ</a:t>
            </a:r>
          </a:p>
          <a:p>
            <a:r>
              <a:rPr lang="th-TH" sz="1400" b="1" smtClean="0"/>
              <a:t>	3.) คำสั่งทางปกครองเป็นการกำหนดสภาพทางกฎหมาย : คือ ก่อให้เกิดการเคลื่อนไหว เปลี่ยนแปลงในสิทธิหรือหน้าที่ตามกฎหมายของบุคคล ข้อยกเว้น คือ ขั้นตอนระหว่างตระเตรียมการออกคำสั่ง หรือระหว่างการพิจารณาเพื่อออกคำสั่ง และมาตรการภายในองค์กร</a:t>
            </a:r>
          </a:p>
          <a:p>
            <a:r>
              <a:rPr lang="th-TH" sz="1400" b="1" smtClean="0"/>
              <a:t>	4.) คำสั่งทางปกครองเกิดผลเฉพาะกรณี : ต่างกับกฎที่มีผลบังคับเป็นการทั่วไป ข้อสังเกต “คำสั่งทั่วไป”</a:t>
            </a:r>
          </a:p>
          <a:p>
            <a:r>
              <a:rPr lang="th-TH" sz="1400" b="1" smtClean="0"/>
              <a:t>	5.) คำสั่งทางปกครองมีผลภายนอกโดยตรง : หมายถึงการใช้อำนาจรัฐมีผลกระทบสิทธิหรือเสรีภาพของเอกชน แต่ไม่หมายถึงการสั่งการระหว่างเจ้าหน้าที่ของรัฐด้วยกันเอง เว้นแต่ เป็นการกระทบต่อสิทธิหน้าที่ของข้าราชการในฐานะเอกชน ตราบใดที่คำสั่งยังไม่มีการปรกาสหรือแจ้งออกไปนอกหน่วย คือ อยู่ภายในขั้นตอนทางธุรการของหน่วยก็ยังไม่เป็</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1"/>
          <p:cNvSpPr>
            <a:spLocks noGrp="1" noChangeArrowheads="1"/>
          </p:cNvSpPr>
          <p:nvPr>
            <p:ph type="dt" sz="quarter" idx="1"/>
          </p:nvPr>
        </p:nvSpPr>
        <p:spPr>
          <a:noFill/>
        </p:spPr>
        <p:txBody>
          <a:bodyPr/>
          <a:lstStyle/>
          <a:p>
            <a:fld id="{00D72920-8DFA-4814-8B38-3C33C45F6104}" type="datetime1">
              <a:rPr lang="en-US"/>
              <a:pPr/>
              <a:t>3/20/2011</a:t>
            </a:fld>
            <a:endParaRPr lang="en-US"/>
          </a:p>
        </p:txBody>
      </p:sp>
      <p:sp>
        <p:nvSpPr>
          <p:cNvPr id="23555" name="Rectangle 13"/>
          <p:cNvSpPr>
            <a:spLocks noGrp="1" noChangeArrowheads="1"/>
          </p:cNvSpPr>
          <p:nvPr>
            <p:ph type="sldNum" sz="quarter" idx="5"/>
          </p:nvPr>
        </p:nvSpPr>
        <p:spPr>
          <a:noFill/>
        </p:spPr>
        <p:txBody>
          <a:bodyPr/>
          <a:lstStyle/>
          <a:p>
            <a:fld id="{8636219A-77CE-4C9B-A3DC-94E45130ECEC}" type="slidenum">
              <a:rPr lang="en-US"/>
              <a:pPr/>
              <a:t>20</a:t>
            </a:fld>
            <a:endParaRPr lang="en-US"/>
          </a:p>
        </p:txBody>
      </p:sp>
      <p:sp>
        <p:nvSpPr>
          <p:cNvPr id="23556" name="Rectangle 2"/>
          <p:cNvSpPr>
            <a:spLocks noGrp="1" noRot="1" noChangeAspect="1" noChangeArrowheads="1" noTextEdit="1"/>
          </p:cNvSpPr>
          <p:nvPr>
            <p:ph type="sldImg"/>
          </p:nvPr>
        </p:nvSpPr>
        <p:spPr>
          <a:ln/>
        </p:spPr>
      </p:sp>
      <p:sp>
        <p:nvSpPr>
          <p:cNvPr id="23557" name="Rectangle 3"/>
          <p:cNvSpPr>
            <a:spLocks noGrp="1" noChangeArrowheads="1"/>
          </p:cNvSpPr>
          <p:nvPr>
            <p:ph type="body" idx="1"/>
          </p:nvPr>
        </p:nvSpPr>
        <p:spPr>
          <a:noFill/>
          <a:ln/>
        </p:spPr>
        <p:txBody>
          <a:bodyPr/>
          <a:lstStyle/>
          <a:p>
            <a:endParaRPr lang="th-TH"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1"/>
          <p:cNvSpPr>
            <a:spLocks noGrp="1" noChangeArrowheads="1"/>
          </p:cNvSpPr>
          <p:nvPr>
            <p:ph type="dt" sz="quarter" idx="1"/>
          </p:nvPr>
        </p:nvSpPr>
        <p:spPr>
          <a:noFill/>
        </p:spPr>
        <p:txBody>
          <a:bodyPr/>
          <a:lstStyle/>
          <a:p>
            <a:fld id="{662EC637-50F7-4A57-9EDC-A0E74D5E3451}" type="datetime1">
              <a:rPr lang="en-US"/>
              <a:pPr/>
              <a:t>3/20/2011</a:t>
            </a:fld>
            <a:endParaRPr lang="en-US"/>
          </a:p>
        </p:txBody>
      </p:sp>
      <p:sp>
        <p:nvSpPr>
          <p:cNvPr id="32771" name="Rectangle 13"/>
          <p:cNvSpPr>
            <a:spLocks noGrp="1" noChangeArrowheads="1"/>
          </p:cNvSpPr>
          <p:nvPr>
            <p:ph type="sldNum" sz="quarter" idx="5"/>
          </p:nvPr>
        </p:nvSpPr>
        <p:spPr>
          <a:noFill/>
        </p:spPr>
        <p:txBody>
          <a:bodyPr/>
          <a:lstStyle/>
          <a:p>
            <a:fld id="{3381DB6C-245A-4256-B0E5-7BB7BE6AE42D}" type="slidenum">
              <a:rPr lang="en-US"/>
              <a:pPr/>
              <a:t>21</a:t>
            </a:fld>
            <a:endParaRPr lang="en-US"/>
          </a:p>
        </p:txBody>
      </p:sp>
      <p:sp>
        <p:nvSpPr>
          <p:cNvPr id="32772" name="Rectangle 2"/>
          <p:cNvSpPr>
            <a:spLocks noGrp="1" noRot="1" noChangeAspect="1" noChangeArrowheads="1" noTextEdit="1"/>
          </p:cNvSpPr>
          <p:nvPr>
            <p:ph type="sldImg"/>
          </p:nvPr>
        </p:nvSpPr>
        <p:spPr>
          <a:ln/>
        </p:spPr>
      </p:sp>
      <p:sp>
        <p:nvSpPr>
          <p:cNvPr id="32773" name="Rectangle 3"/>
          <p:cNvSpPr>
            <a:spLocks noGrp="1" noChangeArrowheads="1"/>
          </p:cNvSpPr>
          <p:nvPr>
            <p:ph type="body" idx="1"/>
          </p:nvPr>
        </p:nvSpPr>
        <p:spPr>
          <a:noFill/>
          <a:ln/>
        </p:spPr>
        <p:txBody>
          <a:bodyPr/>
          <a:lstStyle/>
          <a:p>
            <a:endParaRPr lang="th-TH"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1"/>
          <p:cNvSpPr>
            <a:spLocks noGrp="1" noChangeArrowheads="1"/>
          </p:cNvSpPr>
          <p:nvPr>
            <p:ph type="dt" sz="quarter" idx="1"/>
          </p:nvPr>
        </p:nvSpPr>
        <p:spPr>
          <a:noFill/>
        </p:spPr>
        <p:txBody>
          <a:bodyPr/>
          <a:lstStyle/>
          <a:p>
            <a:fld id="{33E5BF3C-F1C5-4541-97ED-C34E08F5B9C2}" type="datetime1">
              <a:rPr lang="en-US"/>
              <a:pPr/>
              <a:t>3/20/2011</a:t>
            </a:fld>
            <a:endParaRPr lang="en-US"/>
          </a:p>
        </p:txBody>
      </p:sp>
      <p:sp>
        <p:nvSpPr>
          <p:cNvPr id="33795" name="Rectangle 13"/>
          <p:cNvSpPr>
            <a:spLocks noGrp="1" noChangeArrowheads="1"/>
          </p:cNvSpPr>
          <p:nvPr>
            <p:ph type="sldNum" sz="quarter" idx="5"/>
          </p:nvPr>
        </p:nvSpPr>
        <p:spPr>
          <a:noFill/>
        </p:spPr>
        <p:txBody>
          <a:bodyPr/>
          <a:lstStyle/>
          <a:p>
            <a:fld id="{F8179D5D-86A7-43AF-A394-88804F4ED65C}" type="slidenum">
              <a:rPr lang="en-US"/>
              <a:pPr/>
              <a:t>22</a:t>
            </a:fld>
            <a:endParaRPr lang="en-US"/>
          </a:p>
        </p:txBody>
      </p:sp>
      <p:sp>
        <p:nvSpPr>
          <p:cNvPr id="33796" name="Rectangle 2"/>
          <p:cNvSpPr>
            <a:spLocks noGrp="1" noRot="1" noChangeAspect="1" noChangeArrowheads="1" noTextEdit="1"/>
          </p:cNvSpPr>
          <p:nvPr>
            <p:ph type="sldImg"/>
          </p:nvPr>
        </p:nvSpPr>
        <p:spPr>
          <a:ln/>
        </p:spPr>
      </p:sp>
      <p:sp>
        <p:nvSpPr>
          <p:cNvPr id="33797" name="Rectangle 3"/>
          <p:cNvSpPr>
            <a:spLocks noGrp="1" noChangeArrowheads="1"/>
          </p:cNvSpPr>
          <p:nvPr>
            <p:ph type="body" idx="1"/>
          </p:nvPr>
        </p:nvSpPr>
        <p:spPr>
          <a:noFill/>
          <a:ln/>
        </p:spPr>
        <p:txBody>
          <a:bodyPr/>
          <a:lstStyle/>
          <a:p>
            <a:endParaRPr lang="th-TH"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1"/>
          <p:cNvSpPr>
            <a:spLocks noGrp="1" noChangeArrowheads="1"/>
          </p:cNvSpPr>
          <p:nvPr>
            <p:ph type="dt" sz="quarter" idx="1"/>
          </p:nvPr>
        </p:nvSpPr>
        <p:spPr>
          <a:noFill/>
        </p:spPr>
        <p:txBody>
          <a:bodyPr/>
          <a:lstStyle/>
          <a:p>
            <a:fld id="{60BCC3AD-828F-4BE6-85CB-2FB5099107B0}" type="datetime1">
              <a:rPr lang="en-US"/>
              <a:pPr/>
              <a:t>3/20/2011</a:t>
            </a:fld>
            <a:endParaRPr lang="en-US"/>
          </a:p>
        </p:txBody>
      </p:sp>
      <p:sp>
        <p:nvSpPr>
          <p:cNvPr id="24579" name="Rectangle 13"/>
          <p:cNvSpPr>
            <a:spLocks noGrp="1" noChangeArrowheads="1"/>
          </p:cNvSpPr>
          <p:nvPr>
            <p:ph type="sldNum" sz="quarter" idx="5"/>
          </p:nvPr>
        </p:nvSpPr>
        <p:spPr>
          <a:noFill/>
        </p:spPr>
        <p:txBody>
          <a:bodyPr/>
          <a:lstStyle/>
          <a:p>
            <a:fld id="{B2ADF8C0-49D0-4426-B76D-91BC8B352D18}" type="slidenum">
              <a:rPr lang="en-US"/>
              <a:pPr/>
              <a:t>26</a:t>
            </a:fld>
            <a:endParaRPr lang="en-US"/>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noFill/>
          <a:ln/>
        </p:spPr>
        <p:txBody>
          <a:bodyPr/>
          <a:lstStyle/>
          <a:p>
            <a:endParaRPr lang="th-TH"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1"/>
          <p:cNvSpPr>
            <a:spLocks noGrp="1" noChangeArrowheads="1"/>
          </p:cNvSpPr>
          <p:nvPr>
            <p:ph type="dt" sz="quarter" idx="1"/>
          </p:nvPr>
        </p:nvSpPr>
        <p:spPr>
          <a:noFill/>
        </p:spPr>
        <p:txBody>
          <a:bodyPr/>
          <a:lstStyle/>
          <a:p>
            <a:fld id="{F7E2F790-9CA9-4A29-8025-0955731C991B}" type="datetime1">
              <a:rPr lang="en-US"/>
              <a:pPr/>
              <a:t>3/20/2011</a:t>
            </a:fld>
            <a:endParaRPr lang="en-US"/>
          </a:p>
        </p:txBody>
      </p:sp>
      <p:sp>
        <p:nvSpPr>
          <p:cNvPr id="26627" name="Rectangle 13"/>
          <p:cNvSpPr>
            <a:spLocks noGrp="1" noChangeArrowheads="1"/>
          </p:cNvSpPr>
          <p:nvPr>
            <p:ph type="sldNum" sz="quarter" idx="5"/>
          </p:nvPr>
        </p:nvSpPr>
        <p:spPr>
          <a:noFill/>
        </p:spPr>
        <p:txBody>
          <a:bodyPr/>
          <a:lstStyle/>
          <a:p>
            <a:fld id="{EE3E8755-FA92-4CEF-AE64-772A774B880C}" type="slidenum">
              <a:rPr lang="en-US"/>
              <a:pPr/>
              <a:t>27</a:t>
            </a:fld>
            <a:endParaRPr lang="en-US"/>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noFill/>
          <a:ln/>
        </p:spPr>
        <p:txBody>
          <a:bodyPr/>
          <a:lstStyle/>
          <a:p>
            <a:endParaRPr lang="th-TH"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1"/>
          <p:cNvSpPr>
            <a:spLocks noGrp="1" noChangeArrowheads="1"/>
          </p:cNvSpPr>
          <p:nvPr>
            <p:ph type="dt" sz="quarter" idx="1"/>
          </p:nvPr>
        </p:nvSpPr>
        <p:spPr>
          <a:noFill/>
        </p:spPr>
        <p:txBody>
          <a:bodyPr/>
          <a:lstStyle/>
          <a:p>
            <a:fld id="{9939D13C-BD45-4478-BEBE-42CA8B41AE0F}" type="datetime1">
              <a:rPr lang="en-US"/>
              <a:pPr/>
              <a:t>3/20/2011</a:t>
            </a:fld>
            <a:endParaRPr lang="en-US"/>
          </a:p>
        </p:txBody>
      </p:sp>
      <p:sp>
        <p:nvSpPr>
          <p:cNvPr id="22531" name="Rectangle 13"/>
          <p:cNvSpPr>
            <a:spLocks noGrp="1" noChangeArrowheads="1"/>
          </p:cNvSpPr>
          <p:nvPr>
            <p:ph type="sldNum" sz="quarter" idx="5"/>
          </p:nvPr>
        </p:nvSpPr>
        <p:spPr>
          <a:noFill/>
        </p:spPr>
        <p:txBody>
          <a:bodyPr/>
          <a:lstStyle/>
          <a:p>
            <a:fld id="{5F59321F-F8DA-44AC-8404-23D520B5F354}" type="slidenum">
              <a:rPr lang="en-US"/>
              <a:pPr/>
              <a:t>30</a:t>
            </a:fld>
            <a:endParaRPr lang="en-US"/>
          </a:p>
        </p:txBody>
      </p:sp>
      <p:sp>
        <p:nvSpPr>
          <p:cNvPr id="22532" name="Rectangle 2"/>
          <p:cNvSpPr>
            <a:spLocks noGrp="1" noRot="1" noChangeAspect="1" noChangeArrowheads="1" noTextEdit="1"/>
          </p:cNvSpPr>
          <p:nvPr>
            <p:ph type="sldImg"/>
          </p:nvPr>
        </p:nvSpPr>
        <p:spPr>
          <a:ln/>
        </p:spPr>
      </p:sp>
      <p:sp>
        <p:nvSpPr>
          <p:cNvPr id="22533" name="Rectangle 3"/>
          <p:cNvSpPr>
            <a:spLocks noGrp="1" noChangeArrowheads="1"/>
          </p:cNvSpPr>
          <p:nvPr>
            <p:ph type="body" idx="1"/>
          </p:nvPr>
        </p:nvSpPr>
        <p:spPr>
          <a:noFill/>
          <a:ln/>
        </p:spPr>
        <p:txBody>
          <a:bodyPr/>
          <a:lstStyle/>
          <a:p>
            <a:endParaRPr lang="th-TH"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1"/>
          <p:cNvSpPr>
            <a:spLocks noGrp="1" noChangeArrowheads="1"/>
          </p:cNvSpPr>
          <p:nvPr>
            <p:ph type="dt" sz="quarter" idx="1"/>
          </p:nvPr>
        </p:nvSpPr>
        <p:spPr>
          <a:noFill/>
        </p:spPr>
        <p:txBody>
          <a:bodyPr/>
          <a:lstStyle/>
          <a:p>
            <a:fld id="{B26C5C3B-AA71-4F42-9C53-CA96C80E122B}" type="datetime1">
              <a:rPr lang="en-US"/>
              <a:pPr/>
              <a:t>3/20/2011</a:t>
            </a:fld>
            <a:endParaRPr lang="en-US"/>
          </a:p>
        </p:txBody>
      </p:sp>
      <p:sp>
        <p:nvSpPr>
          <p:cNvPr id="27651" name="Rectangle 13"/>
          <p:cNvSpPr>
            <a:spLocks noGrp="1" noChangeArrowheads="1"/>
          </p:cNvSpPr>
          <p:nvPr>
            <p:ph type="sldNum" sz="quarter" idx="5"/>
          </p:nvPr>
        </p:nvSpPr>
        <p:spPr>
          <a:noFill/>
        </p:spPr>
        <p:txBody>
          <a:bodyPr/>
          <a:lstStyle/>
          <a:p>
            <a:fld id="{85CA33CB-3AFB-4F58-BDCB-CE84F5276192}" type="slidenum">
              <a:rPr lang="en-US"/>
              <a:pPr/>
              <a:t>34</a:t>
            </a:fld>
            <a:endParaRPr lang="en-US"/>
          </a:p>
        </p:txBody>
      </p:sp>
      <p:sp>
        <p:nvSpPr>
          <p:cNvPr id="27652" name="Rectangle 2"/>
          <p:cNvSpPr>
            <a:spLocks noGrp="1" noRot="1" noChangeAspect="1" noChangeArrowheads="1" noTextEdit="1"/>
          </p:cNvSpPr>
          <p:nvPr>
            <p:ph type="sldImg"/>
          </p:nvPr>
        </p:nvSpPr>
        <p:spPr>
          <a:ln/>
        </p:spPr>
      </p:sp>
      <p:sp>
        <p:nvSpPr>
          <p:cNvPr id="27653" name="Rectangle 3"/>
          <p:cNvSpPr>
            <a:spLocks noGrp="1" noChangeArrowheads="1"/>
          </p:cNvSpPr>
          <p:nvPr>
            <p:ph type="body" idx="1"/>
          </p:nvPr>
        </p:nvSpPr>
        <p:spPr>
          <a:noFill/>
          <a:ln/>
        </p:spPr>
        <p:txBody>
          <a:bodyPr/>
          <a:lstStyle/>
          <a:p>
            <a:endParaRPr lang="th-TH"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1AB6FD8F-867C-436B-B3EC-371FEF5C1D99}" type="datetimeFigureOut">
              <a:rPr lang="th-TH" smtClean="0"/>
              <a:pPr/>
              <a:t>20/03/54</a:t>
            </a:fld>
            <a:endParaRPr lang="th-TH"/>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th-TH"/>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9E6D5653-961F-4A39-8698-754C1F63AA87}" type="slidenum">
              <a:rPr lang="th-TH" smtClean="0"/>
              <a:pPr/>
              <a:t>‹#›</a:t>
            </a:fld>
            <a:endParaRPr lang="th-TH"/>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AB6FD8F-867C-436B-B3EC-371FEF5C1D99}" type="datetimeFigureOut">
              <a:rPr lang="th-TH" smtClean="0"/>
              <a:pPr/>
              <a:t>20/03/54</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E6D5653-961F-4A39-8698-754C1F63AA87}" type="slidenum">
              <a:rPr lang="th-TH" smtClean="0"/>
              <a:pPr/>
              <a:t>‹#›</a:t>
            </a:fld>
            <a:endParaRPr lang="th-T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AB6FD8F-867C-436B-B3EC-371FEF5C1D99}" type="datetimeFigureOut">
              <a:rPr lang="th-TH" smtClean="0"/>
              <a:pPr/>
              <a:t>20/03/54</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E6D5653-961F-4A39-8698-754C1F63AA87}" type="slidenum">
              <a:rPr lang="th-TH" smtClean="0"/>
              <a:pPr/>
              <a:t>‹#›</a:t>
            </a:fld>
            <a:endParaRPr lang="th-TH"/>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th-TH"/>
          </a:p>
        </p:txBody>
      </p:sp>
      <p:sp>
        <p:nvSpPr>
          <p:cNvPr id="6" name="Rectangle 5"/>
          <p:cNvSpPr>
            <a:spLocks noGrp="1" noChangeArrowheads="1"/>
          </p:cNvSpPr>
          <p:nvPr>
            <p:ph type="ftr" sz="quarter" idx="11"/>
          </p:nvPr>
        </p:nvSpPr>
        <p:spPr>
          <a:ln/>
        </p:spPr>
        <p:txBody>
          <a:bodyPr/>
          <a:lstStyle>
            <a:lvl1pPr>
              <a:defRPr/>
            </a:lvl1pPr>
          </a:lstStyle>
          <a:p>
            <a:pPr>
              <a:defRPr/>
            </a:pPr>
            <a:endParaRPr lang="th-TH"/>
          </a:p>
        </p:txBody>
      </p:sp>
      <p:sp>
        <p:nvSpPr>
          <p:cNvPr id="7" name="Rectangle 6"/>
          <p:cNvSpPr>
            <a:spLocks noGrp="1" noChangeArrowheads="1"/>
          </p:cNvSpPr>
          <p:nvPr>
            <p:ph type="sldNum" sz="quarter" idx="12"/>
          </p:nvPr>
        </p:nvSpPr>
        <p:spPr>
          <a:ln/>
        </p:spPr>
        <p:txBody>
          <a:bodyPr/>
          <a:lstStyle>
            <a:lvl1pPr>
              <a:defRPr/>
            </a:lvl1pPr>
          </a:lstStyle>
          <a:p>
            <a:pPr>
              <a:defRPr/>
            </a:pPr>
            <a:fld id="{398992FB-5E0D-44A6-BB9C-66E19F0A13C6}" type="slidenum">
              <a:rPr lang="en-US"/>
              <a:pPr>
                <a:defRPr/>
              </a:pPr>
              <a:t>‹#›</a:t>
            </a:fld>
            <a:endParaRPr lang="th-TH"/>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AB6FD8F-867C-436B-B3EC-371FEF5C1D99}" type="datetimeFigureOut">
              <a:rPr lang="th-TH" smtClean="0"/>
              <a:pPr/>
              <a:t>20/03/54</a:t>
            </a:fld>
            <a:endParaRPr lang="th-TH"/>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th-TH"/>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9E6D5653-961F-4A39-8698-754C1F63AA87}" type="slidenum">
              <a:rPr lang="th-TH" smtClean="0"/>
              <a:pPr/>
              <a:t>‹#›</a:t>
            </a:fld>
            <a:endParaRPr lang="th-TH"/>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AB6FD8F-867C-436B-B3EC-371FEF5C1D99}" type="datetimeFigureOut">
              <a:rPr lang="th-TH" smtClean="0"/>
              <a:pPr/>
              <a:t>20/03/54</a:t>
            </a:fld>
            <a:endParaRPr lang="th-TH"/>
          </a:p>
        </p:txBody>
      </p:sp>
      <p:sp>
        <p:nvSpPr>
          <p:cNvPr id="5" name="Footer Placeholder 4"/>
          <p:cNvSpPr>
            <a:spLocks noGrp="1"/>
          </p:cNvSpPr>
          <p:nvPr>
            <p:ph type="ftr" sz="quarter" idx="11"/>
          </p:nvPr>
        </p:nvSpPr>
        <p:spPr/>
        <p:txBody>
          <a:bodyPr/>
          <a:lstStyle>
            <a:extLst/>
          </a:lstStyle>
          <a:p>
            <a:endParaRPr lang="th-TH"/>
          </a:p>
        </p:txBody>
      </p:sp>
      <p:sp>
        <p:nvSpPr>
          <p:cNvPr id="6" name="Slide Number Placeholder 5"/>
          <p:cNvSpPr>
            <a:spLocks noGrp="1"/>
          </p:cNvSpPr>
          <p:nvPr>
            <p:ph type="sldNum" sz="quarter" idx="12"/>
          </p:nvPr>
        </p:nvSpPr>
        <p:spPr/>
        <p:txBody>
          <a:bodyPr/>
          <a:lstStyle>
            <a:extLst/>
          </a:lstStyle>
          <a:p>
            <a:fld id="{9E6D5653-961F-4A39-8698-754C1F63AA87}" type="slidenum">
              <a:rPr lang="th-TH" smtClean="0"/>
              <a:pPr/>
              <a:t>‹#›</a:t>
            </a:fld>
            <a:endParaRPr lang="th-TH"/>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AB6FD8F-867C-436B-B3EC-371FEF5C1D99}" type="datetimeFigureOut">
              <a:rPr lang="th-TH" smtClean="0"/>
              <a:pPr/>
              <a:t>20/03/54</a:t>
            </a:fld>
            <a:endParaRPr lang="th-TH"/>
          </a:p>
        </p:txBody>
      </p:sp>
      <p:sp>
        <p:nvSpPr>
          <p:cNvPr id="5" name="Footer Placeholder 4"/>
          <p:cNvSpPr>
            <a:spLocks noGrp="1"/>
          </p:cNvSpPr>
          <p:nvPr>
            <p:ph type="ftr" sz="quarter" idx="11"/>
          </p:nvPr>
        </p:nvSpPr>
        <p:spPr/>
        <p:txBody>
          <a:bodyPr/>
          <a:lstStyle>
            <a:extLst/>
          </a:lstStyle>
          <a:p>
            <a:endParaRPr lang="th-TH"/>
          </a:p>
        </p:txBody>
      </p:sp>
      <p:sp>
        <p:nvSpPr>
          <p:cNvPr id="6" name="Slide Number Placeholder 5"/>
          <p:cNvSpPr>
            <a:spLocks noGrp="1"/>
          </p:cNvSpPr>
          <p:nvPr>
            <p:ph type="sldNum" sz="quarter" idx="12"/>
          </p:nvPr>
        </p:nvSpPr>
        <p:spPr/>
        <p:txBody>
          <a:bodyPr/>
          <a:lstStyle>
            <a:extLst/>
          </a:lstStyle>
          <a:p>
            <a:fld id="{9E6D5653-961F-4A39-8698-754C1F63AA87}" type="slidenum">
              <a:rPr lang="th-TH" smtClean="0"/>
              <a:pPr/>
              <a:t>‹#›</a:t>
            </a:fld>
            <a:endParaRPr lang="th-TH"/>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AB6FD8F-867C-436B-B3EC-371FEF5C1D99}" type="datetimeFigureOut">
              <a:rPr lang="th-TH" smtClean="0"/>
              <a:pPr/>
              <a:t>20/03/54</a:t>
            </a:fld>
            <a:endParaRPr lang="th-TH"/>
          </a:p>
        </p:txBody>
      </p:sp>
      <p:sp>
        <p:nvSpPr>
          <p:cNvPr id="6" name="Footer Placeholder 5"/>
          <p:cNvSpPr>
            <a:spLocks noGrp="1"/>
          </p:cNvSpPr>
          <p:nvPr>
            <p:ph type="ftr" sz="quarter" idx="11"/>
          </p:nvPr>
        </p:nvSpPr>
        <p:spPr/>
        <p:txBody>
          <a:bodyPr/>
          <a:lstStyle>
            <a:extLst/>
          </a:lstStyle>
          <a:p>
            <a:endParaRPr lang="th-TH"/>
          </a:p>
        </p:txBody>
      </p:sp>
      <p:sp>
        <p:nvSpPr>
          <p:cNvPr id="7" name="Slide Number Placeholder 6"/>
          <p:cNvSpPr>
            <a:spLocks noGrp="1"/>
          </p:cNvSpPr>
          <p:nvPr>
            <p:ph type="sldNum" sz="quarter" idx="12"/>
          </p:nvPr>
        </p:nvSpPr>
        <p:spPr/>
        <p:txBody>
          <a:bodyPr/>
          <a:lstStyle>
            <a:extLst/>
          </a:lstStyle>
          <a:p>
            <a:fld id="{9E6D5653-961F-4A39-8698-754C1F63AA87}" type="slidenum">
              <a:rPr lang="th-TH" smtClean="0"/>
              <a:pPr/>
              <a:t>‹#›</a:t>
            </a:fld>
            <a:endParaRPr lang="th-TH"/>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AB6FD8F-867C-436B-B3EC-371FEF5C1D99}" type="datetimeFigureOut">
              <a:rPr lang="th-TH" smtClean="0"/>
              <a:pPr/>
              <a:t>20/03/54</a:t>
            </a:fld>
            <a:endParaRPr lang="th-TH"/>
          </a:p>
        </p:txBody>
      </p:sp>
      <p:sp>
        <p:nvSpPr>
          <p:cNvPr id="8" name="Footer Placeholder 7"/>
          <p:cNvSpPr>
            <a:spLocks noGrp="1"/>
          </p:cNvSpPr>
          <p:nvPr>
            <p:ph type="ftr" sz="quarter" idx="11"/>
          </p:nvPr>
        </p:nvSpPr>
        <p:spPr/>
        <p:txBody>
          <a:bodyPr/>
          <a:lstStyle>
            <a:extLst/>
          </a:lstStyle>
          <a:p>
            <a:endParaRPr lang="th-TH"/>
          </a:p>
        </p:txBody>
      </p:sp>
      <p:sp>
        <p:nvSpPr>
          <p:cNvPr id="9" name="Slide Number Placeholder 8"/>
          <p:cNvSpPr>
            <a:spLocks noGrp="1"/>
          </p:cNvSpPr>
          <p:nvPr>
            <p:ph type="sldNum" sz="quarter" idx="12"/>
          </p:nvPr>
        </p:nvSpPr>
        <p:spPr/>
        <p:txBody>
          <a:bodyPr/>
          <a:lstStyle>
            <a:extLst/>
          </a:lstStyle>
          <a:p>
            <a:fld id="{9E6D5653-961F-4A39-8698-754C1F63AA87}" type="slidenum">
              <a:rPr lang="th-TH" smtClean="0"/>
              <a:pPr/>
              <a:t>‹#›</a:t>
            </a:fld>
            <a:endParaRPr lang="th-TH"/>
          </a:p>
        </p:txBody>
      </p:sp>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1AB6FD8F-867C-436B-B3EC-371FEF5C1D99}" type="datetimeFigureOut">
              <a:rPr lang="th-TH" smtClean="0"/>
              <a:pPr/>
              <a:t>20/03/54</a:t>
            </a:fld>
            <a:endParaRPr lang="th-TH"/>
          </a:p>
        </p:txBody>
      </p:sp>
      <p:sp>
        <p:nvSpPr>
          <p:cNvPr id="4" name="Footer Placeholder 3"/>
          <p:cNvSpPr>
            <a:spLocks noGrp="1"/>
          </p:cNvSpPr>
          <p:nvPr>
            <p:ph type="ftr" sz="quarter" idx="11"/>
          </p:nvPr>
        </p:nvSpPr>
        <p:spPr/>
        <p:txBody>
          <a:bodyPr/>
          <a:lstStyle>
            <a:extLst/>
          </a:lstStyle>
          <a:p>
            <a:endParaRPr lang="th-TH"/>
          </a:p>
        </p:txBody>
      </p:sp>
      <p:sp>
        <p:nvSpPr>
          <p:cNvPr id="5" name="Slide Number Placeholder 4"/>
          <p:cNvSpPr>
            <a:spLocks noGrp="1"/>
          </p:cNvSpPr>
          <p:nvPr>
            <p:ph type="sldNum" sz="quarter" idx="12"/>
          </p:nvPr>
        </p:nvSpPr>
        <p:spPr/>
        <p:txBody>
          <a:bodyPr/>
          <a:lstStyle>
            <a:extLst/>
          </a:lstStyle>
          <a:p>
            <a:fld id="{9E6D5653-961F-4A39-8698-754C1F63AA87}" type="slidenum">
              <a:rPr lang="th-TH" smtClean="0"/>
              <a:pPr/>
              <a:t>‹#›</a:t>
            </a:fld>
            <a:endParaRPr lang="th-TH"/>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AB6FD8F-867C-436B-B3EC-371FEF5C1D99}" type="datetimeFigureOut">
              <a:rPr lang="th-TH" smtClean="0"/>
              <a:pPr/>
              <a:t>20/03/54</a:t>
            </a:fld>
            <a:endParaRPr lang="th-TH"/>
          </a:p>
        </p:txBody>
      </p:sp>
      <p:sp>
        <p:nvSpPr>
          <p:cNvPr id="3" name="Footer Placeholder 2"/>
          <p:cNvSpPr>
            <a:spLocks noGrp="1"/>
          </p:cNvSpPr>
          <p:nvPr>
            <p:ph type="ftr" sz="quarter" idx="11"/>
          </p:nvPr>
        </p:nvSpPr>
        <p:spPr/>
        <p:txBody>
          <a:bodyPr/>
          <a:lstStyle>
            <a:extLst/>
          </a:lstStyle>
          <a:p>
            <a:endParaRPr lang="th-TH"/>
          </a:p>
        </p:txBody>
      </p:sp>
      <p:sp>
        <p:nvSpPr>
          <p:cNvPr id="4" name="Slide Number Placeholder 3"/>
          <p:cNvSpPr>
            <a:spLocks noGrp="1"/>
          </p:cNvSpPr>
          <p:nvPr>
            <p:ph type="sldNum" sz="quarter" idx="12"/>
          </p:nvPr>
        </p:nvSpPr>
        <p:spPr/>
        <p:txBody>
          <a:bodyPr/>
          <a:lstStyle>
            <a:extLst/>
          </a:lstStyle>
          <a:p>
            <a:fld id="{9E6D5653-961F-4A39-8698-754C1F63AA87}" type="slidenum">
              <a:rPr lang="th-TH" smtClean="0"/>
              <a:pPr/>
              <a:t>‹#›</a:t>
            </a:fld>
            <a:endParaRPr lang="th-T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1AB6FD8F-867C-436B-B3EC-371FEF5C1D99}" type="datetimeFigureOut">
              <a:rPr lang="th-TH" smtClean="0"/>
              <a:pPr/>
              <a:t>20/03/54</a:t>
            </a:fld>
            <a:endParaRPr lang="th-TH"/>
          </a:p>
        </p:txBody>
      </p:sp>
      <p:sp>
        <p:nvSpPr>
          <p:cNvPr id="9" name="Slide Number Placeholder 8"/>
          <p:cNvSpPr>
            <a:spLocks noGrp="1"/>
          </p:cNvSpPr>
          <p:nvPr>
            <p:ph type="sldNum" sz="quarter" idx="15"/>
          </p:nvPr>
        </p:nvSpPr>
        <p:spPr/>
        <p:txBody>
          <a:bodyPr rtlCol="0"/>
          <a:lstStyle/>
          <a:p>
            <a:fld id="{9E6D5653-961F-4A39-8698-754C1F63AA87}" type="slidenum">
              <a:rPr lang="th-TH" smtClean="0"/>
              <a:pPr/>
              <a:t>‹#›</a:t>
            </a:fld>
            <a:endParaRPr lang="th-TH"/>
          </a:p>
        </p:txBody>
      </p:sp>
      <p:sp>
        <p:nvSpPr>
          <p:cNvPr id="10" name="Footer Placeholder 9"/>
          <p:cNvSpPr>
            <a:spLocks noGrp="1"/>
          </p:cNvSpPr>
          <p:nvPr>
            <p:ph type="ftr" sz="quarter" idx="16"/>
          </p:nvPr>
        </p:nvSpPr>
        <p:spPr/>
        <p:txBody>
          <a:bodyPr rtlCol="0"/>
          <a:lstStyle/>
          <a:p>
            <a:endParaRPr lang="th-TH"/>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1AB6FD8F-867C-436B-B3EC-371FEF5C1D99}" type="datetimeFigureOut">
              <a:rPr lang="th-TH" smtClean="0"/>
              <a:pPr/>
              <a:t>20/03/54</a:t>
            </a:fld>
            <a:endParaRPr lang="th-TH"/>
          </a:p>
        </p:txBody>
      </p:sp>
      <p:sp>
        <p:nvSpPr>
          <p:cNvPr id="6" name="Footer Placeholder 5"/>
          <p:cNvSpPr>
            <a:spLocks noGrp="1"/>
          </p:cNvSpPr>
          <p:nvPr>
            <p:ph type="ftr" sz="quarter" idx="11"/>
          </p:nvPr>
        </p:nvSpPr>
        <p:spPr/>
        <p:txBody>
          <a:bodyPr/>
          <a:lstStyle>
            <a:extLst/>
          </a:lstStyle>
          <a:p>
            <a:endParaRPr lang="th-TH"/>
          </a:p>
        </p:txBody>
      </p:sp>
      <p:sp>
        <p:nvSpPr>
          <p:cNvPr id="7" name="Slide Number Placeholder 6"/>
          <p:cNvSpPr>
            <a:spLocks noGrp="1"/>
          </p:cNvSpPr>
          <p:nvPr>
            <p:ph type="sldNum" sz="quarter" idx="12"/>
          </p:nvPr>
        </p:nvSpPr>
        <p:spPr/>
        <p:txBody>
          <a:bodyPr/>
          <a:lstStyle>
            <a:extLst/>
          </a:lstStyle>
          <a:p>
            <a:fld id="{9E6D5653-961F-4A39-8698-754C1F63AA87}" type="slidenum">
              <a:rPr lang="th-TH" smtClean="0"/>
              <a:pPr/>
              <a:t>‹#›</a:t>
            </a:fld>
            <a:endParaRPr lang="th-TH"/>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AB6FD8F-867C-436B-B3EC-371FEF5C1D99}" type="datetimeFigureOut">
              <a:rPr lang="th-TH" smtClean="0"/>
              <a:pPr/>
              <a:t>20/03/54</a:t>
            </a:fld>
            <a:endParaRPr lang="th-TH"/>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th-TH"/>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9E6D5653-961F-4A39-8698-754C1F63AA87}" type="slidenum">
              <a:rPr lang="th-TH" smtClean="0"/>
              <a:pPr/>
              <a:t>‹#›</a:t>
            </a:fld>
            <a:endParaRPr lang="th-TH"/>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AB6FD8F-867C-436B-B3EC-371FEF5C1D99}" type="datetimeFigureOut">
              <a:rPr lang="th-TH" smtClean="0"/>
              <a:pPr/>
              <a:t>20/03/54</a:t>
            </a:fld>
            <a:endParaRPr lang="th-TH"/>
          </a:p>
        </p:txBody>
      </p:sp>
      <p:sp>
        <p:nvSpPr>
          <p:cNvPr id="5" name="Footer Placeholder 4"/>
          <p:cNvSpPr>
            <a:spLocks noGrp="1"/>
          </p:cNvSpPr>
          <p:nvPr>
            <p:ph type="ftr" sz="quarter" idx="11"/>
          </p:nvPr>
        </p:nvSpPr>
        <p:spPr/>
        <p:txBody>
          <a:bodyPr/>
          <a:lstStyle>
            <a:extLst/>
          </a:lstStyle>
          <a:p>
            <a:endParaRPr lang="th-TH"/>
          </a:p>
        </p:txBody>
      </p:sp>
      <p:sp>
        <p:nvSpPr>
          <p:cNvPr id="6" name="Slide Number Placeholder 5"/>
          <p:cNvSpPr>
            <a:spLocks noGrp="1"/>
          </p:cNvSpPr>
          <p:nvPr>
            <p:ph type="sldNum" sz="quarter" idx="12"/>
          </p:nvPr>
        </p:nvSpPr>
        <p:spPr/>
        <p:txBody>
          <a:bodyPr/>
          <a:lstStyle>
            <a:extLst/>
          </a:lstStyle>
          <a:p>
            <a:fld id="{9E6D5653-961F-4A39-8698-754C1F63AA87}" type="slidenum">
              <a:rPr lang="th-TH" smtClean="0"/>
              <a:pPr/>
              <a:t>‹#›</a:t>
            </a:fld>
            <a:endParaRPr lang="th-TH"/>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AB6FD8F-867C-436B-B3EC-371FEF5C1D99}" type="datetimeFigureOut">
              <a:rPr lang="th-TH" smtClean="0"/>
              <a:pPr/>
              <a:t>20/03/54</a:t>
            </a:fld>
            <a:endParaRPr lang="th-TH"/>
          </a:p>
        </p:txBody>
      </p:sp>
      <p:sp>
        <p:nvSpPr>
          <p:cNvPr id="5" name="Footer Placeholder 4"/>
          <p:cNvSpPr>
            <a:spLocks noGrp="1"/>
          </p:cNvSpPr>
          <p:nvPr>
            <p:ph type="ftr" sz="quarter" idx="11"/>
          </p:nvPr>
        </p:nvSpPr>
        <p:spPr/>
        <p:txBody>
          <a:bodyPr/>
          <a:lstStyle>
            <a:extLst/>
          </a:lstStyle>
          <a:p>
            <a:endParaRPr lang="th-TH"/>
          </a:p>
        </p:txBody>
      </p:sp>
      <p:sp>
        <p:nvSpPr>
          <p:cNvPr id="6" name="Slide Number Placeholder 5"/>
          <p:cNvSpPr>
            <a:spLocks noGrp="1"/>
          </p:cNvSpPr>
          <p:nvPr>
            <p:ph type="sldNum" sz="quarter" idx="12"/>
          </p:nvPr>
        </p:nvSpPr>
        <p:spPr/>
        <p:txBody>
          <a:bodyPr/>
          <a:lstStyle>
            <a:extLst/>
          </a:lstStyle>
          <a:p>
            <a:fld id="{9E6D5653-961F-4A39-8698-754C1F63AA87}" type="slidenum">
              <a:rPr lang="th-TH" smtClean="0"/>
              <a:pPr/>
              <a:t>‹#›</a:t>
            </a:fld>
            <a:endParaRPr lang="th-TH"/>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AB6FD8F-867C-436B-B3EC-371FEF5C1D99}" type="datetimeFigureOut">
              <a:rPr lang="th-TH" smtClean="0"/>
              <a:pPr/>
              <a:t>20/03/54</a:t>
            </a:fld>
            <a:endParaRPr lang="th-TH"/>
          </a:p>
        </p:txBody>
      </p:sp>
      <p:sp>
        <p:nvSpPr>
          <p:cNvPr id="19" name="Footer Placeholder 18"/>
          <p:cNvSpPr>
            <a:spLocks noGrp="1"/>
          </p:cNvSpPr>
          <p:nvPr>
            <p:ph type="ftr" sz="quarter" idx="11"/>
          </p:nvPr>
        </p:nvSpPr>
        <p:spPr/>
        <p:txBody>
          <a:bodyPr/>
          <a:lstStyle/>
          <a:p>
            <a:endParaRPr lang="th-TH"/>
          </a:p>
        </p:txBody>
      </p:sp>
      <p:sp>
        <p:nvSpPr>
          <p:cNvPr id="27" name="Slide Number Placeholder 26"/>
          <p:cNvSpPr>
            <a:spLocks noGrp="1"/>
          </p:cNvSpPr>
          <p:nvPr>
            <p:ph type="sldNum" sz="quarter" idx="12"/>
          </p:nvPr>
        </p:nvSpPr>
        <p:spPr/>
        <p:txBody>
          <a:bodyPr/>
          <a:lstStyle/>
          <a:p>
            <a:fld id="{9E6D5653-961F-4A39-8698-754C1F63AA87}" type="slidenum">
              <a:rPr lang="th-TH" smtClean="0"/>
              <a:pPr/>
              <a:t>‹#›</a:t>
            </a:fld>
            <a:endParaRPr lang="th-TH"/>
          </a:p>
        </p:txBody>
      </p:sp>
    </p:spTree>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AB6FD8F-867C-436B-B3EC-371FEF5C1D99}" type="datetimeFigureOut">
              <a:rPr lang="th-TH" smtClean="0"/>
              <a:pPr/>
              <a:t>20/03/54</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E6D5653-961F-4A39-8698-754C1F63AA87}" type="slidenum">
              <a:rPr lang="th-TH" smtClean="0"/>
              <a:pPr/>
              <a:t>‹#›</a:t>
            </a:fld>
            <a:endParaRPr lang="th-TH"/>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AB6FD8F-867C-436B-B3EC-371FEF5C1D99}" type="datetimeFigureOut">
              <a:rPr lang="th-TH" smtClean="0"/>
              <a:pPr/>
              <a:t>20/03/54</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E6D5653-961F-4A39-8698-754C1F63AA87}" type="slidenum">
              <a:rPr lang="th-TH" smtClean="0"/>
              <a:pPr/>
              <a:t>‹#›</a:t>
            </a:fld>
            <a:endParaRPr lang="th-TH"/>
          </a:p>
        </p:txBody>
      </p:sp>
    </p:spTree>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AB6FD8F-867C-436B-B3EC-371FEF5C1D99}" type="datetimeFigureOut">
              <a:rPr lang="th-TH" smtClean="0"/>
              <a:pPr/>
              <a:t>20/03/54</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9E6D5653-961F-4A39-8698-754C1F63AA87}" type="slidenum">
              <a:rPr lang="th-TH" smtClean="0"/>
              <a:pPr/>
              <a:t>‹#›</a:t>
            </a:fld>
            <a:endParaRPr lang="th-TH"/>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AB6FD8F-867C-436B-B3EC-371FEF5C1D99}" type="datetimeFigureOut">
              <a:rPr lang="th-TH" smtClean="0"/>
              <a:pPr/>
              <a:t>20/03/54</a:t>
            </a:fld>
            <a:endParaRPr lang="th-TH"/>
          </a:p>
        </p:txBody>
      </p:sp>
      <p:sp>
        <p:nvSpPr>
          <p:cNvPr id="8" name="Footer Placeholder 7"/>
          <p:cNvSpPr>
            <a:spLocks noGrp="1"/>
          </p:cNvSpPr>
          <p:nvPr>
            <p:ph type="ftr" sz="quarter" idx="11"/>
          </p:nvPr>
        </p:nvSpPr>
        <p:spPr/>
        <p:txBody>
          <a:bodyPr/>
          <a:lstStyle/>
          <a:p>
            <a:endParaRPr lang="th-TH"/>
          </a:p>
        </p:txBody>
      </p:sp>
      <p:sp>
        <p:nvSpPr>
          <p:cNvPr id="9" name="Slide Number Placeholder 8"/>
          <p:cNvSpPr>
            <a:spLocks noGrp="1"/>
          </p:cNvSpPr>
          <p:nvPr>
            <p:ph type="sldNum" sz="quarter" idx="12"/>
          </p:nvPr>
        </p:nvSpPr>
        <p:spPr/>
        <p:txBody>
          <a:bodyPr/>
          <a:lstStyle/>
          <a:p>
            <a:fld id="{9E6D5653-961F-4A39-8698-754C1F63AA87}" type="slidenum">
              <a:rPr lang="th-TH" smtClean="0"/>
              <a:pPr/>
              <a:t>‹#›</a:t>
            </a:fld>
            <a:endParaRPr lang="th-TH"/>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AB6FD8F-867C-436B-B3EC-371FEF5C1D99}" type="datetimeFigureOut">
              <a:rPr lang="th-TH" smtClean="0"/>
              <a:pPr/>
              <a:t>20/03/54</a:t>
            </a:fld>
            <a:endParaRPr lang="th-TH"/>
          </a:p>
        </p:txBody>
      </p:sp>
      <p:sp>
        <p:nvSpPr>
          <p:cNvPr id="4" name="Footer Placeholder 3"/>
          <p:cNvSpPr>
            <a:spLocks noGrp="1"/>
          </p:cNvSpPr>
          <p:nvPr>
            <p:ph type="ftr" sz="quarter" idx="11"/>
          </p:nvPr>
        </p:nvSpPr>
        <p:spPr/>
        <p:txBody>
          <a:bodyPr/>
          <a:lstStyle/>
          <a:p>
            <a:endParaRPr lang="th-TH"/>
          </a:p>
        </p:txBody>
      </p:sp>
      <p:sp>
        <p:nvSpPr>
          <p:cNvPr id="5" name="Slide Number Placeholder 4"/>
          <p:cNvSpPr>
            <a:spLocks noGrp="1"/>
          </p:cNvSpPr>
          <p:nvPr>
            <p:ph type="sldNum" sz="quarter" idx="12"/>
          </p:nvPr>
        </p:nvSpPr>
        <p:spPr/>
        <p:txBody>
          <a:bodyPr/>
          <a:lstStyle/>
          <a:p>
            <a:fld id="{9E6D5653-961F-4A39-8698-754C1F63AA87}" type="slidenum">
              <a:rPr lang="th-TH" smtClean="0"/>
              <a:pPr/>
              <a:t>‹#›</a:t>
            </a:fld>
            <a:endParaRPr lang="th-T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1AB6FD8F-867C-436B-B3EC-371FEF5C1D99}" type="datetimeFigureOut">
              <a:rPr lang="th-TH" smtClean="0"/>
              <a:pPr/>
              <a:t>20/03/54</a:t>
            </a:fld>
            <a:endParaRPr lang="th-TH"/>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th-TH"/>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9E6D5653-961F-4A39-8698-754C1F63AA87}" type="slidenum">
              <a:rPr lang="th-TH" smtClean="0"/>
              <a:pPr/>
              <a:t>‹#›</a:t>
            </a:fld>
            <a:endParaRPr lang="th-TH"/>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6FD8F-867C-436B-B3EC-371FEF5C1D99}" type="datetimeFigureOut">
              <a:rPr lang="th-TH" smtClean="0"/>
              <a:pPr/>
              <a:t>20/03/54</a:t>
            </a:fld>
            <a:endParaRPr lang="th-TH"/>
          </a:p>
        </p:txBody>
      </p:sp>
      <p:sp>
        <p:nvSpPr>
          <p:cNvPr id="3" name="Footer Placeholder 2"/>
          <p:cNvSpPr>
            <a:spLocks noGrp="1"/>
          </p:cNvSpPr>
          <p:nvPr>
            <p:ph type="ftr" sz="quarter" idx="11"/>
          </p:nvPr>
        </p:nvSpPr>
        <p:spPr/>
        <p:txBody>
          <a:bodyPr/>
          <a:lstStyle/>
          <a:p>
            <a:endParaRPr lang="th-TH"/>
          </a:p>
        </p:txBody>
      </p:sp>
      <p:sp>
        <p:nvSpPr>
          <p:cNvPr id="4" name="Slide Number Placeholder 3"/>
          <p:cNvSpPr>
            <a:spLocks noGrp="1"/>
          </p:cNvSpPr>
          <p:nvPr>
            <p:ph type="sldNum" sz="quarter" idx="12"/>
          </p:nvPr>
        </p:nvSpPr>
        <p:spPr/>
        <p:txBody>
          <a:bodyPr/>
          <a:lstStyle/>
          <a:p>
            <a:fld id="{9E6D5653-961F-4A39-8698-754C1F63AA87}" type="slidenum">
              <a:rPr lang="th-TH" smtClean="0"/>
              <a:pPr/>
              <a:t>‹#›</a:t>
            </a:fld>
            <a:endParaRPr lang="th-TH"/>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AB6FD8F-867C-436B-B3EC-371FEF5C1D99}" type="datetimeFigureOut">
              <a:rPr lang="th-TH" smtClean="0"/>
              <a:pPr/>
              <a:t>20/03/54</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9E6D5653-961F-4A39-8698-754C1F63AA87}" type="slidenum">
              <a:rPr lang="th-TH" smtClean="0"/>
              <a:pPr/>
              <a:t>‹#›</a:t>
            </a:fld>
            <a:endParaRPr lang="th-TH"/>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AB6FD8F-867C-436B-B3EC-371FEF5C1D99}" type="datetimeFigureOut">
              <a:rPr lang="th-TH" smtClean="0"/>
              <a:pPr/>
              <a:t>20/03/54</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a:xfrm>
            <a:off x="8077200" y="6356350"/>
            <a:ext cx="609600" cy="365125"/>
          </a:xfrm>
        </p:spPr>
        <p:txBody>
          <a:bodyPr/>
          <a:lstStyle/>
          <a:p>
            <a:fld id="{9E6D5653-961F-4A39-8698-754C1F63AA87}" type="slidenum">
              <a:rPr lang="th-TH" smtClean="0"/>
              <a:pPr/>
              <a:t>‹#›</a:t>
            </a:fld>
            <a:endParaRPr lang="th-TH"/>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AB6FD8F-867C-436B-B3EC-371FEF5C1D99}" type="datetimeFigureOut">
              <a:rPr lang="th-TH" smtClean="0"/>
              <a:pPr/>
              <a:t>20/03/54</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E6D5653-961F-4A39-8698-754C1F63AA87}" type="slidenum">
              <a:rPr lang="th-TH" smtClean="0"/>
              <a:pPr/>
              <a:t>‹#›</a:t>
            </a:fld>
            <a:endParaRPr lang="th-TH"/>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AB6FD8F-867C-436B-B3EC-371FEF5C1D99}" type="datetimeFigureOut">
              <a:rPr lang="th-TH" smtClean="0"/>
              <a:pPr/>
              <a:t>20/03/54</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E6D5653-961F-4A39-8698-754C1F63AA87}" type="slidenum">
              <a:rPr lang="th-TH" smtClean="0"/>
              <a:pPr/>
              <a:t>‹#›</a:t>
            </a:fld>
            <a:endParaRPr lang="th-TH"/>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1AB6FD8F-867C-436B-B3EC-371FEF5C1D99}" type="datetimeFigureOut">
              <a:rPr lang="th-TH" smtClean="0"/>
              <a:pPr/>
              <a:t>20/03/54</a:t>
            </a:fld>
            <a:endParaRPr lang="th-TH"/>
          </a:p>
        </p:txBody>
      </p:sp>
      <p:sp>
        <p:nvSpPr>
          <p:cNvPr id="17" name="Footer Placeholder 16"/>
          <p:cNvSpPr>
            <a:spLocks noGrp="1"/>
          </p:cNvSpPr>
          <p:nvPr>
            <p:ph type="ftr" sz="quarter" idx="11"/>
          </p:nvPr>
        </p:nvSpPr>
        <p:spPr/>
        <p:txBody>
          <a:bodyPr/>
          <a:lstStyle>
            <a:extLst/>
          </a:lstStyle>
          <a:p>
            <a:endParaRPr lang="th-TH"/>
          </a:p>
        </p:txBody>
      </p:sp>
      <p:sp>
        <p:nvSpPr>
          <p:cNvPr id="29" name="Slide Number Placeholder 28"/>
          <p:cNvSpPr>
            <a:spLocks noGrp="1"/>
          </p:cNvSpPr>
          <p:nvPr>
            <p:ph type="sldNum" sz="quarter" idx="12"/>
          </p:nvPr>
        </p:nvSpPr>
        <p:spPr/>
        <p:txBody>
          <a:bodyPr/>
          <a:lstStyle>
            <a:extLst/>
          </a:lstStyle>
          <a:p>
            <a:fld id="{9E6D5653-961F-4A39-8698-754C1F63AA87}" type="slidenum">
              <a:rPr lang="th-TH" smtClean="0"/>
              <a:pPr/>
              <a:t>‹#›</a:t>
            </a:fld>
            <a:endParaRPr lang="th-TH"/>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AB6FD8F-867C-436B-B3EC-371FEF5C1D99}" type="datetimeFigureOut">
              <a:rPr lang="th-TH" smtClean="0"/>
              <a:pPr/>
              <a:t>20/03/54</a:t>
            </a:fld>
            <a:endParaRPr lang="th-TH"/>
          </a:p>
        </p:txBody>
      </p:sp>
      <p:sp>
        <p:nvSpPr>
          <p:cNvPr id="5" name="Footer Placeholder 4"/>
          <p:cNvSpPr>
            <a:spLocks noGrp="1"/>
          </p:cNvSpPr>
          <p:nvPr>
            <p:ph type="ftr" sz="quarter" idx="11"/>
          </p:nvPr>
        </p:nvSpPr>
        <p:spPr/>
        <p:txBody>
          <a:bodyPr/>
          <a:lstStyle>
            <a:extLst/>
          </a:lstStyle>
          <a:p>
            <a:endParaRPr lang="th-TH"/>
          </a:p>
        </p:txBody>
      </p:sp>
      <p:sp>
        <p:nvSpPr>
          <p:cNvPr id="6" name="Slide Number Placeholder 5"/>
          <p:cNvSpPr>
            <a:spLocks noGrp="1"/>
          </p:cNvSpPr>
          <p:nvPr>
            <p:ph type="sldNum" sz="quarter" idx="12"/>
          </p:nvPr>
        </p:nvSpPr>
        <p:spPr/>
        <p:txBody>
          <a:bodyPr/>
          <a:lstStyle>
            <a:extLst/>
          </a:lstStyle>
          <a:p>
            <a:fld id="{9E6D5653-961F-4A39-8698-754C1F63AA87}" type="slidenum">
              <a:rPr lang="th-TH" smtClean="0"/>
              <a:pPr/>
              <a:t>‹#›</a:t>
            </a:fld>
            <a:endParaRPr lang="th-TH"/>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AB6FD8F-867C-436B-B3EC-371FEF5C1D99}" type="datetimeFigureOut">
              <a:rPr lang="th-TH" smtClean="0"/>
              <a:pPr/>
              <a:t>20/03/54</a:t>
            </a:fld>
            <a:endParaRPr lang="th-TH"/>
          </a:p>
        </p:txBody>
      </p:sp>
      <p:sp>
        <p:nvSpPr>
          <p:cNvPr id="5" name="Footer Placeholder 4"/>
          <p:cNvSpPr>
            <a:spLocks noGrp="1"/>
          </p:cNvSpPr>
          <p:nvPr>
            <p:ph type="ftr" sz="quarter" idx="11"/>
          </p:nvPr>
        </p:nvSpPr>
        <p:spPr/>
        <p:txBody>
          <a:bodyPr/>
          <a:lstStyle>
            <a:extLst/>
          </a:lstStyle>
          <a:p>
            <a:endParaRPr lang="th-TH"/>
          </a:p>
        </p:txBody>
      </p:sp>
      <p:sp>
        <p:nvSpPr>
          <p:cNvPr id="6" name="Slide Number Placeholder 5"/>
          <p:cNvSpPr>
            <a:spLocks noGrp="1"/>
          </p:cNvSpPr>
          <p:nvPr>
            <p:ph type="sldNum" sz="quarter" idx="12"/>
          </p:nvPr>
        </p:nvSpPr>
        <p:spPr/>
        <p:txBody>
          <a:bodyPr/>
          <a:lstStyle>
            <a:extLst/>
          </a:lstStyle>
          <a:p>
            <a:fld id="{9E6D5653-961F-4A39-8698-754C1F63AA87}" type="slidenum">
              <a:rPr lang="th-TH" smtClean="0"/>
              <a:pPr/>
              <a:t>‹#›</a:t>
            </a:fld>
            <a:endParaRPr lang="th-TH"/>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AB6FD8F-867C-436B-B3EC-371FEF5C1D99}" type="datetimeFigureOut">
              <a:rPr lang="th-TH" smtClean="0"/>
              <a:pPr/>
              <a:t>20/03/54</a:t>
            </a:fld>
            <a:endParaRPr lang="th-TH"/>
          </a:p>
        </p:txBody>
      </p:sp>
      <p:sp>
        <p:nvSpPr>
          <p:cNvPr id="6" name="Footer Placeholder 5"/>
          <p:cNvSpPr>
            <a:spLocks noGrp="1"/>
          </p:cNvSpPr>
          <p:nvPr>
            <p:ph type="ftr" sz="quarter" idx="11"/>
          </p:nvPr>
        </p:nvSpPr>
        <p:spPr/>
        <p:txBody>
          <a:bodyPr/>
          <a:lstStyle>
            <a:extLst/>
          </a:lstStyle>
          <a:p>
            <a:endParaRPr lang="th-TH"/>
          </a:p>
        </p:txBody>
      </p:sp>
      <p:sp>
        <p:nvSpPr>
          <p:cNvPr id="7" name="Slide Number Placeholder 6"/>
          <p:cNvSpPr>
            <a:spLocks noGrp="1"/>
          </p:cNvSpPr>
          <p:nvPr>
            <p:ph type="sldNum" sz="quarter" idx="12"/>
          </p:nvPr>
        </p:nvSpPr>
        <p:spPr/>
        <p:txBody>
          <a:bodyPr/>
          <a:lstStyle>
            <a:extLst/>
          </a:lstStyle>
          <a:p>
            <a:fld id="{9E6D5653-961F-4A39-8698-754C1F63AA87}" type="slidenum">
              <a:rPr lang="th-TH" smtClean="0"/>
              <a:pPr/>
              <a:t>‹#›</a:t>
            </a:fld>
            <a:endParaRPr lang="th-TH"/>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AB6FD8F-867C-436B-B3EC-371FEF5C1D99}" type="datetimeFigureOut">
              <a:rPr lang="th-TH" smtClean="0"/>
              <a:pPr/>
              <a:t>20/03/54</a:t>
            </a:fld>
            <a:endParaRPr lang="th-TH"/>
          </a:p>
        </p:txBody>
      </p:sp>
      <p:sp>
        <p:nvSpPr>
          <p:cNvPr id="8" name="Footer Placeholder 7"/>
          <p:cNvSpPr>
            <a:spLocks noGrp="1"/>
          </p:cNvSpPr>
          <p:nvPr>
            <p:ph type="ftr" sz="quarter" idx="11"/>
          </p:nvPr>
        </p:nvSpPr>
        <p:spPr/>
        <p:txBody>
          <a:bodyPr/>
          <a:lstStyle>
            <a:extLst/>
          </a:lstStyle>
          <a:p>
            <a:endParaRPr lang="th-TH"/>
          </a:p>
        </p:txBody>
      </p:sp>
      <p:sp>
        <p:nvSpPr>
          <p:cNvPr id="9" name="Slide Number Placeholder 8"/>
          <p:cNvSpPr>
            <a:spLocks noGrp="1"/>
          </p:cNvSpPr>
          <p:nvPr>
            <p:ph type="sldNum" sz="quarter" idx="12"/>
          </p:nvPr>
        </p:nvSpPr>
        <p:spPr/>
        <p:txBody>
          <a:bodyPr/>
          <a:lstStyle>
            <a:extLst/>
          </a:lstStyle>
          <a:p>
            <a:fld id="{9E6D5653-961F-4A39-8698-754C1F63AA87}" type="slidenum">
              <a:rPr lang="th-TH" smtClean="0"/>
              <a:pPr/>
              <a:t>‹#›</a:t>
            </a:fld>
            <a:endParaRPr lang="th-TH"/>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AB6FD8F-867C-436B-B3EC-371FEF5C1D99}" type="datetimeFigureOut">
              <a:rPr lang="th-TH" smtClean="0"/>
              <a:pPr/>
              <a:t>20/03/54</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9E6D5653-961F-4A39-8698-754C1F63AA87}" type="slidenum">
              <a:rPr lang="th-TH" smtClean="0"/>
              <a:pPr/>
              <a:t>‹#›</a:t>
            </a:fld>
            <a:endParaRPr lang="th-TH"/>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AB6FD8F-867C-436B-B3EC-371FEF5C1D99}" type="datetimeFigureOut">
              <a:rPr lang="th-TH" smtClean="0"/>
              <a:pPr/>
              <a:t>20/03/54</a:t>
            </a:fld>
            <a:endParaRPr lang="th-TH"/>
          </a:p>
        </p:txBody>
      </p:sp>
      <p:sp>
        <p:nvSpPr>
          <p:cNvPr id="4" name="Footer Placeholder 3"/>
          <p:cNvSpPr>
            <a:spLocks noGrp="1"/>
          </p:cNvSpPr>
          <p:nvPr>
            <p:ph type="ftr" sz="quarter" idx="11"/>
          </p:nvPr>
        </p:nvSpPr>
        <p:spPr/>
        <p:txBody>
          <a:bodyPr/>
          <a:lstStyle>
            <a:extLst/>
          </a:lstStyle>
          <a:p>
            <a:endParaRPr lang="th-TH"/>
          </a:p>
        </p:txBody>
      </p:sp>
      <p:sp>
        <p:nvSpPr>
          <p:cNvPr id="5" name="Slide Number Placeholder 4"/>
          <p:cNvSpPr>
            <a:spLocks noGrp="1"/>
          </p:cNvSpPr>
          <p:nvPr>
            <p:ph type="sldNum" sz="quarter" idx="12"/>
          </p:nvPr>
        </p:nvSpPr>
        <p:spPr/>
        <p:txBody>
          <a:bodyPr/>
          <a:lstStyle>
            <a:extLst/>
          </a:lstStyle>
          <a:p>
            <a:fld id="{9E6D5653-961F-4A39-8698-754C1F63AA87}" type="slidenum">
              <a:rPr lang="th-TH" smtClean="0"/>
              <a:pPr/>
              <a:t>‹#›</a:t>
            </a:fld>
            <a:endParaRPr lang="th-TH"/>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AB6FD8F-867C-436B-B3EC-371FEF5C1D99}" type="datetimeFigureOut">
              <a:rPr lang="th-TH" smtClean="0"/>
              <a:pPr/>
              <a:t>20/03/54</a:t>
            </a:fld>
            <a:endParaRPr lang="th-TH"/>
          </a:p>
        </p:txBody>
      </p:sp>
      <p:sp>
        <p:nvSpPr>
          <p:cNvPr id="3" name="Footer Placeholder 2"/>
          <p:cNvSpPr>
            <a:spLocks noGrp="1"/>
          </p:cNvSpPr>
          <p:nvPr>
            <p:ph type="ftr" sz="quarter" idx="11"/>
          </p:nvPr>
        </p:nvSpPr>
        <p:spPr/>
        <p:txBody>
          <a:bodyPr/>
          <a:lstStyle>
            <a:extLst/>
          </a:lstStyle>
          <a:p>
            <a:endParaRPr lang="th-TH"/>
          </a:p>
        </p:txBody>
      </p:sp>
      <p:sp>
        <p:nvSpPr>
          <p:cNvPr id="4" name="Slide Number Placeholder 3"/>
          <p:cNvSpPr>
            <a:spLocks noGrp="1"/>
          </p:cNvSpPr>
          <p:nvPr>
            <p:ph type="sldNum" sz="quarter" idx="12"/>
          </p:nvPr>
        </p:nvSpPr>
        <p:spPr/>
        <p:txBody>
          <a:bodyPr/>
          <a:lstStyle>
            <a:extLst/>
          </a:lstStyle>
          <a:p>
            <a:fld id="{9E6D5653-961F-4A39-8698-754C1F63AA87}" type="slidenum">
              <a:rPr lang="th-TH" smtClean="0"/>
              <a:pPr/>
              <a:t>‹#›</a:t>
            </a:fld>
            <a:endParaRPr lang="th-TH"/>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AB6FD8F-867C-436B-B3EC-371FEF5C1D99}" type="datetimeFigureOut">
              <a:rPr lang="th-TH" smtClean="0"/>
              <a:pPr/>
              <a:t>20/03/54</a:t>
            </a:fld>
            <a:endParaRPr lang="th-TH"/>
          </a:p>
        </p:txBody>
      </p:sp>
      <p:sp>
        <p:nvSpPr>
          <p:cNvPr id="6" name="Footer Placeholder 5"/>
          <p:cNvSpPr>
            <a:spLocks noGrp="1"/>
          </p:cNvSpPr>
          <p:nvPr>
            <p:ph type="ftr" sz="quarter" idx="11"/>
          </p:nvPr>
        </p:nvSpPr>
        <p:spPr/>
        <p:txBody>
          <a:bodyPr/>
          <a:lstStyle>
            <a:extLst/>
          </a:lstStyle>
          <a:p>
            <a:endParaRPr lang="th-TH"/>
          </a:p>
        </p:txBody>
      </p:sp>
      <p:sp>
        <p:nvSpPr>
          <p:cNvPr id="7" name="Slide Number Placeholder 6"/>
          <p:cNvSpPr>
            <a:spLocks noGrp="1"/>
          </p:cNvSpPr>
          <p:nvPr>
            <p:ph type="sldNum" sz="quarter" idx="12"/>
          </p:nvPr>
        </p:nvSpPr>
        <p:spPr/>
        <p:txBody>
          <a:bodyPr/>
          <a:lstStyle>
            <a:extLst/>
          </a:lstStyle>
          <a:p>
            <a:fld id="{9E6D5653-961F-4A39-8698-754C1F63AA87}" type="slidenum">
              <a:rPr lang="th-TH" smtClean="0"/>
              <a:pPr/>
              <a:t>‹#›</a:t>
            </a:fld>
            <a:endParaRPr lang="th-TH"/>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1AB6FD8F-867C-436B-B3EC-371FEF5C1D99}" type="datetimeFigureOut">
              <a:rPr lang="th-TH" smtClean="0"/>
              <a:pPr/>
              <a:t>20/03/54</a:t>
            </a:fld>
            <a:endParaRPr lang="th-TH"/>
          </a:p>
        </p:txBody>
      </p:sp>
      <p:sp>
        <p:nvSpPr>
          <p:cNvPr id="6" name="Footer Placeholder 5"/>
          <p:cNvSpPr>
            <a:spLocks noGrp="1"/>
          </p:cNvSpPr>
          <p:nvPr>
            <p:ph type="ftr" sz="quarter" idx="11"/>
          </p:nvPr>
        </p:nvSpPr>
        <p:spPr>
          <a:xfrm>
            <a:off x="914400" y="55499"/>
            <a:ext cx="5562600" cy="365125"/>
          </a:xfrm>
        </p:spPr>
        <p:txBody>
          <a:bodyPr/>
          <a:lstStyle>
            <a:extLst/>
          </a:lstStyle>
          <a:p>
            <a:endParaRPr lang="th-TH"/>
          </a:p>
        </p:txBody>
      </p:sp>
      <p:sp>
        <p:nvSpPr>
          <p:cNvPr id="7" name="Slide Number Placeholder 6"/>
          <p:cNvSpPr>
            <a:spLocks noGrp="1"/>
          </p:cNvSpPr>
          <p:nvPr>
            <p:ph type="sldNum" sz="quarter" idx="12"/>
          </p:nvPr>
        </p:nvSpPr>
        <p:spPr>
          <a:xfrm>
            <a:off x="8610600" y="55499"/>
            <a:ext cx="457200" cy="365125"/>
          </a:xfrm>
        </p:spPr>
        <p:txBody>
          <a:bodyPr/>
          <a:lstStyle>
            <a:extLst/>
          </a:lstStyle>
          <a:p>
            <a:fld id="{9E6D5653-961F-4A39-8698-754C1F63AA87}" type="slidenum">
              <a:rPr lang="th-TH" smtClean="0"/>
              <a:pPr/>
              <a:t>‹#›</a:t>
            </a:fld>
            <a:endParaRPr lang="th-TH"/>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AB6FD8F-867C-436B-B3EC-371FEF5C1D99}" type="datetimeFigureOut">
              <a:rPr lang="th-TH" smtClean="0"/>
              <a:pPr/>
              <a:t>20/03/54</a:t>
            </a:fld>
            <a:endParaRPr lang="th-TH"/>
          </a:p>
        </p:txBody>
      </p:sp>
      <p:sp>
        <p:nvSpPr>
          <p:cNvPr id="5" name="Footer Placeholder 4"/>
          <p:cNvSpPr>
            <a:spLocks noGrp="1"/>
          </p:cNvSpPr>
          <p:nvPr>
            <p:ph type="ftr" sz="quarter" idx="11"/>
          </p:nvPr>
        </p:nvSpPr>
        <p:spPr/>
        <p:txBody>
          <a:bodyPr/>
          <a:lstStyle>
            <a:extLst/>
          </a:lstStyle>
          <a:p>
            <a:endParaRPr lang="th-TH"/>
          </a:p>
        </p:txBody>
      </p:sp>
      <p:sp>
        <p:nvSpPr>
          <p:cNvPr id="6" name="Slide Number Placeholder 5"/>
          <p:cNvSpPr>
            <a:spLocks noGrp="1"/>
          </p:cNvSpPr>
          <p:nvPr>
            <p:ph type="sldNum" sz="quarter" idx="12"/>
          </p:nvPr>
        </p:nvSpPr>
        <p:spPr/>
        <p:txBody>
          <a:bodyPr/>
          <a:lstStyle>
            <a:extLst/>
          </a:lstStyle>
          <a:p>
            <a:fld id="{9E6D5653-961F-4A39-8698-754C1F63AA87}" type="slidenum">
              <a:rPr lang="th-TH" smtClean="0"/>
              <a:pPr/>
              <a:t>‹#›</a:t>
            </a:fld>
            <a:endParaRPr lang="th-TH"/>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AB6FD8F-867C-436B-B3EC-371FEF5C1D99}" type="datetimeFigureOut">
              <a:rPr lang="th-TH" smtClean="0"/>
              <a:pPr/>
              <a:t>20/03/54</a:t>
            </a:fld>
            <a:endParaRPr lang="th-TH"/>
          </a:p>
        </p:txBody>
      </p:sp>
      <p:sp>
        <p:nvSpPr>
          <p:cNvPr id="5" name="Footer Placeholder 4"/>
          <p:cNvSpPr>
            <a:spLocks noGrp="1"/>
          </p:cNvSpPr>
          <p:nvPr>
            <p:ph type="ftr" sz="quarter" idx="11"/>
          </p:nvPr>
        </p:nvSpPr>
        <p:spPr/>
        <p:txBody>
          <a:bodyPr/>
          <a:lstStyle>
            <a:extLst/>
          </a:lstStyle>
          <a:p>
            <a:endParaRPr lang="th-TH"/>
          </a:p>
        </p:txBody>
      </p:sp>
      <p:sp>
        <p:nvSpPr>
          <p:cNvPr id="6" name="Slide Number Placeholder 5"/>
          <p:cNvSpPr>
            <a:spLocks noGrp="1"/>
          </p:cNvSpPr>
          <p:nvPr>
            <p:ph type="sldNum" sz="quarter" idx="12"/>
          </p:nvPr>
        </p:nvSpPr>
        <p:spPr/>
        <p:txBody>
          <a:bodyPr/>
          <a:lstStyle>
            <a:extLst/>
          </a:lstStyle>
          <a:p>
            <a:fld id="{9E6D5653-961F-4A39-8698-754C1F63AA87}" type="slidenum">
              <a:rPr lang="th-TH" smtClean="0"/>
              <a:pPr/>
              <a:t>‹#›</a:t>
            </a:fld>
            <a:endParaRPr lang="th-TH"/>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AB6FD8F-867C-436B-B3EC-371FEF5C1D99}" type="datetimeFigureOut">
              <a:rPr lang="th-TH" smtClean="0"/>
              <a:pPr/>
              <a:t>20/03/54</a:t>
            </a:fld>
            <a:endParaRPr lang="th-TH"/>
          </a:p>
        </p:txBody>
      </p:sp>
      <p:sp>
        <p:nvSpPr>
          <p:cNvPr id="19" name="Footer Placeholder 18"/>
          <p:cNvSpPr>
            <a:spLocks noGrp="1"/>
          </p:cNvSpPr>
          <p:nvPr>
            <p:ph type="ftr" sz="quarter" idx="11"/>
          </p:nvPr>
        </p:nvSpPr>
        <p:spPr/>
        <p:txBody>
          <a:bodyPr/>
          <a:lstStyle/>
          <a:p>
            <a:endParaRPr lang="th-TH"/>
          </a:p>
        </p:txBody>
      </p:sp>
      <p:sp>
        <p:nvSpPr>
          <p:cNvPr id="27" name="Slide Number Placeholder 26"/>
          <p:cNvSpPr>
            <a:spLocks noGrp="1"/>
          </p:cNvSpPr>
          <p:nvPr>
            <p:ph type="sldNum" sz="quarter" idx="12"/>
          </p:nvPr>
        </p:nvSpPr>
        <p:spPr/>
        <p:txBody>
          <a:bodyPr/>
          <a:lstStyle/>
          <a:p>
            <a:fld id="{9E6D5653-961F-4A39-8698-754C1F63AA87}" type="slidenum">
              <a:rPr lang="th-TH" smtClean="0"/>
              <a:pPr/>
              <a:t>‹#›</a:t>
            </a:fld>
            <a:endParaRPr lang="th-TH"/>
          </a:p>
        </p:txBody>
      </p:sp>
    </p:spTree>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AB6FD8F-867C-436B-B3EC-371FEF5C1D99}" type="datetimeFigureOut">
              <a:rPr lang="th-TH" smtClean="0"/>
              <a:pPr/>
              <a:t>20/03/54</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E6D5653-961F-4A39-8698-754C1F63AA87}" type="slidenum">
              <a:rPr lang="th-TH" smtClean="0"/>
              <a:pPr/>
              <a:t>‹#›</a:t>
            </a:fld>
            <a:endParaRPr lang="th-TH"/>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AB6FD8F-867C-436B-B3EC-371FEF5C1D99}" type="datetimeFigureOut">
              <a:rPr lang="th-TH" smtClean="0"/>
              <a:pPr/>
              <a:t>20/03/54</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E6D5653-961F-4A39-8698-754C1F63AA87}" type="slidenum">
              <a:rPr lang="th-TH" smtClean="0"/>
              <a:pPr/>
              <a:t>‹#›</a:t>
            </a:fld>
            <a:endParaRPr lang="th-TH"/>
          </a:p>
        </p:txBody>
      </p:sp>
    </p:spTree>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AB6FD8F-867C-436B-B3EC-371FEF5C1D99}" type="datetimeFigureOut">
              <a:rPr lang="th-TH" smtClean="0"/>
              <a:pPr/>
              <a:t>20/03/54</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9E6D5653-961F-4A39-8698-754C1F63AA87}" type="slidenum">
              <a:rPr lang="th-TH" smtClean="0"/>
              <a:pPr/>
              <a:t>‹#›</a:t>
            </a:fld>
            <a:endParaRPr lang="th-T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1AB6FD8F-867C-436B-B3EC-371FEF5C1D99}" type="datetimeFigureOut">
              <a:rPr lang="th-TH" smtClean="0"/>
              <a:pPr/>
              <a:t>20/03/54</a:t>
            </a:fld>
            <a:endParaRPr lang="th-TH"/>
          </a:p>
        </p:txBody>
      </p:sp>
      <p:sp>
        <p:nvSpPr>
          <p:cNvPr id="8" name="Footer Placeholder 7"/>
          <p:cNvSpPr>
            <a:spLocks noGrp="1"/>
          </p:cNvSpPr>
          <p:nvPr>
            <p:ph type="ftr" sz="quarter" idx="11"/>
          </p:nvPr>
        </p:nvSpPr>
        <p:spPr/>
        <p:txBody>
          <a:bodyPr/>
          <a:lstStyle/>
          <a:p>
            <a:endParaRPr lang="th-TH"/>
          </a:p>
        </p:txBody>
      </p:sp>
      <p:sp>
        <p:nvSpPr>
          <p:cNvPr id="9" name="Slide Number Placeholder 8"/>
          <p:cNvSpPr>
            <a:spLocks noGrp="1"/>
          </p:cNvSpPr>
          <p:nvPr>
            <p:ph type="sldNum" sz="quarter" idx="12"/>
          </p:nvPr>
        </p:nvSpPr>
        <p:spPr/>
        <p:txBody>
          <a:bodyPr/>
          <a:lstStyle/>
          <a:p>
            <a:fld id="{9E6D5653-961F-4A39-8698-754C1F63AA87}" type="slidenum">
              <a:rPr lang="th-TH" smtClean="0"/>
              <a:pPr/>
              <a:t>‹#›</a:t>
            </a:fld>
            <a:endParaRPr lang="th-TH"/>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AB6FD8F-867C-436B-B3EC-371FEF5C1D99}" type="datetimeFigureOut">
              <a:rPr lang="th-TH" smtClean="0"/>
              <a:pPr/>
              <a:t>20/03/54</a:t>
            </a:fld>
            <a:endParaRPr lang="th-TH"/>
          </a:p>
        </p:txBody>
      </p:sp>
      <p:sp>
        <p:nvSpPr>
          <p:cNvPr id="8" name="Footer Placeholder 7"/>
          <p:cNvSpPr>
            <a:spLocks noGrp="1"/>
          </p:cNvSpPr>
          <p:nvPr>
            <p:ph type="ftr" sz="quarter" idx="11"/>
          </p:nvPr>
        </p:nvSpPr>
        <p:spPr/>
        <p:txBody>
          <a:bodyPr/>
          <a:lstStyle/>
          <a:p>
            <a:endParaRPr lang="th-TH"/>
          </a:p>
        </p:txBody>
      </p:sp>
      <p:sp>
        <p:nvSpPr>
          <p:cNvPr id="9" name="Slide Number Placeholder 8"/>
          <p:cNvSpPr>
            <a:spLocks noGrp="1"/>
          </p:cNvSpPr>
          <p:nvPr>
            <p:ph type="sldNum" sz="quarter" idx="12"/>
          </p:nvPr>
        </p:nvSpPr>
        <p:spPr/>
        <p:txBody>
          <a:bodyPr/>
          <a:lstStyle/>
          <a:p>
            <a:fld id="{9E6D5653-961F-4A39-8698-754C1F63AA87}" type="slidenum">
              <a:rPr lang="th-TH" smtClean="0"/>
              <a:pPr/>
              <a:t>‹#›</a:t>
            </a:fld>
            <a:endParaRPr lang="th-TH"/>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1AB6FD8F-867C-436B-B3EC-371FEF5C1D99}" type="datetimeFigureOut">
              <a:rPr lang="th-TH" smtClean="0"/>
              <a:pPr/>
              <a:t>20/03/54</a:t>
            </a:fld>
            <a:endParaRPr lang="th-TH"/>
          </a:p>
        </p:txBody>
      </p:sp>
      <p:sp>
        <p:nvSpPr>
          <p:cNvPr id="8" name="Slide Number Placeholder 7"/>
          <p:cNvSpPr>
            <a:spLocks noGrp="1"/>
          </p:cNvSpPr>
          <p:nvPr>
            <p:ph type="sldNum" sz="quarter" idx="11"/>
          </p:nvPr>
        </p:nvSpPr>
        <p:spPr/>
        <p:txBody>
          <a:bodyPr/>
          <a:lstStyle/>
          <a:p>
            <a:fld id="{9E6D5653-961F-4A39-8698-754C1F63AA87}" type="slidenum">
              <a:rPr lang="th-TH" smtClean="0"/>
              <a:pPr/>
              <a:t>‹#›</a:t>
            </a:fld>
            <a:endParaRPr lang="th-TH"/>
          </a:p>
        </p:txBody>
      </p:sp>
      <p:sp>
        <p:nvSpPr>
          <p:cNvPr id="9" name="Footer Placeholder 8"/>
          <p:cNvSpPr>
            <a:spLocks noGrp="1"/>
          </p:cNvSpPr>
          <p:nvPr>
            <p:ph type="ftr" sz="quarter" idx="12"/>
          </p:nvPr>
        </p:nvSpPr>
        <p:spPr/>
        <p:txBody>
          <a:bodyPr/>
          <a:lstStyle/>
          <a:p>
            <a:endParaRPr lang="th-TH"/>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6FD8F-867C-436B-B3EC-371FEF5C1D99}" type="datetimeFigureOut">
              <a:rPr lang="th-TH" smtClean="0"/>
              <a:pPr/>
              <a:t>20/03/54</a:t>
            </a:fld>
            <a:endParaRPr lang="th-TH"/>
          </a:p>
        </p:txBody>
      </p:sp>
      <p:sp>
        <p:nvSpPr>
          <p:cNvPr id="3" name="Footer Placeholder 2"/>
          <p:cNvSpPr>
            <a:spLocks noGrp="1"/>
          </p:cNvSpPr>
          <p:nvPr>
            <p:ph type="ftr" sz="quarter" idx="11"/>
          </p:nvPr>
        </p:nvSpPr>
        <p:spPr/>
        <p:txBody>
          <a:bodyPr/>
          <a:lstStyle/>
          <a:p>
            <a:endParaRPr lang="th-TH"/>
          </a:p>
        </p:txBody>
      </p:sp>
      <p:sp>
        <p:nvSpPr>
          <p:cNvPr id="4" name="Slide Number Placeholder 3"/>
          <p:cNvSpPr>
            <a:spLocks noGrp="1"/>
          </p:cNvSpPr>
          <p:nvPr>
            <p:ph type="sldNum" sz="quarter" idx="12"/>
          </p:nvPr>
        </p:nvSpPr>
        <p:spPr/>
        <p:txBody>
          <a:bodyPr/>
          <a:lstStyle/>
          <a:p>
            <a:fld id="{9E6D5653-961F-4A39-8698-754C1F63AA87}" type="slidenum">
              <a:rPr lang="th-TH" smtClean="0"/>
              <a:pPr/>
              <a:t>‹#›</a:t>
            </a:fld>
            <a:endParaRPr lang="th-TH"/>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AB6FD8F-867C-436B-B3EC-371FEF5C1D99}" type="datetimeFigureOut">
              <a:rPr lang="th-TH" smtClean="0"/>
              <a:pPr/>
              <a:t>20/03/54</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a:xfrm>
            <a:off x="8156448" y="6422064"/>
            <a:ext cx="762000" cy="365125"/>
          </a:xfrm>
        </p:spPr>
        <p:txBody>
          <a:bodyPr/>
          <a:lstStyle/>
          <a:p>
            <a:fld id="{9E6D5653-961F-4A39-8698-754C1F63AA87}" type="slidenum">
              <a:rPr lang="th-TH" smtClean="0"/>
              <a:pPr/>
              <a:t>‹#›</a:t>
            </a:fld>
            <a:endParaRPr lang="th-TH"/>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1AB6FD8F-867C-436B-B3EC-371FEF5C1D99}" type="datetimeFigureOut">
              <a:rPr lang="th-TH" smtClean="0"/>
              <a:pPr/>
              <a:t>20/03/54</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9E6D5653-961F-4A39-8698-754C1F63AA87}" type="slidenum">
              <a:rPr lang="th-TH" smtClean="0"/>
              <a:pPr/>
              <a:t>‹#›</a:t>
            </a:fld>
            <a:endParaRPr lang="th-TH"/>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AB6FD8F-867C-436B-B3EC-371FEF5C1D99}" type="datetimeFigureOut">
              <a:rPr lang="th-TH" smtClean="0"/>
              <a:pPr/>
              <a:t>20/03/54</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E6D5653-961F-4A39-8698-754C1F63AA87}" type="slidenum">
              <a:rPr lang="th-TH" smtClean="0"/>
              <a:pPr/>
              <a:t>‹#›</a:t>
            </a:fld>
            <a:endParaRPr lang="th-TH"/>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AB6FD8F-867C-436B-B3EC-371FEF5C1D99}" type="datetimeFigureOut">
              <a:rPr lang="th-TH" smtClean="0"/>
              <a:pPr/>
              <a:t>20/03/54</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E6D5653-961F-4A39-8698-754C1F63AA87}" type="slidenum">
              <a:rPr lang="th-TH" smtClean="0"/>
              <a:pPr/>
              <a:t>‹#›</a:t>
            </a:fld>
            <a:endParaRPr lang="th-T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1AB6FD8F-867C-436B-B3EC-371FEF5C1D99}" type="datetimeFigureOut">
              <a:rPr lang="th-TH" smtClean="0"/>
              <a:pPr/>
              <a:t>20/03/54</a:t>
            </a:fld>
            <a:endParaRPr lang="th-TH"/>
          </a:p>
        </p:txBody>
      </p:sp>
      <p:sp>
        <p:nvSpPr>
          <p:cNvPr id="7" name="Slide Number Placeholder 6"/>
          <p:cNvSpPr>
            <a:spLocks noGrp="1"/>
          </p:cNvSpPr>
          <p:nvPr>
            <p:ph type="sldNum" sz="quarter" idx="11"/>
          </p:nvPr>
        </p:nvSpPr>
        <p:spPr/>
        <p:txBody>
          <a:bodyPr rtlCol="0"/>
          <a:lstStyle/>
          <a:p>
            <a:fld id="{9E6D5653-961F-4A39-8698-754C1F63AA87}" type="slidenum">
              <a:rPr lang="th-TH" smtClean="0"/>
              <a:pPr/>
              <a:t>‹#›</a:t>
            </a:fld>
            <a:endParaRPr lang="th-TH"/>
          </a:p>
        </p:txBody>
      </p:sp>
      <p:sp>
        <p:nvSpPr>
          <p:cNvPr id="8" name="Footer Placeholder 7"/>
          <p:cNvSpPr>
            <a:spLocks noGrp="1"/>
          </p:cNvSpPr>
          <p:nvPr>
            <p:ph type="ftr" sz="quarter" idx="12"/>
          </p:nvPr>
        </p:nvSpPr>
        <p:spPr/>
        <p:txBody>
          <a:bodyPr rtlCol="0"/>
          <a:lstStyle/>
          <a:p>
            <a:endParaRPr lang="th-T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6FD8F-867C-436B-B3EC-371FEF5C1D99}" type="datetimeFigureOut">
              <a:rPr lang="th-TH" smtClean="0"/>
              <a:pPr/>
              <a:t>20/03/54</a:t>
            </a:fld>
            <a:endParaRPr lang="th-TH"/>
          </a:p>
        </p:txBody>
      </p:sp>
      <p:sp>
        <p:nvSpPr>
          <p:cNvPr id="3" name="Footer Placeholder 2"/>
          <p:cNvSpPr>
            <a:spLocks noGrp="1"/>
          </p:cNvSpPr>
          <p:nvPr>
            <p:ph type="ftr" sz="quarter" idx="11"/>
          </p:nvPr>
        </p:nvSpPr>
        <p:spPr/>
        <p:txBody>
          <a:bodyPr/>
          <a:lstStyle/>
          <a:p>
            <a:endParaRPr lang="th-TH"/>
          </a:p>
        </p:txBody>
      </p:sp>
      <p:sp>
        <p:nvSpPr>
          <p:cNvPr id="4" name="Slide Number Placeholder 3"/>
          <p:cNvSpPr>
            <a:spLocks noGrp="1"/>
          </p:cNvSpPr>
          <p:nvPr>
            <p:ph type="sldNum" sz="quarter" idx="12"/>
          </p:nvPr>
        </p:nvSpPr>
        <p:spPr/>
        <p:txBody>
          <a:bodyPr/>
          <a:lstStyle/>
          <a:p>
            <a:fld id="{9E6D5653-961F-4A39-8698-754C1F63AA87}" type="slidenum">
              <a:rPr lang="th-TH" smtClean="0"/>
              <a:pPr/>
              <a:t>‹#›</a:t>
            </a:fld>
            <a:endParaRPr lang="th-T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1AB6FD8F-867C-436B-B3EC-371FEF5C1D99}" type="datetimeFigureOut">
              <a:rPr lang="th-TH" smtClean="0"/>
              <a:pPr/>
              <a:t>20/03/54</a:t>
            </a:fld>
            <a:endParaRPr lang="th-TH"/>
          </a:p>
        </p:txBody>
      </p:sp>
      <p:sp>
        <p:nvSpPr>
          <p:cNvPr id="22" name="Slide Number Placeholder 21"/>
          <p:cNvSpPr>
            <a:spLocks noGrp="1"/>
          </p:cNvSpPr>
          <p:nvPr>
            <p:ph type="sldNum" sz="quarter" idx="15"/>
          </p:nvPr>
        </p:nvSpPr>
        <p:spPr/>
        <p:txBody>
          <a:bodyPr rtlCol="0"/>
          <a:lstStyle/>
          <a:p>
            <a:fld id="{9E6D5653-961F-4A39-8698-754C1F63AA87}" type="slidenum">
              <a:rPr lang="th-TH" smtClean="0"/>
              <a:pPr/>
              <a:t>‹#›</a:t>
            </a:fld>
            <a:endParaRPr lang="th-TH"/>
          </a:p>
        </p:txBody>
      </p:sp>
      <p:sp>
        <p:nvSpPr>
          <p:cNvPr id="23" name="Footer Placeholder 22"/>
          <p:cNvSpPr>
            <a:spLocks noGrp="1"/>
          </p:cNvSpPr>
          <p:nvPr>
            <p:ph type="ftr" sz="quarter" idx="16"/>
          </p:nvPr>
        </p:nvSpPr>
        <p:spPr/>
        <p:txBody>
          <a:bodyPr rtlCol="0"/>
          <a:lstStyle/>
          <a:p>
            <a:endParaRPr lang="th-TH"/>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1AB6FD8F-867C-436B-B3EC-371FEF5C1D99}" type="datetimeFigureOut">
              <a:rPr lang="th-TH" smtClean="0"/>
              <a:pPr/>
              <a:t>20/03/54</a:t>
            </a:fld>
            <a:endParaRPr lang="th-TH"/>
          </a:p>
        </p:txBody>
      </p:sp>
      <p:sp>
        <p:nvSpPr>
          <p:cNvPr id="18" name="Slide Number Placeholder 17"/>
          <p:cNvSpPr>
            <a:spLocks noGrp="1"/>
          </p:cNvSpPr>
          <p:nvPr>
            <p:ph type="sldNum" sz="quarter" idx="11"/>
          </p:nvPr>
        </p:nvSpPr>
        <p:spPr/>
        <p:txBody>
          <a:bodyPr rtlCol="0"/>
          <a:lstStyle/>
          <a:p>
            <a:fld id="{9E6D5653-961F-4A39-8698-754C1F63AA87}" type="slidenum">
              <a:rPr lang="th-TH" smtClean="0"/>
              <a:pPr/>
              <a:t>‹#›</a:t>
            </a:fld>
            <a:endParaRPr lang="th-TH"/>
          </a:p>
        </p:txBody>
      </p:sp>
      <p:sp>
        <p:nvSpPr>
          <p:cNvPr id="21" name="Footer Placeholder 20"/>
          <p:cNvSpPr>
            <a:spLocks noGrp="1"/>
          </p:cNvSpPr>
          <p:nvPr>
            <p:ph type="ftr" sz="quarter" idx="12"/>
          </p:nvPr>
        </p:nvSpPr>
        <p:spPr/>
        <p:txBody>
          <a:bodyPr rtlCol="0"/>
          <a:lstStyle/>
          <a:p>
            <a:endParaRPr lang="th-TH"/>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1AB6FD8F-867C-436B-B3EC-371FEF5C1D99}" type="datetimeFigureOut">
              <a:rPr lang="th-TH" smtClean="0"/>
              <a:pPr/>
              <a:t>20/03/54</a:t>
            </a:fld>
            <a:endParaRPr lang="th-TH"/>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th-TH"/>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9E6D5653-961F-4A39-8698-754C1F63AA87}" type="slidenum">
              <a:rPr lang="th-TH" smtClean="0"/>
              <a:pPr/>
              <a:t>‹#›</a:t>
            </a:fld>
            <a:endParaRPr lang="th-TH"/>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3"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AB6FD8F-867C-436B-B3EC-371FEF5C1D99}" type="datetimeFigureOut">
              <a:rPr lang="th-TH" smtClean="0"/>
              <a:pPr/>
              <a:t>20/03/54</a:t>
            </a:fld>
            <a:endParaRPr lang="th-TH"/>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th-TH"/>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9E6D5653-961F-4A39-8698-754C1F63AA87}" type="slidenum">
              <a:rPr lang="th-TH" smtClean="0"/>
              <a:pPr/>
              <a:t>‹#›</a:t>
            </a:fld>
            <a:endParaRPr lang="th-TH"/>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AB6FD8F-867C-436B-B3EC-371FEF5C1D99}" type="datetimeFigureOut">
              <a:rPr lang="th-TH" smtClean="0"/>
              <a:pPr/>
              <a:t>20/03/54</a:t>
            </a:fld>
            <a:endParaRPr lang="th-TH"/>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h-TH"/>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E6D5653-961F-4A39-8698-754C1F63AA87}" type="slidenum">
              <a:rPr lang="th-TH" smtClean="0"/>
              <a:pPr/>
              <a:t>‹#›</a:t>
            </a:fld>
            <a:endParaRPr lang="th-TH"/>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1AB6FD8F-867C-436B-B3EC-371FEF5C1D99}" type="datetimeFigureOut">
              <a:rPr lang="th-TH" smtClean="0"/>
              <a:pPr/>
              <a:t>20/03/54</a:t>
            </a:fld>
            <a:endParaRPr lang="th-TH"/>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th-TH"/>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9E6D5653-961F-4A39-8698-754C1F63AA87}" type="slidenum">
              <a:rPr lang="th-TH" smtClean="0"/>
              <a:pPr/>
              <a:t>‹#›</a:t>
            </a:fld>
            <a:endParaRPr lang="th-TH"/>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1AB6FD8F-867C-436B-B3EC-371FEF5C1D99}" type="datetimeFigureOut">
              <a:rPr lang="th-TH" smtClean="0"/>
              <a:pPr/>
              <a:t>20/03/54</a:t>
            </a:fld>
            <a:endParaRPr lang="th-TH"/>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th-TH"/>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9E6D5653-961F-4A39-8698-754C1F63AA87}" type="slidenum">
              <a:rPr lang="th-TH" smtClean="0"/>
              <a:pPr/>
              <a:t>‹#›</a:t>
            </a:fld>
            <a:endParaRPr lang="th-TH"/>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28.gif"/><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Picture 1" descr="D:\GERMAN11 Nazi Poster\219p.jpg"/>
          <p:cNvPicPr/>
          <p:nvPr/>
        </p:nvPicPr>
        <p:blipFill>
          <a:blip r:embed="rId2"/>
          <a:srcRect r="7333" b="23934"/>
          <a:stretch>
            <a:fillRect/>
          </a:stretch>
        </p:blipFill>
        <p:spPr bwMode="auto">
          <a:xfrm>
            <a:off x="357158" y="3357538"/>
            <a:ext cx="3071834" cy="3500462"/>
          </a:xfrm>
          <a:prstGeom prst="rect">
            <a:avLst/>
          </a:prstGeom>
          <a:ln>
            <a:noFill/>
          </a:ln>
          <a:effectLst>
            <a:softEdge rad="112500"/>
          </a:effectLst>
        </p:spPr>
      </p:pic>
      <p:sp>
        <p:nvSpPr>
          <p:cNvPr id="3" name="TextBox 2"/>
          <p:cNvSpPr txBox="1"/>
          <p:nvPr/>
        </p:nvSpPr>
        <p:spPr>
          <a:xfrm>
            <a:off x="285720" y="214290"/>
            <a:ext cx="8858280" cy="4154984"/>
          </a:xfrm>
          <a:prstGeom prst="rect">
            <a:avLst/>
          </a:prstGeom>
          <a:noFill/>
        </p:spPr>
        <p:txBody>
          <a:bodyPr wrap="square" rtlCol="0">
            <a:spAutoFit/>
          </a:bodyPr>
          <a:lstStyle/>
          <a:p>
            <a:pPr algn="thaiDist"/>
            <a:r>
              <a:rPr lang="th-TH" sz="8800" b="1" dirty="0" smtClean="0"/>
              <a:t>การปฏิบัติหน้าที่ราชการ</a:t>
            </a:r>
          </a:p>
          <a:p>
            <a:pPr algn="thaiDist"/>
            <a:r>
              <a:rPr lang="th-TH" sz="8800" b="1" dirty="0" smtClean="0"/>
              <a:t>ตามพระราชบัญญัติวิธีปฏิบัติ </a:t>
            </a:r>
          </a:p>
          <a:p>
            <a:pPr algn="thaiDist"/>
            <a:r>
              <a:rPr lang="th-TH" sz="8800" b="1" dirty="0" smtClean="0"/>
              <a:t>          ราชการทางปกครอง</a:t>
            </a:r>
            <a:endParaRPr lang="en-US" sz="8800" b="1" dirty="0"/>
          </a:p>
        </p:txBody>
      </p:sp>
      <p:sp>
        <p:nvSpPr>
          <p:cNvPr id="4" name="TextBox 3"/>
          <p:cNvSpPr txBox="1"/>
          <p:nvPr/>
        </p:nvSpPr>
        <p:spPr>
          <a:xfrm>
            <a:off x="3357554" y="4286256"/>
            <a:ext cx="5357850" cy="1423467"/>
          </a:xfrm>
          <a:prstGeom prst="rect">
            <a:avLst/>
          </a:prstGeom>
          <a:noFill/>
        </p:spPr>
        <p:txBody>
          <a:bodyPr wrap="square" rtlCol="0">
            <a:spAutoFit/>
          </a:bodyPr>
          <a:lstStyle/>
          <a:p>
            <a:r>
              <a:rPr lang="th-TH" sz="4400" b="1" dirty="0" smtClean="0">
                <a:solidFill>
                  <a:schemeClr val="bg1"/>
                </a:solidFill>
              </a:rPr>
              <a:t>กองบัญชาการตำรวจตระเวนชายแดน</a:t>
            </a:r>
          </a:p>
          <a:p>
            <a:endParaRPr lang="th-TH" sz="1050" b="1" dirty="0" smtClean="0">
              <a:solidFill>
                <a:schemeClr val="bg1"/>
              </a:solidFill>
            </a:endParaRPr>
          </a:p>
          <a:p>
            <a:r>
              <a:rPr lang="th-TH" sz="3200" b="1" dirty="0" smtClean="0">
                <a:solidFill>
                  <a:schemeClr val="bg1"/>
                </a:solidFill>
              </a:rPr>
              <a:t>        วันที่ </a:t>
            </a:r>
            <a:r>
              <a:rPr lang="en-US" sz="3200" b="1" dirty="0" smtClean="0">
                <a:solidFill>
                  <a:schemeClr val="bg1"/>
                </a:solidFill>
              </a:rPr>
              <a:t>21-22 </a:t>
            </a:r>
            <a:r>
              <a:rPr lang="th-TH" sz="3200" b="1" dirty="0" smtClean="0">
                <a:solidFill>
                  <a:schemeClr val="bg1"/>
                </a:solidFill>
              </a:rPr>
              <a:t>มีนาคม </a:t>
            </a:r>
            <a:r>
              <a:rPr lang="en-US" sz="3200" b="1" dirty="0" smtClean="0">
                <a:solidFill>
                  <a:schemeClr val="bg1"/>
                </a:solidFill>
              </a:rPr>
              <a:t>2554</a:t>
            </a:r>
            <a:endParaRPr lang="en-US" sz="3200" b="1" dirty="0">
              <a:solidFill>
                <a:schemeClr val="bg1"/>
              </a:solidFill>
            </a:endParaRPr>
          </a:p>
        </p:txBody>
      </p:sp>
    </p:spTree>
  </p:cSld>
  <p:clrMapOvr>
    <a:masterClrMapping/>
  </p:clrMapOvr>
  <p:transition spd="slow">
    <p:plus/>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57356" y="1071546"/>
            <a:ext cx="6929486" cy="3500462"/>
          </a:xfrm>
        </p:spPr>
        <p:txBody>
          <a:bodyPr>
            <a:normAutofit/>
          </a:bodyPr>
          <a:lstStyle/>
          <a:p>
            <a:pPr algn="ctr"/>
            <a:r>
              <a:rPr lang="th-TH" sz="7200" dirty="0" smtClean="0">
                <a:solidFill>
                  <a:schemeClr val="tx1"/>
                </a:solidFill>
                <a:latin typeface="TH SarabunPSK" pitchFamily="34" charset="-34"/>
              </a:rPr>
              <a:t>การปฏิบัติหน้าที่ราชการ</a:t>
            </a:r>
            <a:br>
              <a:rPr lang="th-TH" sz="7200" dirty="0" smtClean="0">
                <a:solidFill>
                  <a:schemeClr val="tx1"/>
                </a:solidFill>
                <a:latin typeface="TH SarabunPSK" pitchFamily="34" charset="-34"/>
              </a:rPr>
            </a:br>
            <a:r>
              <a:rPr lang="th-TH" sz="7200" dirty="0" smtClean="0">
                <a:solidFill>
                  <a:schemeClr val="tx1"/>
                </a:solidFill>
                <a:latin typeface="TH SarabunPSK" pitchFamily="34" charset="-34"/>
              </a:rPr>
              <a:t>ตามพระราชบัญญัติวิธีปฏิบัติราชการทางปกครอง</a:t>
            </a:r>
            <a:endParaRPr lang="th-TH" sz="7200" dirty="0">
              <a:solidFill>
                <a:schemeClr val="tx1"/>
              </a:solidFill>
              <a:latin typeface="TH SarabunPSK" pitchFamily="34" charset="-34"/>
            </a:endParaRPr>
          </a:p>
        </p:txBody>
      </p:sp>
    </p:spTree>
  </p:cSld>
  <p:clrMapOvr>
    <a:masterClrMapping/>
  </p:clrMapOvr>
  <p:transition spd="slow">
    <p:wipe dir="u"/>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th-TH" sz="6600" b="1" dirty="0" smtClean="0">
                <a:solidFill>
                  <a:schemeClr val="bg1"/>
                </a:solidFill>
                <a:latin typeface="AngsanaUPC" pitchFamily="18" charset="-34"/>
                <a:cs typeface="AngsanaUPC" pitchFamily="18" charset="-34"/>
              </a:rPr>
              <a:t>อำนาจบังคับบัญชาเหนือข้าราชการ</a:t>
            </a:r>
            <a:endParaRPr lang="en-US" sz="6600" b="1" dirty="0">
              <a:solidFill>
                <a:schemeClr val="bg1"/>
              </a:solidFill>
              <a:latin typeface="AngsanaUPC" pitchFamily="18" charset="-34"/>
              <a:cs typeface="AngsanaUPC" pitchFamily="18" charset="-34"/>
            </a:endParaRPr>
          </a:p>
        </p:txBody>
      </p:sp>
      <p:sp>
        <p:nvSpPr>
          <p:cNvPr id="3" name="Content Placeholder 2"/>
          <p:cNvSpPr>
            <a:spLocks noGrp="1"/>
          </p:cNvSpPr>
          <p:nvPr>
            <p:ph sz="quarter" idx="1"/>
          </p:nvPr>
        </p:nvSpPr>
        <p:spPr>
          <a:xfrm>
            <a:off x="571472" y="1571612"/>
            <a:ext cx="7467600" cy="4857784"/>
          </a:xfrm>
          <a:ln>
            <a:solidFill>
              <a:schemeClr val="bg1"/>
            </a:solidFill>
          </a:ln>
        </p:spPr>
        <p:txBody>
          <a:bodyPr>
            <a:normAutofit fontScale="92500"/>
          </a:bodyPr>
          <a:lstStyle/>
          <a:p>
            <a:pPr algn="thaiDist"/>
            <a:r>
              <a:rPr lang="th-TH" sz="4400" b="1" dirty="0" smtClean="0">
                <a:latin typeface="AngsanaUPC" pitchFamily="18" charset="-34"/>
                <a:cs typeface="AngsanaUPC" pitchFamily="18" charset="-34"/>
              </a:rPr>
              <a:t> </a:t>
            </a:r>
            <a:r>
              <a:rPr lang="th-TH" sz="4400" b="1" dirty="0" smtClean="0">
                <a:solidFill>
                  <a:schemeClr val="bg1"/>
                </a:solidFill>
                <a:latin typeface="AngsanaUPC" pitchFamily="18" charset="-34"/>
                <a:cs typeface="AngsanaUPC" pitchFamily="18" charset="-34"/>
              </a:rPr>
              <a:t>อำนาจบังคับบัญชาเป็นอำนาจตามธรรมชาติมีอยู่ในทุกองค์กร แม้เป็นองค์กรภาคเอกชน</a:t>
            </a:r>
          </a:p>
          <a:p>
            <a:pPr algn="thaiDist"/>
            <a:r>
              <a:rPr lang="th-TH" sz="4400" b="1" dirty="0" smtClean="0">
                <a:solidFill>
                  <a:schemeClr val="bg1"/>
                </a:solidFill>
                <a:latin typeface="AngsanaUPC" pitchFamily="18" charset="-34"/>
                <a:cs typeface="AngsanaUPC" pitchFamily="18" charset="-34"/>
              </a:rPr>
              <a:t> ลักษณะการใช้อำนาจบังคับบัญชา</a:t>
            </a:r>
          </a:p>
          <a:p>
            <a:pPr marL="1023938" lvl="2" indent="-357188" algn="thaiDist">
              <a:buFont typeface="+mj-lt"/>
              <a:buAutoNum type="arabicPeriod"/>
            </a:pPr>
            <a:r>
              <a:rPr lang="th-TH" sz="3900" b="1" dirty="0" smtClean="0">
                <a:solidFill>
                  <a:schemeClr val="bg1"/>
                </a:solidFill>
                <a:latin typeface="AngsanaUPC" pitchFamily="18" charset="-34"/>
                <a:cs typeface="AngsanaUPC" pitchFamily="18" charset="-34"/>
              </a:rPr>
              <a:t>แม้ไม่มีกฎหมายกำหนดก็สามารถบังคับบัญชาได้</a:t>
            </a:r>
          </a:p>
          <a:p>
            <a:pPr marL="1023938" lvl="2" indent="-357188" algn="thaiDist">
              <a:buFont typeface="+mj-lt"/>
              <a:buAutoNum type="arabicPeriod"/>
            </a:pPr>
            <a:r>
              <a:rPr lang="th-TH" sz="3900" b="1" dirty="0" smtClean="0">
                <a:solidFill>
                  <a:schemeClr val="bg1"/>
                </a:solidFill>
                <a:latin typeface="AngsanaUPC" pitchFamily="18" charset="-34"/>
                <a:cs typeface="AngsanaUPC" pitchFamily="18" charset="-34"/>
              </a:rPr>
              <a:t>เป็นอำนาจแก้ไขเปลี่ยนแปลงทั้งความชอบ          ด้วยกฎหมายและความเหมาะสม</a:t>
            </a:r>
          </a:p>
          <a:p>
            <a:pPr marL="1023938" lvl="2" indent="-357188" algn="thaiDist">
              <a:buFont typeface="+mj-lt"/>
              <a:buAutoNum type="arabicPeriod"/>
            </a:pPr>
            <a:r>
              <a:rPr lang="th-TH" sz="3900" b="1" dirty="0" smtClean="0">
                <a:solidFill>
                  <a:schemeClr val="bg1"/>
                </a:solidFill>
                <a:latin typeface="AngsanaUPC" pitchFamily="18" charset="-34"/>
                <a:cs typeface="AngsanaUPC" pitchFamily="18" charset="-34"/>
              </a:rPr>
              <a:t>ผู้บังคับบัญชามีหน้าที่ต้องใช้อำนาจบังคับบัญชา</a:t>
            </a:r>
            <a:endParaRPr lang="en-US" sz="3900" b="1" dirty="0">
              <a:solidFill>
                <a:schemeClr val="bg1"/>
              </a:solidFill>
              <a:latin typeface="AngsanaUPC" pitchFamily="18" charset="-34"/>
              <a:cs typeface="AngsanaUPC" pitchFamily="18" charset="-34"/>
            </a:endParaRPr>
          </a:p>
        </p:txBody>
      </p:sp>
      <p:sp>
        <p:nvSpPr>
          <p:cNvPr id="4" name="Slide Number Placeholder 3"/>
          <p:cNvSpPr>
            <a:spLocks noGrp="1"/>
          </p:cNvSpPr>
          <p:nvPr>
            <p:ph type="sldNum" sz="quarter" idx="15"/>
          </p:nvPr>
        </p:nvSpPr>
        <p:spPr>
          <a:xfrm>
            <a:off x="7924800" y="6356350"/>
            <a:ext cx="762000" cy="365125"/>
          </a:xfrm>
          <a:prstGeom prst="rect">
            <a:avLst/>
          </a:prstGeom>
        </p:spPr>
        <p:txBody>
          <a:bodyPr/>
          <a:lstStyle/>
          <a:p>
            <a:fld id="{1A5F6616-AE44-445F-8784-84BDFD457532}" type="slidenum">
              <a:rPr lang="en-US" smtClean="0"/>
              <a:pPr/>
              <a:t>100</a:t>
            </a:fld>
            <a:endParaRPr lang="en-US"/>
          </a:p>
        </p:txBody>
      </p:sp>
    </p:spTree>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4282" y="274638"/>
            <a:ext cx="8429684" cy="1143000"/>
          </a:xfrm>
        </p:spPr>
        <p:txBody>
          <a:bodyPr>
            <a:normAutofit fontScale="90000"/>
          </a:bodyPr>
          <a:lstStyle/>
          <a:p>
            <a:pPr algn="ctr"/>
            <a:r>
              <a:rPr lang="th-TH" sz="6600" b="1" dirty="0" smtClean="0">
                <a:solidFill>
                  <a:schemeClr val="tx1"/>
                </a:solidFill>
                <a:latin typeface="AngsanaUPC" pitchFamily="18" charset="-34"/>
                <a:cs typeface="AngsanaUPC" pitchFamily="18" charset="-34"/>
              </a:rPr>
              <a:t>ความคุ้มครองสิทธิในสถานะเป็นเอกชน</a:t>
            </a:r>
            <a:endParaRPr lang="en-US" sz="6600" b="1" dirty="0">
              <a:solidFill>
                <a:schemeClr val="tx1"/>
              </a:solidFill>
              <a:latin typeface="AngsanaUPC" pitchFamily="18" charset="-34"/>
              <a:cs typeface="AngsanaUPC" pitchFamily="18" charset="-34"/>
            </a:endParaRPr>
          </a:p>
        </p:txBody>
      </p:sp>
      <p:sp>
        <p:nvSpPr>
          <p:cNvPr id="3" name="Content Placeholder 2"/>
          <p:cNvSpPr>
            <a:spLocks noGrp="1"/>
          </p:cNvSpPr>
          <p:nvPr>
            <p:ph sz="quarter" idx="1"/>
          </p:nvPr>
        </p:nvSpPr>
        <p:spPr>
          <a:xfrm>
            <a:off x="457200" y="1600200"/>
            <a:ext cx="7901014" cy="4873752"/>
          </a:xfrm>
          <a:ln>
            <a:solidFill>
              <a:srgbClr val="7030A0"/>
            </a:solidFill>
          </a:ln>
        </p:spPr>
        <p:txBody>
          <a:bodyPr>
            <a:normAutofit lnSpcReduction="10000"/>
          </a:bodyPr>
          <a:lstStyle/>
          <a:p>
            <a:pPr algn="thaiDist">
              <a:buClr>
                <a:schemeClr val="tx2">
                  <a:lumMod val="50000"/>
                </a:schemeClr>
              </a:buClr>
            </a:pPr>
            <a:r>
              <a:rPr lang="th-TH" sz="4400" b="1" dirty="0" smtClean="0">
                <a:latin typeface="AngsanaUPC" pitchFamily="18" charset="-34"/>
                <a:cs typeface="AngsanaUPC" pitchFamily="18" charset="-34"/>
              </a:rPr>
              <a:t> </a:t>
            </a:r>
            <a:r>
              <a:rPr lang="th-TH" sz="4400" b="1" dirty="0" smtClean="0">
                <a:latin typeface="AngsanaUPC" pitchFamily="18" charset="-34"/>
                <a:cs typeface="AngsanaUPC" pitchFamily="18" charset="-34"/>
              </a:rPr>
              <a:t>สถานภาพของสิทธิ</a:t>
            </a:r>
            <a:r>
              <a:rPr lang="th-TH" sz="4400" b="1" dirty="0" smtClean="0">
                <a:latin typeface="AngsanaUPC" pitchFamily="18" charset="-34"/>
                <a:cs typeface="AngsanaUPC" pitchFamily="18" charset="-34"/>
              </a:rPr>
              <a:t>หน้าที่ตามกฎหมายของข้าราชการ ได้รับ</a:t>
            </a:r>
            <a:r>
              <a:rPr lang="th-TH" sz="4400" b="1" dirty="0" smtClean="0">
                <a:latin typeface="AngsanaUPC" pitchFamily="18" charset="-34"/>
                <a:cs typeface="AngsanaUPC" pitchFamily="18" charset="-34"/>
              </a:rPr>
              <a:t>การคุ้มครองโดย รธน.</a:t>
            </a:r>
          </a:p>
          <a:p>
            <a:pPr algn="thaiDist">
              <a:buClr>
                <a:schemeClr val="tx2">
                  <a:lumMod val="50000"/>
                </a:schemeClr>
              </a:buClr>
            </a:pPr>
            <a:r>
              <a:rPr lang="th-TH" sz="4400" b="1" dirty="0" smtClean="0">
                <a:latin typeface="AngsanaUPC" pitchFamily="18" charset="-34"/>
                <a:cs typeface="AngsanaUPC" pitchFamily="18" charset="-34"/>
              </a:rPr>
              <a:t> การใช้อำนาจของผู้บังคับบัญชาต้อง</a:t>
            </a:r>
            <a:r>
              <a:rPr lang="th-TH" sz="4400" b="1" dirty="0" smtClean="0">
                <a:latin typeface="AngsanaUPC" pitchFamily="18" charset="-34"/>
                <a:cs typeface="AngsanaUPC" pitchFamily="18" charset="-34"/>
              </a:rPr>
              <a:t>กระทำ      โดย</a:t>
            </a:r>
            <a:r>
              <a:rPr lang="th-TH" sz="4400" b="1" dirty="0" smtClean="0">
                <a:latin typeface="AngsanaUPC" pitchFamily="18" charset="-34"/>
                <a:cs typeface="AngsanaUPC" pitchFamily="18" charset="-34"/>
              </a:rPr>
              <a:t>อำนาจแห่งกฎหมาย</a:t>
            </a:r>
          </a:p>
          <a:p>
            <a:pPr algn="thaiDist">
              <a:buClr>
                <a:schemeClr val="tx2">
                  <a:lumMod val="50000"/>
                </a:schemeClr>
              </a:buClr>
            </a:pPr>
            <a:r>
              <a:rPr lang="th-TH" sz="4400" b="1" dirty="0" smtClean="0">
                <a:latin typeface="AngsanaUPC" pitchFamily="18" charset="-34"/>
                <a:cs typeface="AngsanaUPC" pitchFamily="18" charset="-34"/>
              </a:rPr>
              <a:t> การฝ่าฝืนหรือละเมิดต่อกฎเกณฑ์การใช้อำนาจ กระทบต่อสิทธิหน้าที่ อาจจะต้องรับ</a:t>
            </a:r>
            <a:r>
              <a:rPr lang="th-TH" sz="4400" b="1" dirty="0" smtClean="0">
                <a:latin typeface="AngsanaUPC" pitchFamily="18" charset="-34"/>
                <a:cs typeface="AngsanaUPC" pitchFamily="18" charset="-34"/>
              </a:rPr>
              <a:t>ผิด               ทั้งทาง</a:t>
            </a:r>
            <a:r>
              <a:rPr lang="th-TH" sz="4400" b="1" dirty="0" smtClean="0">
                <a:latin typeface="AngsanaUPC" pitchFamily="18" charset="-34"/>
                <a:cs typeface="AngsanaUPC" pitchFamily="18" charset="-34"/>
              </a:rPr>
              <a:t>แพ่ง ทางอาญา และทางปกครอง</a:t>
            </a:r>
            <a:endParaRPr lang="en-US" sz="4400" b="1" dirty="0">
              <a:latin typeface="AngsanaUPC" pitchFamily="18" charset="-34"/>
              <a:cs typeface="AngsanaUPC" pitchFamily="18" charset="-34"/>
            </a:endParaRPr>
          </a:p>
        </p:txBody>
      </p:sp>
      <p:sp>
        <p:nvSpPr>
          <p:cNvPr id="4" name="Slide Number Placeholder 3"/>
          <p:cNvSpPr>
            <a:spLocks noGrp="1"/>
          </p:cNvSpPr>
          <p:nvPr>
            <p:ph type="sldNum" sz="quarter" idx="15"/>
          </p:nvPr>
        </p:nvSpPr>
        <p:spPr>
          <a:xfrm>
            <a:off x="7924800" y="6356350"/>
            <a:ext cx="762000" cy="365125"/>
          </a:xfrm>
          <a:prstGeom prst="rect">
            <a:avLst/>
          </a:prstGeom>
        </p:spPr>
        <p:txBody>
          <a:bodyPr/>
          <a:lstStyle/>
          <a:p>
            <a:fld id="{1A5F6616-AE44-445F-8784-84BDFD457532}" type="slidenum">
              <a:rPr lang="en-US" smtClean="0"/>
              <a:pPr/>
              <a:t>101</a:t>
            </a:fld>
            <a:endParaRPr lang="en-US"/>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143000"/>
          </a:xfrm>
          <a:solidFill>
            <a:srgbClr val="C00000"/>
          </a:solidFill>
        </p:spPr>
        <p:txBody>
          <a:bodyPr>
            <a:normAutofit/>
          </a:bodyPr>
          <a:lstStyle/>
          <a:p>
            <a:pPr algn="ctr"/>
            <a:r>
              <a:rPr lang="th-TH" sz="6600" b="1" dirty="0" smtClean="0">
                <a:solidFill>
                  <a:schemeClr val="bg1"/>
                </a:solidFill>
                <a:effectLst/>
                <a:latin typeface="AngsanaUPC" pitchFamily="18" charset="-34"/>
                <a:cs typeface="AngsanaUPC" pitchFamily="18" charset="-34"/>
              </a:rPr>
              <a:t>สาระสำคัญของการดำเนินการทางวินัย</a:t>
            </a:r>
            <a:endParaRPr lang="en-US" sz="6600" b="1" dirty="0">
              <a:solidFill>
                <a:schemeClr val="bg1"/>
              </a:solidFill>
              <a:effectLst/>
              <a:latin typeface="AngsanaUPC" pitchFamily="18" charset="-34"/>
              <a:cs typeface="AngsanaUPC" pitchFamily="18" charset="-34"/>
            </a:endParaRPr>
          </a:p>
        </p:txBody>
      </p:sp>
      <p:sp>
        <p:nvSpPr>
          <p:cNvPr id="3" name="Content Placeholder 2"/>
          <p:cNvSpPr>
            <a:spLocks noGrp="1"/>
          </p:cNvSpPr>
          <p:nvPr>
            <p:ph sz="quarter" idx="1"/>
          </p:nvPr>
        </p:nvSpPr>
        <p:spPr>
          <a:ln>
            <a:solidFill>
              <a:schemeClr val="bg2">
                <a:lumMod val="90000"/>
              </a:schemeClr>
            </a:solidFill>
          </a:ln>
        </p:spPr>
        <p:txBody>
          <a:bodyPr>
            <a:normAutofit/>
          </a:bodyPr>
          <a:lstStyle/>
          <a:p>
            <a:pPr algn="thaiDist">
              <a:buClr>
                <a:srgbClr val="FF0000"/>
              </a:buClr>
            </a:pPr>
            <a:r>
              <a:rPr lang="th-TH" sz="4800" b="1" dirty="0" smtClean="0">
                <a:latin typeface="AngsanaUPC" pitchFamily="18" charset="-34"/>
                <a:cs typeface="AngsanaUPC" pitchFamily="18" charset="-34"/>
              </a:rPr>
              <a:t> สำคัญที่สุด คือ “ขั้นตอนการดำเนินการ”</a:t>
            </a:r>
          </a:p>
          <a:p>
            <a:pPr algn="thaiDist">
              <a:buClr>
                <a:srgbClr val="FF0000"/>
              </a:buClr>
            </a:pPr>
            <a:r>
              <a:rPr lang="th-TH" sz="4800" b="1" dirty="0" smtClean="0">
                <a:latin typeface="AngsanaUPC" pitchFamily="18" charset="-34"/>
                <a:cs typeface="AngsanaUPC" pitchFamily="18" charset="-34"/>
              </a:rPr>
              <a:t>พ.ร.บ.ตำรวจฯกำหนดมาตรฐานการคุ้มครองสิทธิข้าราชการตำรวจสูงมาก</a:t>
            </a:r>
          </a:p>
          <a:p>
            <a:pPr algn="thaiDist">
              <a:buClr>
                <a:srgbClr val="FF0000"/>
              </a:buClr>
            </a:pPr>
            <a:r>
              <a:rPr lang="th-TH" sz="4800" b="1" dirty="0" smtClean="0">
                <a:latin typeface="AngsanaUPC" pitchFamily="18" charset="-34"/>
                <a:cs typeface="AngsanaUPC" pitchFamily="18" charset="-34"/>
              </a:rPr>
              <a:t> การละเมิดขั้นตอนอันเป็นสาระสำคัญ </a:t>
            </a:r>
            <a:r>
              <a:rPr lang="en-US" sz="4800" b="1" dirty="0" smtClean="0">
                <a:latin typeface="AngsanaUPC" pitchFamily="18" charset="-34"/>
                <a:cs typeface="AngsanaUPC" pitchFamily="18" charset="-34"/>
              </a:rPr>
              <a:t>: </a:t>
            </a:r>
            <a:r>
              <a:rPr lang="th-TH" sz="4800" b="1" dirty="0" smtClean="0">
                <a:latin typeface="AngsanaUPC" pitchFamily="18" charset="-34"/>
                <a:cs typeface="AngsanaUPC" pitchFamily="18" charset="-34"/>
              </a:rPr>
              <a:t>ศาลถือเป็นความไม่ชอบด้วยกฎหมายอย่างร้ายแรง </a:t>
            </a:r>
            <a:r>
              <a:rPr lang="en-US" sz="4800" b="1" dirty="0" smtClean="0">
                <a:latin typeface="AngsanaUPC" pitchFamily="18" charset="-34"/>
                <a:cs typeface="AngsanaUPC" pitchFamily="18" charset="-34"/>
              </a:rPr>
              <a:t>: </a:t>
            </a:r>
            <a:r>
              <a:rPr lang="th-TH" sz="4800" b="1" dirty="0" smtClean="0">
                <a:latin typeface="AngsanaUPC" pitchFamily="18" charset="-34"/>
                <a:cs typeface="AngsanaUPC" pitchFamily="18" charset="-34"/>
              </a:rPr>
              <a:t>ศาลจะเพิกถอน และอาจให้รับผิด</a:t>
            </a:r>
            <a:endParaRPr lang="en-US" sz="4800" b="1" dirty="0">
              <a:latin typeface="AngsanaUPC" pitchFamily="18" charset="-34"/>
              <a:cs typeface="AngsanaUPC" pitchFamily="18" charset="-34"/>
            </a:endParaRPr>
          </a:p>
        </p:txBody>
      </p:sp>
      <p:sp>
        <p:nvSpPr>
          <p:cNvPr id="4" name="Slide Number Placeholder 3"/>
          <p:cNvSpPr>
            <a:spLocks noGrp="1"/>
          </p:cNvSpPr>
          <p:nvPr>
            <p:ph type="sldNum" sz="quarter" idx="15"/>
          </p:nvPr>
        </p:nvSpPr>
        <p:spPr>
          <a:xfrm>
            <a:off x="4361688" y="1026372"/>
            <a:ext cx="457200" cy="441325"/>
          </a:xfrm>
          <a:prstGeom prst="rect">
            <a:avLst/>
          </a:prstGeom>
        </p:spPr>
        <p:txBody>
          <a:bodyPr/>
          <a:lstStyle/>
          <a:p>
            <a:fld id="{1A5F6616-AE44-445F-8784-84BDFD457532}" type="slidenum">
              <a:rPr lang="en-US" smtClean="0"/>
              <a:pPr/>
              <a:t>102</a:t>
            </a:fld>
            <a:endParaRPr lang="en-US"/>
          </a:p>
        </p:txBody>
      </p:sp>
    </p:spTree>
  </p:cSld>
  <p:clrMapOvr>
    <a:masterClrMapping/>
  </p:clrMapOvr>
  <p:transition spd="slow">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52400" y="152400"/>
            <a:ext cx="8420128" cy="1063752"/>
          </a:xfrm>
          <a:solidFill>
            <a:schemeClr val="accent2"/>
          </a:solidFill>
        </p:spPr>
        <p:txBody>
          <a:bodyPr>
            <a:normAutofit fontScale="90000"/>
          </a:bodyPr>
          <a:lstStyle/>
          <a:p>
            <a:pPr algn="ctr"/>
            <a:r>
              <a:rPr lang="th-TH" sz="6600" b="1" dirty="0" smtClean="0">
                <a:solidFill>
                  <a:schemeClr val="tx1"/>
                </a:solidFill>
                <a:effectLst/>
                <a:latin typeface="AngsanaUPC" pitchFamily="18" charset="-34"/>
                <a:cs typeface="AngsanaUPC" pitchFamily="18" charset="-34"/>
              </a:rPr>
              <a:t>ขั้นตอนสำคัญในการดำเนินการทางวินัย</a:t>
            </a:r>
            <a:endParaRPr lang="en-US" sz="6600" b="1" dirty="0">
              <a:solidFill>
                <a:schemeClr val="tx1"/>
              </a:solidFill>
              <a:effectLst/>
              <a:latin typeface="AngsanaUPC" pitchFamily="18" charset="-34"/>
              <a:cs typeface="AngsanaUPC" pitchFamily="18" charset="-34"/>
            </a:endParaRPr>
          </a:p>
        </p:txBody>
      </p:sp>
      <p:sp>
        <p:nvSpPr>
          <p:cNvPr id="2" name="Content Placeholder 1"/>
          <p:cNvSpPr>
            <a:spLocks noGrp="1"/>
          </p:cNvSpPr>
          <p:nvPr>
            <p:ph sz="quarter" idx="1"/>
          </p:nvPr>
        </p:nvSpPr>
        <p:spPr>
          <a:xfrm>
            <a:off x="152400" y="1481328"/>
            <a:ext cx="8839200" cy="4995672"/>
          </a:xfrm>
          <a:ln>
            <a:solidFill>
              <a:srgbClr val="FFCC00"/>
            </a:solidFill>
          </a:ln>
        </p:spPr>
        <p:txBody>
          <a:bodyPr>
            <a:normAutofit fontScale="92500"/>
          </a:bodyPr>
          <a:lstStyle/>
          <a:p>
            <a:pPr algn="thaiDist">
              <a:buClr>
                <a:srgbClr val="FF0000"/>
              </a:buClr>
            </a:pPr>
            <a:r>
              <a:rPr lang="th-TH" sz="4400" b="1" dirty="0" smtClean="0">
                <a:latin typeface="AngsanaUPC" pitchFamily="18" charset="-34"/>
                <a:cs typeface="AngsanaUPC" pitchFamily="18" charset="-34"/>
              </a:rPr>
              <a:t> การแจ้งข้อกล่าวหา รวมทั้งข้อกล่าวหาเพิ่มเติม</a:t>
            </a:r>
          </a:p>
          <a:p>
            <a:pPr algn="thaiDist">
              <a:buClr>
                <a:srgbClr val="FF0000"/>
              </a:buClr>
            </a:pPr>
            <a:r>
              <a:rPr lang="th-TH" sz="4400" b="1" dirty="0" smtClean="0">
                <a:latin typeface="AngsanaUPC" pitchFamily="18" charset="-34"/>
                <a:cs typeface="AngsanaUPC" pitchFamily="18" charset="-34"/>
              </a:rPr>
              <a:t> การแจ้งสรุปบันทึกพยานหลักฐานที่กล่าวหา</a:t>
            </a:r>
          </a:p>
          <a:p>
            <a:pPr algn="thaiDist">
              <a:buClr>
                <a:srgbClr val="FF0000"/>
              </a:buClr>
            </a:pPr>
            <a:r>
              <a:rPr lang="th-TH" sz="4400" b="1" dirty="0" smtClean="0">
                <a:latin typeface="AngsanaUPC" pitchFamily="18" charset="-34"/>
                <a:cs typeface="AngsanaUPC" pitchFamily="18" charset="-34"/>
              </a:rPr>
              <a:t> การให้โอกาสอย่างเพียงพอในการชี้แจงข้อเท็จจริง</a:t>
            </a:r>
          </a:p>
          <a:p>
            <a:pPr algn="thaiDist">
              <a:buClr>
                <a:srgbClr val="FF0000"/>
              </a:buClr>
              <a:buNone/>
            </a:pPr>
            <a:r>
              <a:rPr lang="th-TH" sz="4400" b="1" dirty="0" smtClean="0">
                <a:latin typeface="AngsanaUPC" pitchFamily="18" charset="-34"/>
                <a:cs typeface="AngsanaUPC" pitchFamily="18" charset="-34"/>
              </a:rPr>
              <a:t>     และแสดงพยานหลักฐาน</a:t>
            </a:r>
          </a:p>
          <a:p>
            <a:pPr lvl="2" algn="thaiDist">
              <a:buClr>
                <a:srgbClr val="FF0000"/>
              </a:buClr>
            </a:pPr>
            <a:r>
              <a:rPr lang="th-TH" sz="3800" b="1" dirty="0" smtClean="0">
                <a:latin typeface="AngsanaUPC" pitchFamily="18" charset="-34"/>
                <a:cs typeface="AngsanaUPC" pitchFamily="18" charset="-34"/>
              </a:rPr>
              <a:t> หลักกฎหมาย </a:t>
            </a:r>
            <a:r>
              <a:rPr lang="en-US" sz="3800" b="1" dirty="0" smtClean="0">
                <a:latin typeface="AngsanaUPC" pitchFamily="18" charset="-34"/>
                <a:cs typeface="AngsanaUPC" pitchFamily="18" charset="-34"/>
              </a:rPr>
              <a:t>: Audi </a:t>
            </a:r>
            <a:r>
              <a:rPr lang="en-US" sz="3800" b="1" dirty="0" err="1" smtClean="0">
                <a:latin typeface="AngsanaUPC" pitchFamily="18" charset="-34"/>
                <a:cs typeface="AngsanaUPC" pitchFamily="18" charset="-34"/>
              </a:rPr>
              <a:t>Alteram</a:t>
            </a:r>
            <a:r>
              <a:rPr lang="en-US" sz="3800" b="1" dirty="0" smtClean="0">
                <a:latin typeface="AngsanaUPC" pitchFamily="18" charset="-34"/>
                <a:cs typeface="AngsanaUPC" pitchFamily="18" charset="-34"/>
              </a:rPr>
              <a:t> </a:t>
            </a:r>
            <a:r>
              <a:rPr lang="en-US" sz="3800" b="1" dirty="0" err="1" smtClean="0">
                <a:latin typeface="AngsanaUPC" pitchFamily="18" charset="-34"/>
                <a:cs typeface="AngsanaUPC" pitchFamily="18" charset="-34"/>
              </a:rPr>
              <a:t>Partem</a:t>
            </a:r>
            <a:r>
              <a:rPr lang="en-US" sz="3800" b="1" dirty="0" smtClean="0">
                <a:latin typeface="AngsanaUPC" pitchFamily="18" charset="-34"/>
                <a:cs typeface="AngsanaUPC" pitchFamily="18" charset="-34"/>
              </a:rPr>
              <a:t> : </a:t>
            </a:r>
            <a:r>
              <a:rPr lang="th-TH" sz="3800" b="1" dirty="0" smtClean="0">
                <a:latin typeface="AngsanaUPC" pitchFamily="18" charset="-34"/>
                <a:cs typeface="AngsanaUPC" pitchFamily="18" charset="-34"/>
              </a:rPr>
              <a:t>รับฟังความทุกฝ่าย</a:t>
            </a:r>
          </a:p>
          <a:p>
            <a:pPr lvl="2" algn="thaiDist">
              <a:buClr>
                <a:srgbClr val="FF0000"/>
              </a:buClr>
            </a:pPr>
            <a:r>
              <a:rPr lang="th-TH" sz="3800" b="1" dirty="0" smtClean="0">
                <a:latin typeface="AngsanaUPC" pitchFamily="18" charset="-34"/>
                <a:cs typeface="AngsanaUPC" pitchFamily="18" charset="-34"/>
              </a:rPr>
              <a:t> หลักสิทธิป้องกันตนเอง (</a:t>
            </a:r>
            <a:r>
              <a:rPr lang="en-US" sz="3800" b="1" dirty="0" smtClean="0">
                <a:latin typeface="AngsanaUPC" pitchFamily="18" charset="-34"/>
                <a:cs typeface="AngsanaUPC" pitchFamily="18" charset="-34"/>
              </a:rPr>
              <a:t> </a:t>
            </a:r>
            <a:r>
              <a:rPr lang="en-US" sz="3800" b="1" dirty="0" err="1" smtClean="0">
                <a:latin typeface="AngsanaUPC" pitchFamily="18" charset="-34"/>
                <a:cs typeface="AngsanaUPC" pitchFamily="18" charset="-34"/>
              </a:rPr>
              <a:t>Droit</a:t>
            </a:r>
            <a:r>
              <a:rPr lang="en-US" sz="3800" b="1" dirty="0" smtClean="0">
                <a:latin typeface="AngsanaUPC" pitchFamily="18" charset="-34"/>
                <a:cs typeface="AngsanaUPC" pitchFamily="18" charset="-34"/>
              </a:rPr>
              <a:t> de la </a:t>
            </a:r>
            <a:r>
              <a:rPr lang="en-US" sz="3800" b="1" dirty="0" err="1" smtClean="0">
                <a:latin typeface="AngsanaUPC" pitchFamily="18" charset="-34"/>
                <a:cs typeface="AngsanaUPC" pitchFamily="18" charset="-34"/>
              </a:rPr>
              <a:t>Défense</a:t>
            </a:r>
            <a:r>
              <a:rPr lang="en-US" sz="3800" b="1" dirty="0" smtClean="0">
                <a:latin typeface="AngsanaUPC" pitchFamily="18" charset="-34"/>
                <a:cs typeface="AngsanaUPC" pitchFamily="18" charset="-34"/>
              </a:rPr>
              <a:t> </a:t>
            </a:r>
            <a:r>
              <a:rPr lang="th-TH" sz="3800" b="1" dirty="0" smtClean="0">
                <a:latin typeface="AngsanaUPC" pitchFamily="18" charset="-34"/>
                <a:cs typeface="AngsanaUPC" pitchFamily="18" charset="-34"/>
              </a:rPr>
              <a:t>)</a:t>
            </a:r>
          </a:p>
          <a:p>
            <a:pPr algn="thaiDist">
              <a:buClr>
                <a:srgbClr val="FF0000"/>
              </a:buClr>
            </a:pPr>
            <a:r>
              <a:rPr lang="th-TH" sz="4400" b="1" dirty="0" smtClean="0">
                <a:latin typeface="AngsanaUPC" pitchFamily="18" charset="-34"/>
                <a:cs typeface="AngsanaUPC" pitchFamily="18" charset="-34"/>
              </a:rPr>
              <a:t> บางกรณีกฎหมายกำหนดรูปแบบเป็น “คณะกรรมการ”</a:t>
            </a:r>
            <a:endParaRPr lang="en-US" sz="4400" b="1" dirty="0">
              <a:latin typeface="AngsanaUPC" pitchFamily="18" charset="-34"/>
              <a:cs typeface="AngsanaUPC" pitchFamily="18" charset="-34"/>
            </a:endParaRPr>
          </a:p>
        </p:txBody>
      </p:sp>
      <p:sp>
        <p:nvSpPr>
          <p:cNvPr id="3" name="Slide Number Placeholder 2"/>
          <p:cNvSpPr>
            <a:spLocks noGrp="1"/>
          </p:cNvSpPr>
          <p:nvPr>
            <p:ph type="sldNum" sz="quarter" idx="15"/>
          </p:nvPr>
        </p:nvSpPr>
        <p:spPr>
          <a:xfrm>
            <a:off x="4361688" y="1026372"/>
            <a:ext cx="457200" cy="441325"/>
          </a:xfrm>
          <a:prstGeom prst="rect">
            <a:avLst/>
          </a:prstGeom>
        </p:spPr>
        <p:txBody>
          <a:bodyPr/>
          <a:lstStyle/>
          <a:p>
            <a:fld id="{1A5F6616-AE44-445F-8784-84BDFD457532}" type="slidenum">
              <a:rPr lang="en-US" smtClean="0"/>
              <a:pPr/>
              <a:t>103</a:t>
            </a:fld>
            <a:endParaRPr lang="en-US"/>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Bottom)">
                                      <p:cBhvr>
                                        <p:cTn id="7" dur="500"/>
                                        <p:tgtEl>
                                          <p:spTgt spid="2">
                                            <p:txEl>
                                              <p:pRg st="0" end="0"/>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slide(fromBottom)">
                                      <p:cBhvr>
                                        <p:cTn id="10" dur="500"/>
                                        <p:tgtEl>
                                          <p:spTgt spid="2">
                                            <p:txEl>
                                              <p:pRg st="1" end="1"/>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slide(fromBottom)">
                                      <p:cBhvr>
                                        <p:cTn id="13" dur="500"/>
                                        <p:tgtEl>
                                          <p:spTgt spid="2">
                                            <p:txEl>
                                              <p:pRg st="2" end="2"/>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slide(fromBottom)">
                                      <p:cBhvr>
                                        <p:cTn id="16" dur="500"/>
                                        <p:tgtEl>
                                          <p:spTgt spid="2">
                                            <p:txEl>
                                              <p:pRg st="3" end="3"/>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slide(fromBottom)">
                                      <p:cBhvr>
                                        <p:cTn id="19" dur="500"/>
                                        <p:tgtEl>
                                          <p:spTgt spid="2">
                                            <p:txEl>
                                              <p:pRg st="4" end="4"/>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slide(fromBottom)">
                                      <p:cBhvr>
                                        <p:cTn id="22" dur="500"/>
                                        <p:tgtEl>
                                          <p:spTgt spid="2">
                                            <p:txEl>
                                              <p:pRg st="5" end="5"/>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slide(fromBottom)">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th-TH" sz="6600" b="1" dirty="0" smtClean="0">
                <a:solidFill>
                  <a:schemeClr val="tx1"/>
                </a:solidFill>
                <a:effectLst/>
                <a:latin typeface="AngsanaUPC" pitchFamily="18" charset="-34"/>
                <a:cs typeface="AngsanaUPC" pitchFamily="18" charset="-34"/>
              </a:rPr>
              <a:t>คดีปกครอง</a:t>
            </a:r>
            <a:r>
              <a:rPr lang="en-US" sz="6600" b="1" dirty="0" smtClean="0">
                <a:solidFill>
                  <a:schemeClr val="tx1"/>
                </a:solidFill>
                <a:effectLst/>
                <a:latin typeface="AngsanaUPC" pitchFamily="18" charset="-34"/>
                <a:cs typeface="AngsanaUPC" pitchFamily="18" charset="-34"/>
              </a:rPr>
              <a:t>: </a:t>
            </a:r>
            <a:r>
              <a:rPr lang="th-TH" sz="6600" b="1" dirty="0" smtClean="0">
                <a:solidFill>
                  <a:schemeClr val="tx1"/>
                </a:solidFill>
                <a:effectLst/>
                <a:latin typeface="AngsanaUPC" pitchFamily="18" charset="-34"/>
                <a:cs typeface="AngsanaUPC" pitchFamily="18" charset="-34"/>
              </a:rPr>
              <a:t>การบริหารงานบุคคล</a:t>
            </a:r>
            <a:endParaRPr lang="en-US" sz="6600" b="1" dirty="0">
              <a:solidFill>
                <a:schemeClr val="tx1"/>
              </a:solidFill>
              <a:effectLst/>
              <a:latin typeface="AngsanaUPC" pitchFamily="18" charset="-34"/>
              <a:cs typeface="AngsanaUPC" pitchFamily="18" charset="-34"/>
            </a:endParaRPr>
          </a:p>
        </p:txBody>
      </p:sp>
      <p:graphicFrame>
        <p:nvGraphicFramePr>
          <p:cNvPr id="6" name="Content Placeholder 5"/>
          <p:cNvGraphicFramePr>
            <a:graphicFrameLocks noGrp="1"/>
          </p:cNvGraphicFramePr>
          <p:nvPr>
            <p:ph sz="quarter" idx="1"/>
          </p:nvPr>
        </p:nvGraphicFramePr>
        <p:xfrm>
          <a:off x="1066800" y="1447800"/>
          <a:ext cx="7866888"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5"/>
          </p:nvPr>
        </p:nvSpPr>
        <p:spPr>
          <a:xfrm>
            <a:off x="8613648" y="6305550"/>
            <a:ext cx="457200" cy="476250"/>
          </a:xfrm>
          <a:prstGeom prst="rect">
            <a:avLst/>
          </a:prstGeom>
        </p:spPr>
        <p:txBody>
          <a:bodyPr/>
          <a:lstStyle/>
          <a:p>
            <a:fld id="{1A5F6616-AE44-445F-8784-84BDFD457532}" type="slidenum">
              <a:rPr lang="en-US" smtClean="0"/>
              <a:pPr/>
              <a:t>104</a:t>
            </a:fld>
            <a:endParaRPr lang="en-US"/>
          </a:p>
        </p:txBody>
      </p:sp>
    </p:spTree>
  </p:cSld>
  <p:clrMapOvr>
    <a:masterClrMapping/>
  </p:clrMapOvr>
  <p:transition spd="slow">
    <p:wipe dir="d"/>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866888" cy="1143000"/>
          </a:xfrm>
          <a:solidFill>
            <a:schemeClr val="accent2">
              <a:lumMod val="60000"/>
              <a:lumOff val="40000"/>
            </a:schemeClr>
          </a:solidFill>
        </p:spPr>
        <p:txBody>
          <a:bodyPr>
            <a:normAutofit fontScale="90000"/>
          </a:bodyPr>
          <a:lstStyle/>
          <a:p>
            <a:pPr algn="ctr"/>
            <a:r>
              <a:rPr lang="th-TH" sz="6600" b="1" dirty="0" smtClean="0">
                <a:solidFill>
                  <a:schemeClr val="tx1"/>
                </a:solidFill>
                <a:latin typeface="AngsanaUPC" pitchFamily="18" charset="-34"/>
                <a:cs typeface="AngsanaUPC" pitchFamily="18" charset="-34"/>
              </a:rPr>
              <a:t>การแก้ไขเยียวยาภายในองค์กร สตช.</a:t>
            </a:r>
            <a:endParaRPr lang="en-US" sz="6600" b="1" dirty="0">
              <a:solidFill>
                <a:schemeClr val="tx1"/>
              </a:solidFill>
              <a:latin typeface="AngsanaUPC" pitchFamily="18" charset="-34"/>
              <a:cs typeface="AngsanaUPC" pitchFamily="18" charset="-34"/>
            </a:endParaRPr>
          </a:p>
        </p:txBody>
      </p:sp>
      <p:graphicFrame>
        <p:nvGraphicFramePr>
          <p:cNvPr id="5" name="Content Placeholder 4"/>
          <p:cNvGraphicFramePr>
            <a:graphicFrameLocks noGrp="1"/>
          </p:cNvGraphicFramePr>
          <p:nvPr>
            <p:ph sz="quarter" idx="1"/>
          </p:nvPr>
        </p:nvGraphicFramePr>
        <p:xfrm>
          <a:off x="1066800" y="1447800"/>
          <a:ext cx="7866888"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5"/>
          </p:nvPr>
        </p:nvSpPr>
        <p:spPr>
          <a:xfrm>
            <a:off x="8613648" y="6305550"/>
            <a:ext cx="457200" cy="476250"/>
          </a:xfrm>
          <a:prstGeom prst="rect">
            <a:avLst/>
          </a:prstGeom>
        </p:spPr>
        <p:txBody>
          <a:bodyPr/>
          <a:lstStyle/>
          <a:p>
            <a:fld id="{1A5F6616-AE44-445F-8784-84BDFD457532}" type="slidenum">
              <a:rPr lang="en-US" smtClean="0"/>
              <a:pPr/>
              <a:t>105</a:t>
            </a:fld>
            <a:endParaRPr lang="en-US"/>
          </a:p>
        </p:txBody>
      </p:sp>
    </p:spTree>
  </p:cSld>
  <p:clrMapOvr>
    <a:masterClrMapping/>
  </p:clrMapOvr>
  <p:transition spd="slow">
    <p:push dir="d"/>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7158" y="214290"/>
            <a:ext cx="8143932" cy="1143000"/>
          </a:xfrm>
          <a:solidFill>
            <a:schemeClr val="bg2">
              <a:lumMod val="90000"/>
            </a:schemeClr>
          </a:solidFill>
        </p:spPr>
        <p:txBody>
          <a:bodyPr>
            <a:noAutofit/>
          </a:bodyPr>
          <a:lstStyle/>
          <a:p>
            <a:pPr algn="ctr"/>
            <a:r>
              <a:rPr lang="th-TH" sz="5600" b="1" dirty="0" smtClean="0">
                <a:solidFill>
                  <a:schemeClr val="tx1"/>
                </a:solidFill>
                <a:latin typeface="AngsanaUPC" pitchFamily="18" charset="-34"/>
                <a:cs typeface="AngsanaUPC" pitchFamily="18" charset="-34"/>
              </a:rPr>
              <a:t>การพิจารณาเรื่องร้องทุกข์และอุทธรณ์</a:t>
            </a:r>
            <a:endParaRPr lang="en-US" sz="5600" b="1" dirty="0">
              <a:solidFill>
                <a:schemeClr val="tx1"/>
              </a:solidFill>
              <a:latin typeface="AngsanaUPC" pitchFamily="18" charset="-34"/>
              <a:cs typeface="AngsanaUPC" pitchFamily="18" charset="-34"/>
            </a:endParaRPr>
          </a:p>
        </p:txBody>
      </p:sp>
      <p:sp>
        <p:nvSpPr>
          <p:cNvPr id="3" name="Content Placeholder 2"/>
          <p:cNvSpPr>
            <a:spLocks noGrp="1"/>
          </p:cNvSpPr>
          <p:nvPr>
            <p:ph sz="quarter" idx="1"/>
          </p:nvPr>
        </p:nvSpPr>
        <p:spPr>
          <a:xfrm>
            <a:off x="357158" y="1447800"/>
            <a:ext cx="8153400" cy="5124472"/>
          </a:xfrm>
          <a:solidFill>
            <a:schemeClr val="bg2">
              <a:lumMod val="90000"/>
            </a:schemeClr>
          </a:solidFill>
          <a:ln w="28575">
            <a:solidFill>
              <a:schemeClr val="tx1"/>
            </a:solidFill>
          </a:ln>
        </p:spPr>
        <p:txBody>
          <a:bodyPr>
            <a:normAutofit/>
          </a:bodyPr>
          <a:lstStyle/>
          <a:p>
            <a:pPr algn="thaiDist"/>
            <a:r>
              <a:rPr lang="th-TH" sz="4400" b="1" dirty="0" smtClean="0">
                <a:latin typeface="AngsanaUPC" pitchFamily="18" charset="-34"/>
                <a:cs typeface="AngsanaUPC" pitchFamily="18" charset="-34"/>
              </a:rPr>
              <a:t> ต้องควบคุมระยะเวลาดำเนินการให้เป็นตามที่กฎหมายกำหนด</a:t>
            </a:r>
          </a:p>
          <a:p>
            <a:pPr algn="thaiDist"/>
            <a:r>
              <a:rPr lang="th-TH" sz="4400" b="1" dirty="0" smtClean="0">
                <a:latin typeface="AngsanaUPC" pitchFamily="18" charset="-34"/>
                <a:cs typeface="AngsanaUPC" pitchFamily="18" charset="-34"/>
              </a:rPr>
              <a:t> การขยายระยะเวลาต้องเป็นเหตุตามกฎ ก.ตร.</a:t>
            </a:r>
          </a:p>
          <a:p>
            <a:pPr algn="thaiDist"/>
            <a:r>
              <a:rPr lang="th-TH" sz="4400" b="1" dirty="0" smtClean="0">
                <a:latin typeface="AngsanaUPC" pitchFamily="18" charset="-34"/>
                <a:cs typeface="AngsanaUPC" pitchFamily="18" charset="-34"/>
              </a:rPr>
              <a:t> การละเลยต่อหน้าที่ตามที่กฎหมาย</a:t>
            </a:r>
            <a:r>
              <a:rPr lang="th-TH" sz="4400" b="1" dirty="0" smtClean="0">
                <a:latin typeface="AngsanaUPC" pitchFamily="18" charset="-34"/>
                <a:cs typeface="AngsanaUPC" pitchFamily="18" charset="-34"/>
              </a:rPr>
              <a:t>กำหนดและการ</a:t>
            </a:r>
            <a:r>
              <a:rPr lang="th-TH" sz="4400" b="1" dirty="0" smtClean="0">
                <a:latin typeface="AngsanaUPC" pitchFamily="18" charset="-34"/>
                <a:cs typeface="AngsanaUPC" pitchFamily="18" charset="-34"/>
              </a:rPr>
              <a:t>ล่าช้าเกินสมควร</a:t>
            </a:r>
          </a:p>
          <a:p>
            <a:pPr lvl="2" algn="thaiDist"/>
            <a:r>
              <a:rPr lang="th-TH" sz="3700" b="1" dirty="0" smtClean="0">
                <a:latin typeface="AngsanaUPC" pitchFamily="18" charset="-34"/>
                <a:cs typeface="AngsanaUPC" pitchFamily="18" charset="-34"/>
              </a:rPr>
              <a:t> เป็น</a:t>
            </a:r>
            <a:r>
              <a:rPr lang="th-TH" sz="3700" b="1" dirty="0" smtClean="0">
                <a:latin typeface="AngsanaUPC" pitchFamily="18" charset="-34"/>
                <a:cs typeface="AngsanaUPC" pitchFamily="18" charset="-34"/>
              </a:rPr>
              <a:t>เหตุความรับผิดทั้งทางแพ่ง,ทางอาญา และละเมิดทาง</a:t>
            </a:r>
            <a:r>
              <a:rPr lang="th-TH" sz="3700" b="1" dirty="0" smtClean="0">
                <a:latin typeface="AngsanaUPC" pitchFamily="18" charset="-34"/>
                <a:cs typeface="AngsanaUPC" pitchFamily="18" charset="-34"/>
              </a:rPr>
              <a:t>ปกครอง</a:t>
            </a:r>
            <a:endParaRPr lang="en-US" sz="3700" b="1" dirty="0">
              <a:latin typeface="AngsanaUPC" pitchFamily="18" charset="-34"/>
              <a:cs typeface="AngsanaUPC" pitchFamily="18" charset="-34"/>
            </a:endParaRPr>
          </a:p>
        </p:txBody>
      </p:sp>
      <p:sp>
        <p:nvSpPr>
          <p:cNvPr id="4" name="Slide Number Placeholder 3"/>
          <p:cNvSpPr>
            <a:spLocks noGrp="1"/>
          </p:cNvSpPr>
          <p:nvPr>
            <p:ph type="sldNum" sz="quarter" idx="15"/>
          </p:nvPr>
        </p:nvSpPr>
        <p:spPr>
          <a:xfrm>
            <a:off x="8613648" y="6305550"/>
            <a:ext cx="457200" cy="476250"/>
          </a:xfrm>
          <a:prstGeom prst="rect">
            <a:avLst/>
          </a:prstGeom>
        </p:spPr>
        <p:txBody>
          <a:bodyPr/>
          <a:lstStyle/>
          <a:p>
            <a:fld id="{1A5F6616-AE44-445F-8784-84BDFD457532}" type="slidenum">
              <a:rPr lang="en-US" smtClean="0"/>
              <a:pPr/>
              <a:t>106</a:t>
            </a:fld>
            <a:endParaRPr lang="en-US"/>
          </a:p>
        </p:txBody>
      </p:sp>
    </p:spTree>
  </p:cSld>
  <p:clrMapOvr>
    <a:masterClrMapping/>
  </p:clrMapOvr>
  <p:transition spd="slow">
    <p:wipe dir="d"/>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990600"/>
          </a:xfrm>
        </p:spPr>
        <p:txBody>
          <a:bodyPr>
            <a:noAutofit/>
          </a:bodyPr>
          <a:lstStyle/>
          <a:p>
            <a:pPr algn="ctr"/>
            <a:r>
              <a:rPr lang="th-TH" sz="6000" b="1" dirty="0" smtClean="0">
                <a:solidFill>
                  <a:schemeClr val="tx1"/>
                </a:solidFill>
                <a:latin typeface="AngsanaUPC" pitchFamily="18" charset="-34"/>
                <a:cs typeface="AngsanaUPC" pitchFamily="18" charset="-34"/>
              </a:rPr>
              <a:t>การให้สัตยาบันในการกระทำทางปกครอง</a:t>
            </a:r>
            <a:endParaRPr lang="en-US" sz="6000" b="1" dirty="0">
              <a:solidFill>
                <a:schemeClr val="tx1"/>
              </a:solidFill>
              <a:latin typeface="AngsanaUPC" pitchFamily="18" charset="-34"/>
              <a:cs typeface="AngsanaUPC" pitchFamily="18" charset="-34"/>
            </a:endParaRPr>
          </a:p>
        </p:txBody>
      </p:sp>
      <p:sp>
        <p:nvSpPr>
          <p:cNvPr id="4" name="Content Placeholder 3"/>
          <p:cNvSpPr>
            <a:spLocks noGrp="1"/>
          </p:cNvSpPr>
          <p:nvPr>
            <p:ph sz="quarter" idx="1"/>
          </p:nvPr>
        </p:nvSpPr>
        <p:spPr>
          <a:xfrm>
            <a:off x="457200" y="1600200"/>
            <a:ext cx="8115328" cy="4873752"/>
          </a:xfrm>
          <a:ln>
            <a:solidFill>
              <a:schemeClr val="tx1"/>
            </a:solidFill>
          </a:ln>
        </p:spPr>
        <p:txBody>
          <a:bodyPr>
            <a:normAutofit lnSpcReduction="10000"/>
          </a:bodyPr>
          <a:lstStyle/>
          <a:p>
            <a:pPr algn="thaiDist">
              <a:buClrTx/>
              <a:buFont typeface="Wingdings" pitchFamily="2" charset="2"/>
              <a:buChar char="v"/>
            </a:pPr>
            <a:r>
              <a:rPr lang="th-TH" sz="4400" b="1" dirty="0" smtClean="0">
                <a:latin typeface="AngsanaUPC" pitchFamily="18" charset="-34"/>
                <a:cs typeface="AngsanaUPC" pitchFamily="18" charset="-34"/>
              </a:rPr>
              <a:t> คดีตัวอย่าง </a:t>
            </a:r>
            <a:r>
              <a:rPr lang="en-US" sz="4400" b="1" dirty="0" smtClean="0">
                <a:latin typeface="AngsanaUPC" pitchFamily="18" charset="-34"/>
                <a:cs typeface="AngsanaUPC" pitchFamily="18" charset="-34"/>
              </a:rPr>
              <a:t>: </a:t>
            </a:r>
            <a:r>
              <a:rPr lang="th-TH" sz="4400" b="1" dirty="0" smtClean="0">
                <a:latin typeface="AngsanaUPC" pitchFamily="18" charset="-34"/>
                <a:cs typeface="AngsanaUPC" pitchFamily="18" charset="-34"/>
              </a:rPr>
              <a:t>ฟ้องว่า ปค.กระทำผิดขั้นตอน ไม่ได้รับความเห็นชอบจากสภา กทม.ก่อนดำเนินการ</a:t>
            </a:r>
          </a:p>
          <a:p>
            <a:pPr algn="thaiDist">
              <a:buClrTx/>
              <a:buFont typeface="Wingdings" pitchFamily="2" charset="2"/>
              <a:buChar char="v"/>
            </a:pPr>
            <a:r>
              <a:rPr lang="th-TH" sz="4400" b="1" dirty="0" smtClean="0">
                <a:latin typeface="AngsanaUPC" pitchFamily="18" charset="-34"/>
                <a:cs typeface="AngsanaUPC" pitchFamily="18" charset="-34"/>
              </a:rPr>
              <a:t> ศาลฟังว่า กฎหมายไม่มีผลย้อนหลัง แม้ถูกแต่ไม่ตรงกับข้อที่ฟ้อง</a:t>
            </a:r>
          </a:p>
          <a:p>
            <a:pPr algn="thaiDist">
              <a:buClrTx/>
              <a:buFont typeface="Wingdings" pitchFamily="2" charset="2"/>
              <a:buChar char="v"/>
            </a:pPr>
            <a:r>
              <a:rPr lang="th-TH" sz="4400" b="1" dirty="0" smtClean="0">
                <a:latin typeface="AngsanaUPC" pitchFamily="18" charset="-34"/>
                <a:cs typeface="AngsanaUPC" pitchFamily="18" charset="-34"/>
              </a:rPr>
              <a:t>คำฟ้อง ฟ้องว่า สภา กทม.ให้ความเห็นชอบย้อนหลัง ขัดกับหลักห้ามการให้สัตยาบันในการกระทำทางปกครอง</a:t>
            </a:r>
            <a:endParaRPr lang="en-US" sz="4400" b="1" dirty="0">
              <a:latin typeface="AngsanaUPC" pitchFamily="18" charset="-34"/>
              <a:cs typeface="AngsanaUPC" pitchFamily="18" charset="-34"/>
            </a:endParaRPr>
          </a:p>
        </p:txBody>
      </p:sp>
      <p:sp>
        <p:nvSpPr>
          <p:cNvPr id="3" name="Slide Number Placeholder 2"/>
          <p:cNvSpPr>
            <a:spLocks noGrp="1"/>
          </p:cNvSpPr>
          <p:nvPr>
            <p:ph type="sldNum" sz="quarter" idx="15"/>
          </p:nvPr>
        </p:nvSpPr>
        <p:spPr>
          <a:xfrm>
            <a:off x="0" y="1272222"/>
            <a:ext cx="533400" cy="244476"/>
          </a:xfrm>
          <a:prstGeom prst="rect">
            <a:avLst/>
          </a:prstGeom>
        </p:spPr>
        <p:txBody>
          <a:bodyPr>
            <a:normAutofit fontScale="85000" lnSpcReduction="20000"/>
          </a:bodyPr>
          <a:lstStyle/>
          <a:p>
            <a:fld id="{1A5F6616-AE44-445F-8784-84BDFD457532}" type="slidenum">
              <a:rPr lang="en-US" smtClean="0"/>
              <a:pPr/>
              <a:t>107</a:t>
            </a:fld>
            <a:endParaRPr lang="en-US"/>
          </a:p>
        </p:txBody>
      </p:sp>
    </p:spTree>
  </p:cSld>
  <p:clrMapOvr>
    <a:masterClrMapping/>
  </p:clrMapOvr>
  <p:transition spd="slow">
    <p:split orient="vert"/>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990600"/>
          </a:xfrm>
        </p:spPr>
        <p:txBody>
          <a:bodyPr>
            <a:noAutofit/>
          </a:bodyPr>
          <a:lstStyle/>
          <a:p>
            <a:pPr algn="ctr"/>
            <a:r>
              <a:rPr lang="th-TH" sz="5400" b="1" dirty="0" smtClean="0">
                <a:solidFill>
                  <a:schemeClr val="tx1"/>
                </a:solidFill>
                <a:latin typeface="AngsanaUPC" pitchFamily="18" charset="-34"/>
                <a:cs typeface="AngsanaUPC" pitchFamily="18" charset="-34"/>
              </a:rPr>
              <a:t>หลักห้ามการให้สัตยาบันในการกระทำทาง ปค.</a:t>
            </a:r>
            <a:endParaRPr lang="en-US" sz="5400" b="1" dirty="0">
              <a:solidFill>
                <a:schemeClr val="tx1"/>
              </a:solidFill>
              <a:latin typeface="AngsanaUPC" pitchFamily="18" charset="-34"/>
              <a:cs typeface="AngsanaUPC" pitchFamily="18" charset="-34"/>
            </a:endParaRPr>
          </a:p>
        </p:txBody>
      </p:sp>
      <p:sp>
        <p:nvSpPr>
          <p:cNvPr id="4" name="Content Placeholder 3"/>
          <p:cNvSpPr>
            <a:spLocks noGrp="1"/>
          </p:cNvSpPr>
          <p:nvPr>
            <p:ph sz="quarter" idx="1"/>
          </p:nvPr>
        </p:nvSpPr>
        <p:spPr>
          <a:xfrm>
            <a:off x="428596" y="1571612"/>
            <a:ext cx="8153400" cy="4876800"/>
          </a:xfrm>
          <a:ln>
            <a:solidFill>
              <a:srgbClr val="FF0000"/>
            </a:solidFill>
          </a:ln>
        </p:spPr>
        <p:txBody>
          <a:bodyPr>
            <a:normAutofit fontScale="92500" lnSpcReduction="20000"/>
          </a:bodyPr>
          <a:lstStyle/>
          <a:p>
            <a:pPr algn="thaiDist">
              <a:buClr>
                <a:schemeClr val="bg1"/>
              </a:buClr>
            </a:pPr>
            <a:r>
              <a:rPr lang="th-TH" sz="4400" b="1" dirty="0" smtClean="0">
                <a:latin typeface="AngsanaUPC" pitchFamily="18" charset="-34"/>
                <a:cs typeface="AngsanaUPC" pitchFamily="18" charset="-34"/>
              </a:rPr>
              <a:t> เหตุผลการห้าม</a:t>
            </a:r>
          </a:p>
          <a:p>
            <a:pPr marL="804863" lvl="1" indent="-439738" algn="thaiDist">
              <a:buClr>
                <a:schemeClr val="bg1"/>
              </a:buClr>
              <a:buFont typeface="+mj-lt"/>
              <a:buAutoNum type="arabicPeriod"/>
            </a:pPr>
            <a:r>
              <a:rPr lang="th-TH" sz="4400" b="1" dirty="0" smtClean="0">
                <a:latin typeface="AngsanaUPC" pitchFamily="18" charset="-34"/>
                <a:cs typeface="AngsanaUPC" pitchFamily="18" charset="-34"/>
              </a:rPr>
              <a:t>ผู้มีอำนาจอาจจะรับรู้และเข้าใจต่างออกไปในเวลากระทำการ</a:t>
            </a:r>
          </a:p>
          <a:p>
            <a:pPr marL="804863" lvl="1" indent="-439738" algn="thaiDist">
              <a:buClr>
                <a:schemeClr val="bg1"/>
              </a:buClr>
              <a:buFont typeface="+mj-lt"/>
              <a:buAutoNum type="arabicPeriod"/>
            </a:pPr>
            <a:r>
              <a:rPr lang="th-TH" sz="4400" b="1" dirty="0" smtClean="0">
                <a:latin typeface="AngsanaUPC" pitchFamily="18" charset="-34"/>
                <a:cs typeface="AngsanaUPC" pitchFamily="18" charset="-34"/>
              </a:rPr>
              <a:t>อำนาจเป็นเรื่องที่กฎหมายกำหนดให้เฉพาะตำแหน่ง หากให้การรับรองภายหลังได้ หลักอำนาจกระทำการก็ไม่มีผลบังคับ</a:t>
            </a:r>
          </a:p>
          <a:p>
            <a:pPr marL="804863" lvl="1" indent="-439738" algn="thaiDist">
              <a:buClr>
                <a:schemeClr val="bg1"/>
              </a:buClr>
              <a:buFont typeface="+mj-lt"/>
              <a:buAutoNum type="arabicPeriod"/>
            </a:pPr>
            <a:r>
              <a:rPr lang="th-TH" sz="4400" b="1" dirty="0" smtClean="0">
                <a:latin typeface="AngsanaUPC" pitchFamily="18" charset="-34"/>
                <a:cs typeface="AngsanaUPC" pitchFamily="18" charset="-34"/>
              </a:rPr>
              <a:t>การยอมให้สัตยาบันได้ เท่ากับยอมให้การกระทำที่ไม่ชอบด้วยกฎหมาย กลับมีผลสมบูรณ์มาตั้งแต่ต้น</a:t>
            </a:r>
            <a:endParaRPr lang="en-US" sz="4400" b="1" dirty="0">
              <a:latin typeface="AngsanaUPC" pitchFamily="18" charset="-34"/>
              <a:cs typeface="AngsanaUPC" pitchFamily="18" charset="-34"/>
            </a:endParaRPr>
          </a:p>
        </p:txBody>
      </p:sp>
      <p:sp>
        <p:nvSpPr>
          <p:cNvPr id="3" name="Slide Number Placeholder 2"/>
          <p:cNvSpPr>
            <a:spLocks noGrp="1"/>
          </p:cNvSpPr>
          <p:nvPr>
            <p:ph type="sldNum" sz="quarter" idx="15"/>
          </p:nvPr>
        </p:nvSpPr>
        <p:spPr>
          <a:xfrm>
            <a:off x="0" y="1272222"/>
            <a:ext cx="533400" cy="244476"/>
          </a:xfrm>
          <a:prstGeom prst="rect">
            <a:avLst/>
          </a:prstGeom>
        </p:spPr>
        <p:txBody>
          <a:bodyPr>
            <a:normAutofit fontScale="85000" lnSpcReduction="20000"/>
          </a:bodyPr>
          <a:lstStyle/>
          <a:p>
            <a:fld id="{1A5F6616-AE44-445F-8784-84BDFD457532}" type="slidenum">
              <a:rPr lang="en-US" smtClean="0"/>
              <a:pPr/>
              <a:t>108</a:t>
            </a:fld>
            <a:endParaRPr lang="en-US"/>
          </a:p>
        </p:txBody>
      </p:sp>
    </p:spTree>
  </p:cSld>
  <p:clrMapOvr>
    <a:masterClrMapping/>
  </p:clrMapOvr>
  <p:transition spd="slow">
    <p:split/>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66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th-TH" sz="6600" b="1" dirty="0" smtClean="0">
                <a:solidFill>
                  <a:schemeClr val="tx1"/>
                </a:solidFill>
                <a:latin typeface="AngsanaUPC" pitchFamily="18" charset="-34"/>
                <a:cs typeface="AngsanaUPC" pitchFamily="18" charset="-34"/>
              </a:rPr>
              <a:t>กรณีคำสั่งไม่สมบูรณ์</a:t>
            </a:r>
            <a:endParaRPr lang="en-US" sz="6600" b="1" dirty="0">
              <a:solidFill>
                <a:schemeClr val="tx1"/>
              </a:solidFill>
              <a:latin typeface="AngsanaUPC" pitchFamily="18" charset="-34"/>
              <a:cs typeface="AngsanaUPC" pitchFamily="18" charset="-34"/>
            </a:endParaRPr>
          </a:p>
        </p:txBody>
      </p:sp>
      <p:sp>
        <p:nvSpPr>
          <p:cNvPr id="4" name="Content Placeholder 3"/>
          <p:cNvSpPr>
            <a:spLocks noGrp="1"/>
          </p:cNvSpPr>
          <p:nvPr>
            <p:ph sz="quarter" idx="1"/>
          </p:nvPr>
        </p:nvSpPr>
        <p:spPr>
          <a:xfrm>
            <a:off x="457200" y="1600200"/>
            <a:ext cx="7829576" cy="4873752"/>
          </a:xfrm>
          <a:ln>
            <a:solidFill>
              <a:srgbClr val="FFFF00"/>
            </a:solidFill>
          </a:ln>
        </p:spPr>
        <p:txBody>
          <a:bodyPr>
            <a:normAutofit/>
          </a:bodyPr>
          <a:lstStyle/>
          <a:p>
            <a:pPr algn="thaiDist">
              <a:buClr>
                <a:srgbClr val="FF0000"/>
              </a:buClr>
            </a:pPr>
            <a:r>
              <a:rPr lang="th-TH" sz="4400" b="1" dirty="0" smtClean="0">
                <a:latin typeface="AngsanaUPC" pitchFamily="18" charset="-34"/>
                <a:cs typeface="AngsanaUPC" pitchFamily="18" charset="-34"/>
              </a:rPr>
              <a:t> คำสั่งและการกระทำทางปกครองที่ไม่ชอบด้วยกฎหมายด้วยเหตุบกพร่องในเรื่องอำนาจและขั้นตอน </a:t>
            </a:r>
            <a:r>
              <a:rPr lang="en-US" sz="4400" b="1" dirty="0" smtClean="0">
                <a:latin typeface="AngsanaUPC" pitchFamily="18" charset="-34"/>
                <a:cs typeface="AngsanaUPC" pitchFamily="18" charset="-34"/>
              </a:rPr>
              <a:t>: </a:t>
            </a:r>
            <a:r>
              <a:rPr lang="th-TH" sz="4400" b="1" dirty="0" smtClean="0">
                <a:latin typeface="AngsanaUPC" pitchFamily="18" charset="-34"/>
                <a:cs typeface="AngsanaUPC" pitchFamily="18" charset="-34"/>
              </a:rPr>
              <a:t>ให้สัตยาบันหรือให้ความเห็นชอบย้อนหลังไม่ได้</a:t>
            </a:r>
          </a:p>
          <a:p>
            <a:pPr algn="thaiDist">
              <a:buClr>
                <a:srgbClr val="FF0000"/>
              </a:buClr>
            </a:pPr>
            <a:r>
              <a:rPr lang="th-TH" sz="4400" b="1" dirty="0" smtClean="0">
                <a:latin typeface="AngsanaUPC" pitchFamily="18" charset="-34"/>
                <a:cs typeface="AngsanaUPC" pitchFamily="18" charset="-34"/>
              </a:rPr>
              <a:t> ต้องเพิกถอนคำสั่งหรือการกระทำ แล้วออกคำสั่งใหม่ หรือดำเนินการใหม่ให้ถูกต้อง</a:t>
            </a:r>
            <a:endParaRPr lang="en-US" sz="4400" b="1" dirty="0">
              <a:latin typeface="AngsanaUPC" pitchFamily="18" charset="-34"/>
              <a:cs typeface="AngsanaUPC" pitchFamily="18" charset="-34"/>
            </a:endParaRPr>
          </a:p>
        </p:txBody>
      </p:sp>
      <p:sp>
        <p:nvSpPr>
          <p:cNvPr id="3" name="Slide Number Placeholder 2"/>
          <p:cNvSpPr>
            <a:spLocks noGrp="1"/>
          </p:cNvSpPr>
          <p:nvPr>
            <p:ph type="sldNum" sz="quarter" idx="15"/>
          </p:nvPr>
        </p:nvSpPr>
        <p:spPr>
          <a:xfrm>
            <a:off x="0" y="1272222"/>
            <a:ext cx="533400" cy="244476"/>
          </a:xfrm>
          <a:prstGeom prst="rect">
            <a:avLst/>
          </a:prstGeom>
        </p:spPr>
        <p:txBody>
          <a:bodyPr>
            <a:normAutofit fontScale="85000" lnSpcReduction="20000"/>
          </a:bodyPr>
          <a:lstStyle/>
          <a:p>
            <a:fld id="{1A5F6616-AE44-445F-8784-84BDFD457532}" type="slidenum">
              <a:rPr lang="en-US" smtClean="0"/>
              <a:pPr/>
              <a:t>109</a:t>
            </a:fld>
            <a:endParaRPr lang="en-US"/>
          </a:p>
        </p:txBody>
      </p:sp>
    </p:spTree>
  </p:cSld>
  <p:clrMapOvr>
    <a:masterClrMapping/>
  </p:clrMapOvr>
  <p:transition spd="slow">
    <p:wheel spokes="8"/>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85786" y="642918"/>
            <a:ext cx="7643866" cy="5857916"/>
          </a:xfrm>
          <a:ln>
            <a:solidFill>
              <a:schemeClr val="bg1"/>
            </a:solidFill>
          </a:ln>
          <a:effectLst>
            <a:innerShdw blurRad="63500" dist="50800" dir="2700000">
              <a:prstClr val="black">
                <a:alpha val="50000"/>
              </a:prstClr>
            </a:innerShdw>
          </a:effectLst>
        </p:spPr>
        <p:txBody>
          <a:bodyPr>
            <a:normAutofit fontScale="85000" lnSpcReduction="20000"/>
          </a:bodyPr>
          <a:lstStyle/>
          <a:p>
            <a:pPr algn="thaiDist">
              <a:buNone/>
            </a:pPr>
            <a:r>
              <a:rPr lang="en-US" sz="6600" dirty="0" smtClean="0">
                <a:latin typeface="AngsanaUPC" pitchFamily="18" charset="-34"/>
                <a:cs typeface="AngsanaUPC" pitchFamily="18" charset="-34"/>
                <a:sym typeface="Wingdings"/>
              </a:rPr>
              <a:t> </a:t>
            </a:r>
            <a:r>
              <a:rPr lang="th-TH" sz="6600" b="1" dirty="0" smtClean="0">
                <a:latin typeface="AngsanaUPC" pitchFamily="18" charset="-34"/>
                <a:cs typeface="AngsanaUPC" pitchFamily="18" charset="-34"/>
                <a:sym typeface="Wingdings"/>
              </a:rPr>
              <a:t>การกระทำของฝ่ายปกครอง</a:t>
            </a:r>
          </a:p>
          <a:p>
            <a:pPr algn="thaiDist">
              <a:buNone/>
            </a:pPr>
            <a:r>
              <a:rPr lang="en-US" sz="6600" dirty="0" smtClean="0">
                <a:latin typeface="AngsanaUPC" pitchFamily="18" charset="-34"/>
                <a:cs typeface="AngsanaUPC" pitchFamily="18" charset="-34"/>
                <a:sym typeface="Wingdings"/>
              </a:rPr>
              <a:t></a:t>
            </a:r>
            <a:r>
              <a:rPr lang="th-TH" sz="6600" dirty="0" smtClean="0">
                <a:latin typeface="AngsanaUPC" pitchFamily="18" charset="-34"/>
                <a:cs typeface="AngsanaUPC" pitchFamily="18" charset="-34"/>
                <a:sym typeface="Wingdings"/>
              </a:rPr>
              <a:t> </a:t>
            </a:r>
            <a:r>
              <a:rPr lang="th-TH" sz="6600" b="1" dirty="0" smtClean="0">
                <a:latin typeface="AngsanaUPC" pitchFamily="18" charset="-34"/>
                <a:cs typeface="AngsanaUPC" pitchFamily="18" charset="-34"/>
                <a:sym typeface="Wingdings"/>
              </a:rPr>
              <a:t>ระบบศาล</a:t>
            </a:r>
          </a:p>
          <a:p>
            <a:pPr algn="thaiDist">
              <a:buNone/>
            </a:pPr>
            <a:r>
              <a:rPr lang="en-US" sz="6600" dirty="0" smtClean="0">
                <a:latin typeface="AngsanaUPC" pitchFamily="18" charset="-34"/>
                <a:cs typeface="AngsanaUPC" pitchFamily="18" charset="-34"/>
                <a:sym typeface="Wingdings"/>
              </a:rPr>
              <a:t></a:t>
            </a:r>
            <a:r>
              <a:rPr lang="th-TH" sz="6600" dirty="0" smtClean="0">
                <a:latin typeface="AngsanaUPC" pitchFamily="18" charset="-34"/>
                <a:cs typeface="AngsanaUPC" pitchFamily="18" charset="-34"/>
                <a:sym typeface="Wingdings"/>
              </a:rPr>
              <a:t> </a:t>
            </a:r>
            <a:r>
              <a:rPr lang="th-TH" sz="6600" b="1" dirty="0" smtClean="0">
                <a:latin typeface="AngsanaUPC" pitchFamily="18" charset="-34"/>
                <a:cs typeface="AngsanaUPC" pitchFamily="18" charset="-34"/>
                <a:sym typeface="Wingdings"/>
              </a:rPr>
              <a:t>สิทธิของคู่กรณี</a:t>
            </a:r>
          </a:p>
          <a:p>
            <a:pPr algn="thaiDist">
              <a:buNone/>
            </a:pPr>
            <a:r>
              <a:rPr lang="en-US" sz="6600" dirty="0" smtClean="0">
                <a:latin typeface="AngsanaUPC" pitchFamily="18" charset="-34"/>
                <a:cs typeface="AngsanaUPC" pitchFamily="18" charset="-34"/>
                <a:sym typeface="Wingdings"/>
              </a:rPr>
              <a:t> </a:t>
            </a:r>
            <a:r>
              <a:rPr lang="th-TH" sz="6600" b="1" dirty="0" smtClean="0">
                <a:latin typeface="AngsanaUPC" pitchFamily="18" charset="-34"/>
                <a:cs typeface="AngsanaUPC" pitchFamily="18" charset="-34"/>
                <a:sym typeface="Wingdings"/>
              </a:rPr>
              <a:t>หลักกฎหมายวิธีปฏิบัติราชการ </a:t>
            </a:r>
          </a:p>
          <a:p>
            <a:pPr algn="thaiDist">
              <a:buNone/>
            </a:pPr>
            <a:r>
              <a:rPr lang="th-TH" sz="6600" b="1" dirty="0" smtClean="0">
                <a:latin typeface="AngsanaUPC" pitchFamily="18" charset="-34"/>
                <a:cs typeface="AngsanaUPC" pitchFamily="18" charset="-34"/>
                <a:sym typeface="Wingdings"/>
              </a:rPr>
              <a:t>      ทางปกครอง</a:t>
            </a:r>
            <a:endParaRPr lang="th-TH" sz="6600" dirty="0" smtClean="0">
              <a:latin typeface="AngsanaUPC" pitchFamily="18" charset="-34"/>
              <a:cs typeface="AngsanaUPC" pitchFamily="18" charset="-34"/>
              <a:sym typeface="Wingdings"/>
            </a:endParaRPr>
          </a:p>
          <a:p>
            <a:pPr algn="thaiDist">
              <a:buNone/>
            </a:pPr>
            <a:r>
              <a:rPr lang="en-US" sz="6600" dirty="0" smtClean="0">
                <a:latin typeface="AngsanaUPC" pitchFamily="18" charset="-34"/>
                <a:cs typeface="AngsanaUPC" pitchFamily="18" charset="-34"/>
                <a:sym typeface="Wingdings"/>
              </a:rPr>
              <a:t></a:t>
            </a:r>
            <a:r>
              <a:rPr lang="th-TH" sz="6600" b="1" dirty="0" smtClean="0">
                <a:latin typeface="AngsanaUPC" pitchFamily="18" charset="-34"/>
                <a:cs typeface="AngsanaUPC" pitchFamily="18" charset="-34"/>
                <a:sym typeface="Wingdings"/>
              </a:rPr>
              <a:t>เมื่อตำรวจต้องเข้าสู่กระบวน  </a:t>
            </a:r>
          </a:p>
          <a:p>
            <a:pPr algn="thaiDist">
              <a:buNone/>
            </a:pPr>
            <a:r>
              <a:rPr lang="th-TH" sz="6600" b="1" dirty="0" smtClean="0">
                <a:latin typeface="AngsanaUPC" pitchFamily="18" charset="-34"/>
                <a:cs typeface="AngsanaUPC" pitchFamily="18" charset="-34"/>
                <a:sym typeface="Wingdings"/>
              </a:rPr>
              <a:t>      พิจารณาคดีปกครอง</a:t>
            </a:r>
            <a:endParaRPr lang="en-US" sz="6600" b="1" dirty="0" smtClean="0">
              <a:latin typeface="AngsanaUPC" pitchFamily="18" charset="-34"/>
              <a:cs typeface="AngsanaUPC" pitchFamily="18" charset="-34"/>
            </a:endParaRPr>
          </a:p>
          <a:p>
            <a:endParaRPr lang="en-US" sz="6600" dirty="0"/>
          </a:p>
        </p:txBody>
      </p:sp>
    </p:spTree>
  </p:cSld>
  <p:clrMapOvr>
    <a:masterClrMapping/>
  </p:clrMapOvr>
  <p:transition spd="slow">
    <p:plus/>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228600"/>
            <a:ext cx="7772400" cy="1143000"/>
          </a:xfrm>
          <a:solidFill>
            <a:schemeClr val="bg1"/>
          </a:solidFill>
        </p:spPr>
        <p:txBody>
          <a:bodyPr>
            <a:normAutofit/>
          </a:bodyPr>
          <a:lstStyle/>
          <a:p>
            <a:pPr>
              <a:defRPr/>
            </a:pPr>
            <a:r>
              <a:rPr lang="th-TH" sz="5400" b="1" dirty="0" smtClean="0">
                <a:solidFill>
                  <a:schemeClr val="tx1"/>
                </a:solidFill>
              </a:rPr>
              <a:t>ข้อสังเกต </a:t>
            </a:r>
            <a:r>
              <a:rPr lang="en-US" sz="5400" b="1" dirty="0" smtClean="0">
                <a:solidFill>
                  <a:schemeClr val="tx1"/>
                </a:solidFill>
              </a:rPr>
              <a:t>: </a:t>
            </a:r>
            <a:r>
              <a:rPr lang="th-TH" sz="5400" b="1" dirty="0" smtClean="0">
                <a:solidFill>
                  <a:schemeClr val="tx1"/>
                </a:solidFill>
              </a:rPr>
              <a:t>เหตุที่ไม่ทำให้คำสั่งฯไม่สมบูรณ์</a:t>
            </a:r>
          </a:p>
        </p:txBody>
      </p:sp>
      <p:sp>
        <p:nvSpPr>
          <p:cNvPr id="26627" name="Rectangle 3"/>
          <p:cNvSpPr>
            <a:spLocks noGrp="1" noChangeArrowheads="1"/>
          </p:cNvSpPr>
          <p:nvPr>
            <p:ph sz="quarter" idx="1"/>
          </p:nvPr>
        </p:nvSpPr>
        <p:spPr>
          <a:xfrm>
            <a:off x="214282" y="1571612"/>
            <a:ext cx="8534400" cy="5043510"/>
          </a:xfrm>
          <a:ln w="19050">
            <a:solidFill>
              <a:schemeClr val="bg1"/>
            </a:solidFill>
          </a:ln>
        </p:spPr>
        <p:txBody>
          <a:bodyPr>
            <a:normAutofit/>
          </a:bodyPr>
          <a:lstStyle/>
          <a:p>
            <a:pPr algn="thaiDist">
              <a:lnSpc>
                <a:spcPct val="85000"/>
              </a:lnSpc>
              <a:defRPr/>
            </a:pPr>
            <a:r>
              <a:rPr lang="th-TH" sz="4000" b="1" dirty="0" smtClean="0">
                <a:solidFill>
                  <a:schemeClr val="bg1"/>
                </a:solidFill>
              </a:rPr>
              <a:t>ออกคำสั่งฯโดยยังไม่มีผู้ยื่นคำขอกรณีที่ต้องมีผู้ยื่นคำขอ </a:t>
            </a:r>
            <a:r>
              <a:rPr lang="en-US" sz="4000" b="1" dirty="0" smtClean="0">
                <a:solidFill>
                  <a:schemeClr val="bg1"/>
                </a:solidFill>
              </a:rPr>
              <a:t>: </a:t>
            </a:r>
            <a:r>
              <a:rPr lang="th-TH" sz="4000" b="1" dirty="0" smtClean="0">
                <a:solidFill>
                  <a:schemeClr val="bg1"/>
                </a:solidFill>
              </a:rPr>
              <a:t>ถ้าต่อมามีการยื่นคำขอ</a:t>
            </a:r>
          </a:p>
          <a:p>
            <a:pPr algn="thaiDist">
              <a:lnSpc>
                <a:spcPct val="85000"/>
              </a:lnSpc>
              <a:defRPr/>
            </a:pPr>
            <a:r>
              <a:rPr lang="th-TH" sz="4000" b="1" dirty="0" smtClean="0">
                <a:solidFill>
                  <a:schemeClr val="bg1"/>
                </a:solidFill>
              </a:rPr>
              <a:t>คำสั่งที่ต้องจัดให้มีเหตุผล </a:t>
            </a:r>
            <a:r>
              <a:rPr lang="en-US" sz="4000" b="1" dirty="0" smtClean="0">
                <a:solidFill>
                  <a:schemeClr val="bg1"/>
                </a:solidFill>
              </a:rPr>
              <a:t>: </a:t>
            </a:r>
            <a:r>
              <a:rPr lang="th-TH" sz="4000" b="1" dirty="0" smtClean="0">
                <a:solidFill>
                  <a:schemeClr val="bg1"/>
                </a:solidFill>
              </a:rPr>
              <a:t>ถ้าได้มีการจัดให้มีเหตุผลในภายหลัง</a:t>
            </a:r>
          </a:p>
          <a:p>
            <a:pPr algn="thaiDist">
              <a:lnSpc>
                <a:spcPct val="85000"/>
              </a:lnSpc>
              <a:defRPr/>
            </a:pPr>
            <a:r>
              <a:rPr lang="th-TH" sz="4000" b="1" dirty="0" smtClean="0">
                <a:solidFill>
                  <a:schemeClr val="bg1"/>
                </a:solidFill>
              </a:rPr>
              <a:t>การรับฟังคู่กรณีที่จำเป็นต้องกระทำ ได้ดำเนินการมาโดยไม่สมบูรณ์ ถ้าได้มีการรับฟังให้สมบูรณ์ในภายหลัง</a:t>
            </a:r>
          </a:p>
          <a:p>
            <a:pPr algn="thaiDist">
              <a:lnSpc>
                <a:spcPct val="85000"/>
              </a:lnSpc>
              <a:defRPr/>
            </a:pPr>
            <a:r>
              <a:rPr lang="th-TH" sz="4000" b="1" u="sng" dirty="0" smtClean="0">
                <a:solidFill>
                  <a:schemeClr val="bg1"/>
                </a:solidFill>
              </a:rPr>
              <a:t>คำสั่งฯที่ต้องให้เจ้าหน้าที่อื่นให้ความเห็นชอบก่อน </a:t>
            </a:r>
            <a:r>
              <a:rPr lang="th-TH" sz="4000" b="1" dirty="0" smtClean="0">
                <a:solidFill>
                  <a:schemeClr val="bg1"/>
                </a:solidFill>
              </a:rPr>
              <a:t>ถ้าเจ้าหน้าที่นั้นได้ให้ความเห็นชอบในภายหลัง</a:t>
            </a:r>
          </a:p>
        </p:txBody>
      </p:sp>
      <p:sp>
        <p:nvSpPr>
          <p:cNvPr id="32770" name="Date Placeholder 3"/>
          <p:cNvSpPr>
            <a:spLocks noGrp="1"/>
          </p:cNvSpPr>
          <p:nvPr>
            <p:ph type="dt" sz="half" idx="14"/>
          </p:nvPr>
        </p:nvSpPr>
        <p:spPr>
          <a:xfrm>
            <a:off x="685800" y="6248400"/>
            <a:ext cx="1905000" cy="457200"/>
          </a:xfrm>
          <a:prstGeom prst="rect">
            <a:avLst/>
          </a:prstGeom>
          <a:noFill/>
        </p:spPr>
        <p:txBody>
          <a:bodyPr/>
          <a:lstStyle/>
          <a:p>
            <a:fld id="{3EE9A499-12B2-43F7-AC07-E1635B2FA5E8}" type="datetime1">
              <a:rPr lang="en-US">
                <a:latin typeface="Times New Roman" pitchFamily="18" charset="0"/>
              </a:rPr>
              <a:pPr/>
              <a:t>3/20/2011</a:t>
            </a:fld>
            <a:endParaRPr lang="en-US">
              <a:latin typeface="Times New Roman" pitchFamily="18" charset="0"/>
            </a:endParaRPr>
          </a:p>
        </p:txBody>
      </p:sp>
      <p:sp>
        <p:nvSpPr>
          <p:cNvPr id="32772" name="Slide Number Placeholder 5"/>
          <p:cNvSpPr>
            <a:spLocks noGrp="1"/>
          </p:cNvSpPr>
          <p:nvPr>
            <p:ph type="sldNum" sz="quarter" idx="15"/>
          </p:nvPr>
        </p:nvSpPr>
        <p:spPr>
          <a:xfrm>
            <a:off x="6553200" y="6248400"/>
            <a:ext cx="1905000" cy="457200"/>
          </a:xfrm>
          <a:prstGeom prst="rect">
            <a:avLst/>
          </a:prstGeom>
          <a:noFill/>
        </p:spPr>
        <p:txBody>
          <a:bodyPr/>
          <a:lstStyle/>
          <a:p>
            <a:fld id="{87949D4B-DB84-4440-B4B1-68DF55BF0B02}" type="slidenum">
              <a:rPr lang="en-US">
                <a:latin typeface="Times New Roman" pitchFamily="18" charset="0"/>
              </a:rPr>
              <a:pPr/>
              <a:t>110</a:t>
            </a:fld>
            <a:endParaRPr lang="en-US">
              <a:latin typeface="Times New Roman" pitchFamily="18" charset="0"/>
            </a:endParaRPr>
          </a:p>
        </p:txBody>
      </p:sp>
      <p:sp>
        <p:nvSpPr>
          <p:cNvPr id="32771" name="Footer Placeholder 4"/>
          <p:cNvSpPr>
            <a:spLocks noGrp="1"/>
          </p:cNvSpPr>
          <p:nvPr>
            <p:ph type="ftr" sz="quarter" idx="16"/>
          </p:nvPr>
        </p:nvSpPr>
        <p:spPr>
          <a:xfrm>
            <a:off x="3124200" y="6248400"/>
            <a:ext cx="2895600" cy="457200"/>
          </a:xfrm>
          <a:prstGeom prst="rect">
            <a:avLst/>
          </a:prstGeom>
          <a:noFill/>
        </p:spPr>
        <p:txBody>
          <a:bodyPr/>
          <a:lstStyle/>
          <a:p>
            <a:r>
              <a:rPr lang="en-US">
                <a:latin typeface="Times New Roman" pitchFamily="18" charset="0"/>
              </a:rPr>
              <a:t>ส.วว./an</a:t>
            </a:r>
          </a:p>
        </p:txBody>
      </p:sp>
    </p:spTree>
  </p:cSld>
  <p:clrMapOvr>
    <a:masterClrMapping/>
  </p:clrMapOvr>
  <p:transition spd="slow">
    <p:split orient="vert"/>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4348" y="214290"/>
            <a:ext cx="7467600" cy="1143000"/>
          </a:xfrm>
        </p:spPr>
        <p:txBody>
          <a:bodyPr>
            <a:normAutofit/>
          </a:bodyPr>
          <a:lstStyle/>
          <a:p>
            <a:pPr algn="ctr"/>
            <a:r>
              <a:rPr lang="th-TH" sz="6600" b="1" dirty="0" smtClean="0">
                <a:solidFill>
                  <a:schemeClr val="bg1"/>
                </a:solidFill>
                <a:effectLst/>
                <a:latin typeface="AngsanaUPC" pitchFamily="18" charset="-34"/>
                <a:cs typeface="AngsanaUPC" pitchFamily="18" charset="-34"/>
              </a:rPr>
              <a:t>คณะกรรมการข้าราชการตำรวจ</a:t>
            </a:r>
            <a:endParaRPr lang="en-US" sz="6600" b="1" dirty="0">
              <a:solidFill>
                <a:schemeClr val="bg1"/>
              </a:solidFill>
              <a:effectLst/>
              <a:latin typeface="AngsanaUPC" pitchFamily="18" charset="-34"/>
              <a:cs typeface="AngsanaUPC" pitchFamily="18" charset="-34"/>
            </a:endParaRPr>
          </a:p>
        </p:txBody>
      </p:sp>
      <p:graphicFrame>
        <p:nvGraphicFramePr>
          <p:cNvPr id="5" name="Content Placeholder 4"/>
          <p:cNvGraphicFramePr>
            <a:graphicFrameLocks noGrp="1"/>
          </p:cNvGraphicFramePr>
          <p:nvPr>
            <p:ph sz="quarter" idx="1"/>
          </p:nvPr>
        </p:nvGraphicFramePr>
        <p:xfrm>
          <a:off x="642910" y="1214422"/>
          <a:ext cx="7929618" cy="5429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5"/>
          </p:nvPr>
        </p:nvSpPr>
        <p:spPr>
          <a:xfrm>
            <a:off x="8613648" y="6305550"/>
            <a:ext cx="457200" cy="476250"/>
          </a:xfrm>
          <a:prstGeom prst="rect">
            <a:avLst/>
          </a:prstGeom>
        </p:spPr>
        <p:txBody>
          <a:bodyPr/>
          <a:lstStyle/>
          <a:p>
            <a:fld id="{1A5F6616-AE44-445F-8784-84BDFD457532}" type="slidenum">
              <a:rPr lang="en-US" smtClean="0"/>
              <a:pPr/>
              <a:t>111</a:t>
            </a:fld>
            <a:endParaRPr lang="en-US"/>
          </a:p>
        </p:txBody>
      </p:sp>
    </p:spTree>
  </p:cSld>
  <p:clrMapOvr>
    <a:masterClrMapping/>
  </p:clrMapOvr>
  <p:transition spd="slow">
    <p:pull dir="d"/>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1643050"/>
            <a:ext cx="8215370" cy="4873752"/>
          </a:xfrm>
          <a:solidFill>
            <a:schemeClr val="bg2">
              <a:lumMod val="75000"/>
            </a:schemeClr>
          </a:solidFill>
          <a:ln>
            <a:solidFill>
              <a:schemeClr val="tx1"/>
            </a:solidFill>
          </a:ln>
        </p:spPr>
        <p:txBody>
          <a:bodyPr>
            <a:normAutofit/>
          </a:bodyPr>
          <a:lstStyle/>
          <a:p>
            <a:pPr algn="thaiDist"/>
            <a:r>
              <a:rPr lang="th-TH" sz="4400" b="1" dirty="0" smtClean="0">
                <a:latin typeface="AngsanaUPC" pitchFamily="18" charset="-34"/>
                <a:cs typeface="AngsanaUPC" pitchFamily="18" charset="-34"/>
              </a:rPr>
              <a:t> ทำเป็นหนังสือต่อผู้บังคับบัญชาเหนือขึ้นไป</a:t>
            </a:r>
          </a:p>
          <a:p>
            <a:pPr lvl="2" algn="thaiDist"/>
            <a:r>
              <a:rPr lang="th-TH" sz="3600" b="1" u="sng" dirty="0" smtClean="0">
                <a:latin typeface="AngsanaUPC" pitchFamily="18" charset="-34"/>
                <a:cs typeface="AngsanaUPC" pitchFamily="18" charset="-34"/>
              </a:rPr>
              <a:t>กรณีอุทธรณ์</a:t>
            </a:r>
            <a:r>
              <a:rPr lang="th-TH" sz="3600" b="1" dirty="0" smtClean="0">
                <a:latin typeface="AngsanaUPC" pitchFamily="18" charset="-34"/>
                <a:cs typeface="AngsanaUPC" pitchFamily="18" charset="-34"/>
              </a:rPr>
              <a:t> </a:t>
            </a:r>
            <a:r>
              <a:rPr lang="en-US" sz="3600" b="1" dirty="0" smtClean="0">
                <a:latin typeface="AngsanaUPC" pitchFamily="18" charset="-34"/>
                <a:cs typeface="AngsanaUPC" pitchFamily="18" charset="-34"/>
              </a:rPr>
              <a:t>: </a:t>
            </a:r>
            <a:r>
              <a:rPr lang="th-TH" sz="3600" b="1" dirty="0" smtClean="0">
                <a:latin typeface="AngsanaUPC" pitchFamily="18" charset="-34"/>
                <a:cs typeface="AngsanaUPC" pitchFamily="18" charset="-34"/>
              </a:rPr>
              <a:t>อุทธรณ์ต่อ จนท.ผู้ออกคำสั่ง</a:t>
            </a:r>
          </a:p>
          <a:p>
            <a:pPr lvl="2" algn="thaiDist">
              <a:buNone/>
            </a:pPr>
            <a:r>
              <a:rPr lang="th-TH" sz="3600" b="1" dirty="0" smtClean="0">
                <a:latin typeface="AngsanaUPC" pitchFamily="18" charset="-34"/>
                <a:cs typeface="AngsanaUPC" pitchFamily="18" charset="-34"/>
              </a:rPr>
              <a:t>                            </a:t>
            </a:r>
            <a:r>
              <a:rPr lang="th-TH" sz="3200" b="1" dirty="0" smtClean="0">
                <a:latin typeface="AngsanaUPC" pitchFamily="18" charset="-34"/>
                <a:cs typeface="AngsanaUPC" pitchFamily="18" charset="-34"/>
              </a:rPr>
              <a:t>เห็นด้วย </a:t>
            </a:r>
            <a:r>
              <a:rPr lang="en-US" sz="3200" b="1" dirty="0" smtClean="0">
                <a:latin typeface="AngsanaUPC" pitchFamily="18" charset="-34"/>
                <a:cs typeface="AngsanaUPC" pitchFamily="18" charset="-34"/>
              </a:rPr>
              <a:t>: </a:t>
            </a:r>
            <a:r>
              <a:rPr lang="th-TH" sz="3200" b="1" dirty="0" smtClean="0">
                <a:latin typeface="AngsanaUPC" pitchFamily="18" charset="-34"/>
                <a:cs typeface="AngsanaUPC" pitchFamily="18" charset="-34"/>
              </a:rPr>
              <a:t>แก้ไข</a:t>
            </a:r>
          </a:p>
          <a:p>
            <a:pPr lvl="2" algn="thaiDist">
              <a:buNone/>
            </a:pPr>
            <a:r>
              <a:rPr lang="th-TH" sz="3200" b="1" dirty="0" smtClean="0">
                <a:latin typeface="AngsanaUPC" pitchFamily="18" charset="-34"/>
                <a:cs typeface="AngsanaUPC" pitchFamily="18" charset="-34"/>
              </a:rPr>
              <a:t>                            ไม่เห็นด้วย </a:t>
            </a:r>
            <a:r>
              <a:rPr lang="en-US" sz="3200" b="1" dirty="0" smtClean="0">
                <a:latin typeface="AngsanaUPC" pitchFamily="18" charset="-34"/>
                <a:cs typeface="AngsanaUPC" pitchFamily="18" charset="-34"/>
              </a:rPr>
              <a:t>: </a:t>
            </a:r>
            <a:r>
              <a:rPr lang="th-TH" sz="3200" b="1" dirty="0" smtClean="0">
                <a:latin typeface="AngsanaUPC" pitchFamily="18" charset="-34"/>
                <a:cs typeface="AngsanaUPC" pitchFamily="18" charset="-34"/>
              </a:rPr>
              <a:t>ผู้มีอำนาจพิจารณา</a:t>
            </a:r>
          </a:p>
          <a:p>
            <a:pPr lvl="2" algn="thaiDist">
              <a:buFont typeface="Arial" pitchFamily="34" charset="0"/>
              <a:buChar char="•"/>
            </a:pPr>
            <a:r>
              <a:rPr lang="en-US" sz="3600" b="1" dirty="0" smtClean="0">
                <a:latin typeface="AngsanaUPC" pitchFamily="18" charset="-34"/>
                <a:cs typeface="AngsanaUPC" pitchFamily="18" charset="-34"/>
              </a:rPr>
              <a:t> </a:t>
            </a:r>
            <a:r>
              <a:rPr lang="th-TH" sz="3600" b="1" u="sng" dirty="0" smtClean="0">
                <a:latin typeface="AngsanaUPC" pitchFamily="18" charset="-34"/>
                <a:cs typeface="AngsanaUPC" pitchFamily="18" charset="-34"/>
              </a:rPr>
              <a:t>กรณีร้องทุกข์</a:t>
            </a:r>
            <a:r>
              <a:rPr lang="th-TH" sz="3600" b="1" dirty="0" smtClean="0">
                <a:latin typeface="AngsanaUPC" pitchFamily="18" charset="-34"/>
                <a:cs typeface="AngsanaUPC" pitchFamily="18" charset="-34"/>
              </a:rPr>
              <a:t> </a:t>
            </a:r>
            <a:r>
              <a:rPr lang="en-US" sz="3600" b="1" dirty="0" smtClean="0">
                <a:latin typeface="AngsanaUPC" pitchFamily="18" charset="-34"/>
                <a:cs typeface="AngsanaUPC" pitchFamily="18" charset="-34"/>
              </a:rPr>
              <a:t>:</a:t>
            </a:r>
            <a:r>
              <a:rPr lang="th-TH" sz="3600" b="1" dirty="0" smtClean="0">
                <a:latin typeface="AngsanaUPC" pitchFamily="18" charset="-34"/>
                <a:cs typeface="AngsanaUPC" pitchFamily="18" charset="-34"/>
              </a:rPr>
              <a:t> ร้องทุกข์ต่อผู้บังคับบัญชาเหนือผู้ออกคำสั่ง หรือ ก.ตร.</a:t>
            </a:r>
            <a:endParaRPr lang="en-US" sz="3600" b="1" dirty="0" smtClean="0">
              <a:latin typeface="AngsanaUPC" pitchFamily="18" charset="-34"/>
              <a:cs typeface="AngsanaUPC" pitchFamily="18" charset="-34"/>
            </a:endParaRPr>
          </a:p>
          <a:p>
            <a:pPr lvl="2" algn="thaiDist"/>
            <a:r>
              <a:rPr lang="th-TH" sz="3600" b="1" dirty="0" smtClean="0">
                <a:latin typeface="AngsanaUPC" pitchFamily="18" charset="-34"/>
                <a:cs typeface="AngsanaUPC" pitchFamily="18" charset="-34"/>
              </a:rPr>
              <a:t>กรณี นรม.ออกคำสั่ง </a:t>
            </a:r>
            <a:r>
              <a:rPr lang="en-US" sz="3600" b="1" dirty="0" smtClean="0">
                <a:latin typeface="AngsanaUPC" pitchFamily="18" charset="-34"/>
                <a:cs typeface="AngsanaUPC" pitchFamily="18" charset="-34"/>
              </a:rPr>
              <a:t>: </a:t>
            </a:r>
            <a:r>
              <a:rPr lang="th-TH" sz="3600" b="1" dirty="0" smtClean="0">
                <a:latin typeface="AngsanaUPC" pitchFamily="18" charset="-34"/>
                <a:cs typeface="AngsanaUPC" pitchFamily="18" charset="-34"/>
              </a:rPr>
              <a:t>ร้องทุกข์ ก.ตร.</a:t>
            </a:r>
          </a:p>
          <a:p>
            <a:pPr lvl="2" algn="thaiDist"/>
            <a:r>
              <a:rPr lang="th-TH" sz="3600" b="1" dirty="0" smtClean="0">
                <a:latin typeface="AngsanaUPC" pitchFamily="18" charset="-34"/>
                <a:cs typeface="AngsanaUPC" pitchFamily="18" charset="-34"/>
              </a:rPr>
              <a:t>กรณีสั่งปลดออก- ไล่ออก </a:t>
            </a:r>
            <a:r>
              <a:rPr lang="en-US" sz="3600" b="1" dirty="0" smtClean="0">
                <a:latin typeface="AngsanaUPC" pitchFamily="18" charset="-34"/>
                <a:cs typeface="AngsanaUPC" pitchFamily="18" charset="-34"/>
              </a:rPr>
              <a:t>: </a:t>
            </a:r>
            <a:r>
              <a:rPr lang="th-TH" sz="3600" b="1" dirty="0" smtClean="0">
                <a:latin typeface="AngsanaUPC" pitchFamily="18" charset="-34"/>
                <a:cs typeface="AngsanaUPC" pitchFamily="18" charset="-34"/>
              </a:rPr>
              <a:t>ร้องทุกข์ต่อ ก.ตร.</a:t>
            </a:r>
            <a:endParaRPr lang="en-US" sz="3600" b="1" dirty="0">
              <a:latin typeface="AngsanaUPC" pitchFamily="18" charset="-34"/>
              <a:cs typeface="AngsanaUPC" pitchFamily="18" charset="-34"/>
            </a:endParaRPr>
          </a:p>
        </p:txBody>
      </p:sp>
      <p:sp>
        <p:nvSpPr>
          <p:cNvPr id="4" name="Slide Number Placeholder 3"/>
          <p:cNvSpPr>
            <a:spLocks noGrp="1"/>
          </p:cNvSpPr>
          <p:nvPr>
            <p:ph type="sldNum" sz="quarter" idx="12"/>
          </p:nvPr>
        </p:nvSpPr>
        <p:spPr>
          <a:xfrm>
            <a:off x="8613648" y="6305550"/>
            <a:ext cx="457200" cy="476250"/>
          </a:xfrm>
          <a:prstGeom prst="rect">
            <a:avLst/>
          </a:prstGeom>
        </p:spPr>
        <p:txBody>
          <a:bodyPr/>
          <a:lstStyle/>
          <a:p>
            <a:fld id="{1A5F6616-AE44-445F-8784-84BDFD457532}" type="slidenum">
              <a:rPr lang="en-US" smtClean="0"/>
              <a:pPr/>
              <a:t>112</a:t>
            </a:fld>
            <a:endParaRPr lang="en-US"/>
          </a:p>
        </p:txBody>
      </p:sp>
      <p:sp>
        <p:nvSpPr>
          <p:cNvPr id="2" name="Title 1"/>
          <p:cNvSpPr>
            <a:spLocks noGrp="1"/>
          </p:cNvSpPr>
          <p:nvPr>
            <p:ph type="title"/>
          </p:nvPr>
        </p:nvSpPr>
        <p:spPr>
          <a:xfrm>
            <a:off x="357158" y="285728"/>
            <a:ext cx="8215370" cy="1143000"/>
          </a:xfrm>
          <a:solidFill>
            <a:schemeClr val="bg2"/>
          </a:solidFill>
        </p:spPr>
        <p:txBody>
          <a:bodyPr>
            <a:normAutofit/>
          </a:bodyPr>
          <a:lstStyle/>
          <a:p>
            <a:pPr algn="ctr"/>
            <a:r>
              <a:rPr lang="th-TH" sz="6600" b="1" dirty="0" smtClean="0">
                <a:solidFill>
                  <a:schemeClr val="tx1"/>
                </a:solidFill>
                <a:effectLst/>
                <a:latin typeface="AngsanaUPC" pitchFamily="18" charset="-34"/>
                <a:cs typeface="AngsanaUPC" pitchFamily="18" charset="-34"/>
              </a:rPr>
              <a:t>วิธีการร้องทุกข์และอุทธรณ์</a:t>
            </a:r>
            <a:endParaRPr lang="en-US" sz="6600" b="1" dirty="0">
              <a:solidFill>
                <a:schemeClr val="tx1"/>
              </a:solidFill>
              <a:effectLst/>
              <a:latin typeface="AngsanaUPC" pitchFamily="18" charset="-34"/>
              <a:cs typeface="AngsanaUPC" pitchFamily="18" charset="-34"/>
            </a:endParaRPr>
          </a:p>
        </p:txBody>
      </p:sp>
    </p:spTree>
  </p:cSld>
  <p:clrMapOvr>
    <a:masterClrMapping/>
  </p:clrMapOvr>
  <p:transition spd="slow">
    <p:wipe dir="u"/>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4282" y="285728"/>
            <a:ext cx="8429684" cy="1143000"/>
          </a:xfrm>
          <a:solidFill>
            <a:schemeClr val="bg2"/>
          </a:solidFill>
          <a:ln>
            <a:solidFill>
              <a:srgbClr val="C00000"/>
            </a:solidFill>
          </a:ln>
        </p:spPr>
        <p:txBody>
          <a:bodyPr>
            <a:normAutofit/>
          </a:bodyPr>
          <a:lstStyle/>
          <a:p>
            <a:pPr algn="ctr"/>
            <a:r>
              <a:rPr lang="th-TH" sz="6600" b="1" dirty="0" smtClean="0">
                <a:solidFill>
                  <a:schemeClr val="tx1"/>
                </a:solidFill>
                <a:effectLst/>
                <a:latin typeface="AngsanaUPC" pitchFamily="18" charset="-34"/>
                <a:cs typeface="AngsanaUPC" pitchFamily="18" charset="-34"/>
              </a:rPr>
              <a:t>ระยะเวลาอุทธรณ์หรือร้องทุกข์</a:t>
            </a:r>
            <a:endParaRPr lang="en-US" sz="6600" b="1" dirty="0">
              <a:solidFill>
                <a:schemeClr val="tx1"/>
              </a:solidFill>
              <a:effectLst/>
              <a:latin typeface="AngsanaUPC" pitchFamily="18" charset="-34"/>
              <a:cs typeface="AngsanaUPC" pitchFamily="18" charset="-34"/>
            </a:endParaRPr>
          </a:p>
        </p:txBody>
      </p:sp>
      <p:sp>
        <p:nvSpPr>
          <p:cNvPr id="3" name="Content Placeholder 2"/>
          <p:cNvSpPr>
            <a:spLocks noGrp="1"/>
          </p:cNvSpPr>
          <p:nvPr>
            <p:ph idx="1"/>
          </p:nvPr>
        </p:nvSpPr>
        <p:spPr>
          <a:xfrm>
            <a:off x="214282" y="1428736"/>
            <a:ext cx="8429684" cy="5257800"/>
          </a:xfrm>
          <a:solidFill>
            <a:schemeClr val="accent1">
              <a:lumMod val="60000"/>
              <a:lumOff val="40000"/>
            </a:schemeClr>
          </a:solidFill>
        </p:spPr>
        <p:txBody>
          <a:bodyPr>
            <a:normAutofit lnSpcReduction="10000"/>
          </a:bodyPr>
          <a:lstStyle/>
          <a:p>
            <a:pPr algn="thaiDist"/>
            <a:r>
              <a:rPr lang="th-TH" sz="4400" b="1" dirty="0" smtClean="0">
                <a:latin typeface="AngsanaUPC" pitchFamily="18" charset="-34"/>
                <a:cs typeface="AngsanaUPC" pitchFamily="18" charset="-34"/>
              </a:rPr>
              <a:t> อุทธรณ์ </a:t>
            </a:r>
            <a:r>
              <a:rPr lang="en-US" sz="4400" b="1" dirty="0" smtClean="0">
                <a:latin typeface="AngsanaUPC" pitchFamily="18" charset="-34"/>
                <a:cs typeface="AngsanaUPC" pitchFamily="18" charset="-34"/>
              </a:rPr>
              <a:t>: </a:t>
            </a:r>
            <a:r>
              <a:rPr lang="th-TH" sz="4400" b="1" dirty="0" smtClean="0">
                <a:latin typeface="AngsanaUPC" pitchFamily="18" charset="-34"/>
                <a:cs typeface="AngsanaUPC" pitchFamily="18" charset="-34"/>
              </a:rPr>
              <a:t>ภายใน </a:t>
            </a:r>
            <a:r>
              <a:rPr lang="en-US" sz="4400" b="1" dirty="0" smtClean="0">
                <a:latin typeface="AngsanaUPC" pitchFamily="18" charset="-34"/>
                <a:cs typeface="AngsanaUPC" pitchFamily="18" charset="-34"/>
              </a:rPr>
              <a:t>30 </a:t>
            </a:r>
            <a:r>
              <a:rPr lang="th-TH" sz="4400" b="1" dirty="0" smtClean="0">
                <a:latin typeface="AngsanaUPC" pitchFamily="18" charset="-34"/>
                <a:cs typeface="AngsanaUPC" pitchFamily="18" charset="-34"/>
              </a:rPr>
              <a:t>วันนับแต่วันรับทราบคำสั่ง</a:t>
            </a:r>
          </a:p>
          <a:p>
            <a:pPr algn="thaiDist"/>
            <a:r>
              <a:rPr lang="th-TH" sz="4400" b="1" dirty="0" smtClean="0">
                <a:latin typeface="AngsanaUPC" pitchFamily="18" charset="-34"/>
                <a:cs typeface="AngsanaUPC" pitchFamily="18" charset="-34"/>
              </a:rPr>
              <a:t> ร้องทุกข์ </a:t>
            </a:r>
            <a:r>
              <a:rPr lang="en-US" sz="4400" b="1" dirty="0" smtClean="0">
                <a:latin typeface="AngsanaUPC" pitchFamily="18" charset="-34"/>
                <a:cs typeface="AngsanaUPC" pitchFamily="18" charset="-34"/>
              </a:rPr>
              <a:t>: </a:t>
            </a:r>
            <a:r>
              <a:rPr lang="th-TH" sz="4400" b="1" dirty="0" smtClean="0">
                <a:latin typeface="AngsanaUPC" pitchFamily="18" charset="-34"/>
                <a:cs typeface="AngsanaUPC" pitchFamily="18" charset="-34"/>
              </a:rPr>
              <a:t>ภายใน </a:t>
            </a:r>
            <a:r>
              <a:rPr lang="en-US" sz="4400" b="1" dirty="0" smtClean="0">
                <a:latin typeface="AngsanaUPC" pitchFamily="18" charset="-34"/>
                <a:cs typeface="AngsanaUPC" pitchFamily="18" charset="-34"/>
              </a:rPr>
              <a:t>30</a:t>
            </a:r>
            <a:r>
              <a:rPr lang="th-TH" sz="4400" b="1" dirty="0" smtClean="0">
                <a:latin typeface="AngsanaUPC" pitchFamily="18" charset="-34"/>
                <a:cs typeface="AngsanaUPC" pitchFamily="18" charset="-34"/>
              </a:rPr>
              <a:t> วันนับแต่วันทราบเหตุ  </a:t>
            </a:r>
          </a:p>
          <a:p>
            <a:pPr algn="thaiDist">
              <a:buNone/>
            </a:pPr>
            <a:r>
              <a:rPr lang="th-TH" sz="4400" b="1" dirty="0" smtClean="0">
                <a:latin typeface="AngsanaUPC" pitchFamily="18" charset="-34"/>
                <a:cs typeface="AngsanaUPC" pitchFamily="18" charset="-34"/>
              </a:rPr>
              <a:t>                     แห่งทุกข์</a:t>
            </a:r>
          </a:p>
          <a:p>
            <a:pPr algn="thaiDist">
              <a:buFont typeface="Arial" pitchFamily="34" charset="0"/>
              <a:buChar char="•"/>
            </a:pPr>
            <a:r>
              <a:rPr lang="th-TH" sz="4400" b="1" dirty="0" smtClean="0">
                <a:latin typeface="AngsanaUPC" pitchFamily="18" charset="-34"/>
                <a:cs typeface="AngsanaUPC" pitchFamily="18" charset="-34"/>
              </a:rPr>
              <a:t> ระยะเวลาค่อนข้างสั้น </a:t>
            </a:r>
            <a:r>
              <a:rPr lang="en-US" sz="4400" b="1" dirty="0" smtClean="0">
                <a:latin typeface="AngsanaUPC" pitchFamily="18" charset="-34"/>
                <a:cs typeface="AngsanaUPC" pitchFamily="18" charset="-34"/>
              </a:rPr>
              <a:t>: </a:t>
            </a:r>
            <a:r>
              <a:rPr lang="th-TH" sz="4400" b="1" dirty="0" smtClean="0">
                <a:latin typeface="AngsanaUPC" pitchFamily="18" charset="-34"/>
                <a:cs typeface="AngsanaUPC" pitchFamily="18" charset="-34"/>
              </a:rPr>
              <a:t>กฎหมายต้องการให้เร็วด้วยเหตุผลเพื่อป้องกันความเสียหายอย่างอื่น</a:t>
            </a:r>
          </a:p>
          <a:p>
            <a:pPr algn="thaiDist">
              <a:buFont typeface="Arial" pitchFamily="34" charset="0"/>
              <a:buChar char="•"/>
            </a:pPr>
            <a:r>
              <a:rPr lang="th-TH" sz="4400" b="1" dirty="0" smtClean="0">
                <a:latin typeface="AngsanaUPC" pitchFamily="18" charset="-34"/>
                <a:cs typeface="AngsanaUPC" pitchFamily="18" charset="-34"/>
              </a:rPr>
              <a:t>อุทธรณ์หรือร้องทุกข์ภายในระยะเวลา โดยขอสงวนสิทธิเพิ่มเติมข้อเท็จจริงและพยานหลักฐาน</a:t>
            </a:r>
            <a:endParaRPr lang="en-US" sz="4400" b="1" dirty="0">
              <a:latin typeface="AngsanaUPC" pitchFamily="18" charset="-34"/>
              <a:cs typeface="AngsanaUPC" pitchFamily="18" charset="-34"/>
            </a:endParaRPr>
          </a:p>
        </p:txBody>
      </p:sp>
      <p:sp>
        <p:nvSpPr>
          <p:cNvPr id="4" name="Slide Number Placeholder 3"/>
          <p:cNvSpPr>
            <a:spLocks noGrp="1"/>
          </p:cNvSpPr>
          <p:nvPr>
            <p:ph type="sldNum" sz="quarter" idx="12"/>
          </p:nvPr>
        </p:nvSpPr>
        <p:spPr>
          <a:xfrm>
            <a:off x="8613648" y="6305550"/>
            <a:ext cx="457200" cy="476250"/>
          </a:xfrm>
          <a:prstGeom prst="rect">
            <a:avLst/>
          </a:prstGeom>
        </p:spPr>
        <p:txBody>
          <a:bodyPr/>
          <a:lstStyle/>
          <a:p>
            <a:fld id="{1A5F6616-AE44-445F-8784-84BDFD457532}" type="slidenum">
              <a:rPr lang="en-US" smtClean="0"/>
              <a:pPr/>
              <a:t>113</a:t>
            </a:fld>
            <a:endParaRPr lang="en-US"/>
          </a:p>
        </p:txBody>
      </p:sp>
    </p:spTree>
  </p:cSld>
  <p:clrMapOvr>
    <a:masterClrMapping/>
  </p:clrMapOvr>
  <p:transition spd="slow">
    <p:pull dir="ld"/>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4282" y="274638"/>
            <a:ext cx="8572560" cy="1143000"/>
          </a:xfrm>
          <a:solidFill>
            <a:srgbClr val="00B0F0"/>
          </a:solidFill>
          <a:ln>
            <a:solidFill>
              <a:srgbClr val="00B0F0"/>
            </a:solidFill>
          </a:ln>
        </p:spPr>
        <p:txBody>
          <a:bodyPr>
            <a:noAutofit/>
          </a:bodyPr>
          <a:lstStyle/>
          <a:p>
            <a:pPr algn="ctr"/>
            <a:r>
              <a:rPr lang="th-TH" sz="8000" b="1" dirty="0" smtClean="0">
                <a:solidFill>
                  <a:schemeClr val="tx1"/>
                </a:solidFill>
                <a:effectLst/>
                <a:latin typeface="AngsanaUPC" pitchFamily="18" charset="-34"/>
                <a:cs typeface="AngsanaUPC" pitchFamily="18" charset="-34"/>
              </a:rPr>
              <a:t>ระยะเวลาพิจารณา</a:t>
            </a:r>
            <a:endParaRPr lang="en-US" sz="8000" b="1" dirty="0">
              <a:solidFill>
                <a:schemeClr val="tx1"/>
              </a:solidFill>
              <a:effectLst/>
              <a:latin typeface="AngsanaUPC" pitchFamily="18" charset="-34"/>
              <a:cs typeface="AngsanaUPC" pitchFamily="18" charset="-34"/>
            </a:endParaRPr>
          </a:p>
        </p:txBody>
      </p:sp>
      <p:sp>
        <p:nvSpPr>
          <p:cNvPr id="3" name="Content Placeholder 2"/>
          <p:cNvSpPr>
            <a:spLocks noGrp="1"/>
          </p:cNvSpPr>
          <p:nvPr>
            <p:ph sz="quarter" idx="1"/>
          </p:nvPr>
        </p:nvSpPr>
        <p:spPr>
          <a:xfrm>
            <a:off x="214282" y="1676400"/>
            <a:ext cx="8572560" cy="5181600"/>
          </a:xfrm>
          <a:solidFill>
            <a:srgbClr val="FFFF66"/>
          </a:solidFill>
          <a:ln>
            <a:solidFill>
              <a:schemeClr val="accent5">
                <a:lumMod val="50000"/>
              </a:schemeClr>
            </a:solidFill>
          </a:ln>
        </p:spPr>
        <p:txBody>
          <a:bodyPr>
            <a:normAutofit fontScale="92500" lnSpcReduction="10000"/>
          </a:bodyPr>
          <a:lstStyle/>
          <a:p>
            <a:pPr algn="thaiDist"/>
            <a:r>
              <a:rPr lang="th-TH" sz="4400" b="1" dirty="0" smtClean="0">
                <a:latin typeface="AngsanaUPC" pitchFamily="18" charset="-34"/>
                <a:cs typeface="AngsanaUPC" pitchFamily="18" charset="-34"/>
              </a:rPr>
              <a:t> เรื่องร้องทุกข์ </a:t>
            </a:r>
            <a:r>
              <a:rPr lang="en-US" sz="4400" b="1" dirty="0" smtClean="0">
                <a:latin typeface="AngsanaUPC" pitchFamily="18" charset="-34"/>
                <a:cs typeface="AngsanaUPC" pitchFamily="18" charset="-34"/>
              </a:rPr>
              <a:t>: </a:t>
            </a:r>
            <a:r>
              <a:rPr lang="th-TH" sz="4400" b="1" dirty="0" smtClean="0">
                <a:latin typeface="AngsanaUPC" pitchFamily="18" charset="-34"/>
                <a:cs typeface="AngsanaUPC" pitchFamily="18" charset="-34"/>
              </a:rPr>
              <a:t>กฎหมายกำหนดให้พิจารณาโดยเร็ว     อย่างช้าไม่เกิน </a:t>
            </a:r>
            <a:r>
              <a:rPr lang="en-US" sz="4400" b="1" dirty="0" smtClean="0">
                <a:latin typeface="AngsanaUPC" pitchFamily="18" charset="-34"/>
                <a:cs typeface="AngsanaUPC" pitchFamily="18" charset="-34"/>
              </a:rPr>
              <a:t>90 </a:t>
            </a:r>
            <a:r>
              <a:rPr lang="th-TH" sz="4400" b="1" dirty="0" smtClean="0">
                <a:latin typeface="AngsanaUPC" pitchFamily="18" charset="-34"/>
                <a:cs typeface="AngsanaUPC" pitchFamily="18" charset="-34"/>
              </a:rPr>
              <a:t>วัน</a:t>
            </a:r>
            <a:endParaRPr lang="th-TH" b="1" dirty="0" smtClean="0">
              <a:latin typeface="AngsanaUPC" pitchFamily="18" charset="-34"/>
              <a:cs typeface="AngsanaUPC" pitchFamily="18" charset="-34"/>
            </a:endParaRPr>
          </a:p>
          <a:p>
            <a:pPr lvl="2" algn="thaiDist"/>
            <a:r>
              <a:rPr lang="th-TH" sz="3600" b="1" dirty="0" smtClean="0">
                <a:latin typeface="AngsanaUPC" pitchFamily="18" charset="-34"/>
                <a:cs typeface="AngsanaUPC" pitchFamily="18" charset="-34"/>
              </a:rPr>
              <a:t>ขยายได้ </a:t>
            </a:r>
            <a:r>
              <a:rPr lang="en-US" sz="3600" b="1" dirty="0" smtClean="0">
                <a:latin typeface="AngsanaUPC" pitchFamily="18" charset="-34"/>
                <a:cs typeface="AngsanaUPC" pitchFamily="18" charset="-34"/>
              </a:rPr>
              <a:t>2</a:t>
            </a:r>
            <a:r>
              <a:rPr lang="th-TH" sz="3600" b="1" dirty="0" smtClean="0">
                <a:latin typeface="AngsanaUPC" pitchFamily="18" charset="-34"/>
                <a:cs typeface="AngsanaUPC" pitchFamily="18" charset="-34"/>
              </a:rPr>
              <a:t> ครั้งๆละไม่เกิน </a:t>
            </a:r>
            <a:r>
              <a:rPr lang="en-US" sz="3600" b="1" dirty="0" smtClean="0">
                <a:latin typeface="AngsanaUPC" pitchFamily="18" charset="-34"/>
                <a:cs typeface="AngsanaUPC" pitchFamily="18" charset="-34"/>
              </a:rPr>
              <a:t>30 </a:t>
            </a:r>
            <a:r>
              <a:rPr lang="th-TH" sz="3600" b="1" dirty="0" smtClean="0">
                <a:latin typeface="AngsanaUPC" pitchFamily="18" charset="-34"/>
                <a:cs typeface="AngsanaUPC" pitchFamily="18" charset="-34"/>
              </a:rPr>
              <a:t>วัน</a:t>
            </a:r>
          </a:p>
          <a:p>
            <a:pPr lvl="2" algn="thaiDist"/>
            <a:r>
              <a:rPr lang="th-TH" sz="3600" b="1" dirty="0" smtClean="0">
                <a:latin typeface="AngsanaUPC" pitchFamily="18" charset="-34"/>
                <a:cs typeface="AngsanaUPC" pitchFamily="18" charset="-34"/>
              </a:rPr>
              <a:t>กรณีเงียบเฉย </a:t>
            </a:r>
            <a:r>
              <a:rPr lang="en-US" sz="3600" b="1" dirty="0" smtClean="0">
                <a:latin typeface="AngsanaUPC" pitchFamily="18" charset="-34"/>
                <a:cs typeface="AngsanaUPC" pitchFamily="18" charset="-34"/>
              </a:rPr>
              <a:t>: </a:t>
            </a:r>
            <a:r>
              <a:rPr lang="th-TH" sz="3600" b="1" dirty="0" smtClean="0">
                <a:latin typeface="AngsanaUPC" pitchFamily="18" charset="-34"/>
                <a:cs typeface="AngsanaUPC" pitchFamily="18" charset="-34"/>
              </a:rPr>
              <a:t>อายุความฟ้องคดี ภายใน </a:t>
            </a:r>
            <a:r>
              <a:rPr lang="en-US" sz="3600" b="1" dirty="0" smtClean="0">
                <a:latin typeface="AngsanaUPC" pitchFamily="18" charset="-34"/>
                <a:cs typeface="AngsanaUPC" pitchFamily="18" charset="-34"/>
              </a:rPr>
              <a:t>90 </a:t>
            </a:r>
            <a:r>
              <a:rPr lang="th-TH" sz="3600" b="1" dirty="0" smtClean="0">
                <a:latin typeface="AngsanaUPC" pitchFamily="18" charset="-34"/>
                <a:cs typeface="AngsanaUPC" pitchFamily="18" charset="-34"/>
              </a:rPr>
              <a:t>วัน นับแต่วันครบกำหนดพิจารณา ( </a:t>
            </a:r>
            <a:r>
              <a:rPr lang="en-US" sz="3600" b="1" dirty="0" smtClean="0">
                <a:latin typeface="AngsanaUPC" pitchFamily="18" charset="-34"/>
                <a:cs typeface="AngsanaUPC" pitchFamily="18" charset="-34"/>
              </a:rPr>
              <a:t>90 + 90 = 180 </a:t>
            </a:r>
            <a:r>
              <a:rPr lang="th-TH" sz="3600" b="1" dirty="0" smtClean="0">
                <a:latin typeface="AngsanaUPC" pitchFamily="18" charset="-34"/>
                <a:cs typeface="AngsanaUPC" pitchFamily="18" charset="-34"/>
              </a:rPr>
              <a:t>วัน )</a:t>
            </a:r>
          </a:p>
          <a:p>
            <a:pPr algn="thaiDist"/>
            <a:r>
              <a:rPr lang="th-TH" sz="4400" b="1" dirty="0" smtClean="0">
                <a:latin typeface="AngsanaUPC" pitchFamily="18" charset="-34"/>
                <a:cs typeface="AngsanaUPC" pitchFamily="18" charset="-34"/>
              </a:rPr>
              <a:t> เรื่องอุทธรณ์ </a:t>
            </a:r>
            <a:r>
              <a:rPr lang="en-US" sz="4400" b="1" dirty="0" smtClean="0">
                <a:latin typeface="AngsanaUPC" pitchFamily="18" charset="-34"/>
                <a:cs typeface="AngsanaUPC" pitchFamily="18" charset="-34"/>
              </a:rPr>
              <a:t>: </a:t>
            </a:r>
            <a:r>
              <a:rPr lang="th-TH" sz="4400" b="1" dirty="0" smtClean="0">
                <a:latin typeface="AngsanaUPC" pitchFamily="18" charset="-34"/>
                <a:cs typeface="AngsanaUPC" pitchFamily="18" charset="-34"/>
              </a:rPr>
              <a:t>กฎหมายกำหนดให้พิจารณาให้แล้วเสร็จและแจ้งให้ทราบผลภายใน </a:t>
            </a:r>
            <a:r>
              <a:rPr lang="en-US" sz="4400" b="1" dirty="0" smtClean="0">
                <a:latin typeface="AngsanaUPC" pitchFamily="18" charset="-34"/>
                <a:cs typeface="AngsanaUPC" pitchFamily="18" charset="-34"/>
              </a:rPr>
              <a:t>240 </a:t>
            </a:r>
            <a:r>
              <a:rPr lang="th-TH" sz="4400" b="1" dirty="0" smtClean="0">
                <a:latin typeface="AngsanaUPC" pitchFamily="18" charset="-34"/>
                <a:cs typeface="AngsanaUPC" pitchFamily="18" charset="-34"/>
              </a:rPr>
              <a:t>วัน</a:t>
            </a:r>
          </a:p>
          <a:p>
            <a:pPr lvl="2" algn="thaiDist"/>
            <a:r>
              <a:rPr lang="th-TH" sz="3600" b="1" dirty="0" smtClean="0">
                <a:latin typeface="AngsanaUPC" pitchFamily="18" charset="-34"/>
                <a:cs typeface="AngsanaUPC" pitchFamily="18" charset="-34"/>
              </a:rPr>
              <a:t>มีเหตุจำเป็นขยายได้ </a:t>
            </a:r>
            <a:r>
              <a:rPr lang="en-US" sz="3600" b="1" dirty="0" smtClean="0">
                <a:latin typeface="AngsanaUPC" pitchFamily="18" charset="-34"/>
                <a:cs typeface="AngsanaUPC" pitchFamily="18" charset="-34"/>
              </a:rPr>
              <a:t>2</a:t>
            </a:r>
            <a:r>
              <a:rPr lang="th-TH" sz="3600" b="1" dirty="0" smtClean="0">
                <a:latin typeface="AngsanaUPC" pitchFamily="18" charset="-34"/>
                <a:cs typeface="AngsanaUPC" pitchFamily="18" charset="-34"/>
              </a:rPr>
              <a:t> ครั้งๆละไม่เกิน </a:t>
            </a:r>
            <a:r>
              <a:rPr lang="en-US" sz="3600" b="1" dirty="0" smtClean="0">
                <a:latin typeface="AngsanaUPC" pitchFamily="18" charset="-34"/>
                <a:cs typeface="AngsanaUPC" pitchFamily="18" charset="-34"/>
              </a:rPr>
              <a:t>60 </a:t>
            </a:r>
            <a:r>
              <a:rPr lang="th-TH" sz="3600" b="1" dirty="0" smtClean="0">
                <a:latin typeface="AngsanaUPC" pitchFamily="18" charset="-34"/>
                <a:cs typeface="AngsanaUPC" pitchFamily="18" charset="-34"/>
              </a:rPr>
              <a:t>วัน</a:t>
            </a:r>
            <a:endParaRPr lang="en-US" sz="3600" b="1" dirty="0" smtClean="0">
              <a:latin typeface="AngsanaUPC" pitchFamily="18" charset="-34"/>
              <a:cs typeface="AngsanaUPC" pitchFamily="18" charset="-34"/>
            </a:endParaRPr>
          </a:p>
          <a:p>
            <a:pPr lvl="2" algn="thaiDist"/>
            <a:r>
              <a:rPr lang="th-TH" sz="3600" b="1" dirty="0" smtClean="0">
                <a:latin typeface="AngsanaUPC" pitchFamily="18" charset="-34"/>
                <a:cs typeface="AngsanaUPC" pitchFamily="18" charset="-34"/>
              </a:rPr>
              <a:t>( </a:t>
            </a:r>
            <a:r>
              <a:rPr lang="en-US" sz="3600" b="1" dirty="0" smtClean="0">
                <a:latin typeface="AngsanaUPC" pitchFamily="18" charset="-34"/>
                <a:cs typeface="AngsanaUPC" pitchFamily="18" charset="-34"/>
              </a:rPr>
              <a:t>240 + </a:t>
            </a:r>
            <a:r>
              <a:rPr lang="th-TH" sz="3600" b="1" dirty="0" smtClean="0">
                <a:latin typeface="AngsanaUPC" pitchFamily="18" charset="-34"/>
                <a:cs typeface="AngsanaUPC" pitchFamily="18" charset="-34"/>
              </a:rPr>
              <a:t>(</a:t>
            </a:r>
            <a:r>
              <a:rPr lang="en-US" sz="3600" b="1" dirty="0" smtClean="0">
                <a:latin typeface="AngsanaUPC" pitchFamily="18" charset="-34"/>
                <a:cs typeface="AngsanaUPC" pitchFamily="18" charset="-34"/>
              </a:rPr>
              <a:t>60+60=120</a:t>
            </a:r>
            <a:r>
              <a:rPr lang="th-TH" sz="3600" b="1" dirty="0" smtClean="0">
                <a:latin typeface="AngsanaUPC" pitchFamily="18" charset="-34"/>
                <a:cs typeface="AngsanaUPC" pitchFamily="18" charset="-34"/>
              </a:rPr>
              <a:t>) </a:t>
            </a:r>
            <a:r>
              <a:rPr lang="en-US" sz="3600" b="1" dirty="0" smtClean="0">
                <a:latin typeface="AngsanaUPC" pitchFamily="18" charset="-34"/>
                <a:cs typeface="AngsanaUPC" pitchFamily="18" charset="-34"/>
              </a:rPr>
              <a:t>= 360 </a:t>
            </a:r>
            <a:r>
              <a:rPr lang="th-TH" sz="3600" b="1" dirty="0" smtClean="0">
                <a:latin typeface="AngsanaUPC" pitchFamily="18" charset="-34"/>
                <a:cs typeface="AngsanaUPC" pitchFamily="18" charset="-34"/>
              </a:rPr>
              <a:t>วัน</a:t>
            </a:r>
          </a:p>
        </p:txBody>
      </p:sp>
      <p:sp>
        <p:nvSpPr>
          <p:cNvPr id="4" name="Slide Number Placeholder 3"/>
          <p:cNvSpPr>
            <a:spLocks noGrp="1"/>
          </p:cNvSpPr>
          <p:nvPr>
            <p:ph type="sldNum" sz="quarter" idx="15"/>
          </p:nvPr>
        </p:nvSpPr>
        <p:spPr>
          <a:xfrm>
            <a:off x="8613648" y="6305550"/>
            <a:ext cx="457200" cy="476250"/>
          </a:xfrm>
          <a:prstGeom prst="rect">
            <a:avLst/>
          </a:prstGeom>
        </p:spPr>
        <p:txBody>
          <a:bodyPr/>
          <a:lstStyle/>
          <a:p>
            <a:fld id="{1A5F6616-AE44-445F-8784-84BDFD457532}" type="slidenum">
              <a:rPr lang="en-US" smtClean="0"/>
              <a:pPr/>
              <a:t>114</a:t>
            </a:fld>
            <a:endParaRPr lang="en-US"/>
          </a:p>
        </p:txBody>
      </p:sp>
    </p:spTree>
  </p:cSld>
  <p:clrMapOvr>
    <a:masterClrMapping/>
  </p:clrMapOvr>
  <p:transition spd="slow">
    <p:pull dir="lu"/>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57290" y="642918"/>
            <a:ext cx="7315200" cy="4714908"/>
          </a:xfrm>
          <a:ln>
            <a:solidFill>
              <a:schemeClr val="bg1"/>
            </a:solidFill>
          </a:ln>
        </p:spPr>
        <p:txBody>
          <a:bodyPr>
            <a:noAutofit/>
          </a:bodyPr>
          <a:lstStyle/>
          <a:p>
            <a:pPr algn="ctr"/>
            <a:r>
              <a:rPr lang="th-TH" sz="9600" dirty="0" smtClean="0">
                <a:solidFill>
                  <a:schemeClr val="bg1"/>
                </a:solidFill>
                <a:latin typeface="AngsanaUPC" pitchFamily="18" charset="-34"/>
                <a:cs typeface="AngsanaUPC" pitchFamily="18" charset="-34"/>
              </a:rPr>
              <a:t>เมื่อตำรวจต้องเข้าสู่กระบวนพิจารณาคดีปกครอง</a:t>
            </a:r>
            <a:endParaRPr lang="en-US" sz="9600" dirty="0">
              <a:solidFill>
                <a:schemeClr val="bg1"/>
              </a:solidFill>
              <a:latin typeface="AngsanaUPC" pitchFamily="18" charset="-34"/>
              <a:cs typeface="AngsanaUPC" pitchFamily="18" charset="-34"/>
            </a:endParaRPr>
          </a:p>
        </p:txBody>
      </p:sp>
      <p:sp>
        <p:nvSpPr>
          <p:cNvPr id="5" name="Slide Number Placeholder 4"/>
          <p:cNvSpPr>
            <a:spLocks noGrp="1"/>
          </p:cNvSpPr>
          <p:nvPr>
            <p:ph type="sldNum" sz="quarter" idx="12"/>
          </p:nvPr>
        </p:nvSpPr>
        <p:spPr/>
        <p:txBody>
          <a:bodyPr/>
          <a:lstStyle/>
          <a:p>
            <a:fld id="{1A5F6616-AE44-445F-8784-84BDFD457532}" type="slidenum">
              <a:rPr lang="en-US" smtClean="0"/>
              <a:pPr/>
              <a:t>115</a:t>
            </a:fld>
            <a:endParaRPr lang="en-US"/>
          </a:p>
        </p:txBody>
      </p:sp>
    </p:spTree>
  </p:cSld>
  <p:clrMapOvr>
    <a:masterClrMapping/>
  </p:clrMapOvr>
  <p:transition spd="slow">
    <p:circl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8715404" cy="1143000"/>
          </a:xfrm>
        </p:spPr>
        <p:txBody>
          <a:bodyPr>
            <a:normAutofit/>
          </a:bodyPr>
          <a:lstStyle/>
          <a:p>
            <a:pPr algn="ctr"/>
            <a:r>
              <a:rPr lang="th-TH" sz="6600" b="1" dirty="0" smtClean="0">
                <a:solidFill>
                  <a:schemeClr val="tx1"/>
                </a:solidFill>
                <a:latin typeface="AngsanaUPC" pitchFamily="18" charset="-34"/>
                <a:cs typeface="AngsanaUPC" pitchFamily="18" charset="-34"/>
              </a:rPr>
              <a:t>เขต</a:t>
            </a:r>
            <a:r>
              <a:rPr lang="th-TH" sz="6600" b="1" dirty="0" smtClean="0">
                <a:solidFill>
                  <a:schemeClr val="tx1"/>
                </a:solidFill>
                <a:effectLst/>
                <a:latin typeface="AngsanaUPC" pitchFamily="18" charset="-34"/>
                <a:cs typeface="AngsanaUPC" pitchFamily="18" charset="-34"/>
              </a:rPr>
              <a:t>อำนาจของศาลปกครอง</a:t>
            </a:r>
            <a:endParaRPr lang="en-US" sz="6600" b="1" dirty="0">
              <a:solidFill>
                <a:schemeClr val="tx1"/>
              </a:solidFill>
              <a:effectLst/>
              <a:latin typeface="AngsanaUPC" pitchFamily="18" charset="-34"/>
              <a:cs typeface="AngsanaUPC" pitchFamily="18" charset="-34"/>
            </a:endParaRPr>
          </a:p>
        </p:txBody>
      </p:sp>
      <p:graphicFrame>
        <p:nvGraphicFramePr>
          <p:cNvPr id="5" name="Content Placeholder 4"/>
          <p:cNvGraphicFramePr>
            <a:graphicFrameLocks noGrp="1"/>
          </p:cNvGraphicFramePr>
          <p:nvPr>
            <p:ph sz="quarter" idx="1"/>
          </p:nvPr>
        </p:nvGraphicFramePr>
        <p:xfrm>
          <a:off x="785786" y="1285860"/>
          <a:ext cx="74676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5"/>
          </p:nvPr>
        </p:nvSpPr>
        <p:spPr/>
        <p:txBody>
          <a:bodyPr/>
          <a:lstStyle/>
          <a:p>
            <a:fld id="{1A5F6616-AE44-445F-8784-84BDFD457532}" type="slidenum">
              <a:rPr lang="en-US" smtClean="0"/>
              <a:pPr/>
              <a:t>116</a:t>
            </a:fld>
            <a:endParaRPr lang="en-US"/>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20" y="0"/>
            <a:ext cx="8429684" cy="1143000"/>
          </a:xfrm>
        </p:spPr>
        <p:txBody>
          <a:bodyPr>
            <a:normAutofit/>
          </a:bodyPr>
          <a:lstStyle/>
          <a:p>
            <a:pPr algn="ctr"/>
            <a:r>
              <a:rPr lang="th-TH" sz="6600" b="1" dirty="0" smtClean="0">
                <a:solidFill>
                  <a:schemeClr val="tx1"/>
                </a:solidFill>
                <a:latin typeface="AngsanaUPC" pitchFamily="18" charset="-34"/>
                <a:cs typeface="AngsanaUPC" pitchFamily="18" charset="-34"/>
              </a:rPr>
              <a:t>      ความแตกต่างในระบบกฎหมาย</a:t>
            </a:r>
            <a:endParaRPr lang="en-US" sz="6600" b="1" dirty="0">
              <a:solidFill>
                <a:schemeClr val="tx1"/>
              </a:solidFill>
              <a:latin typeface="AngsanaUPC" pitchFamily="18" charset="-34"/>
              <a:cs typeface="AngsanaUPC" pitchFamily="18" charset="-34"/>
            </a:endParaRPr>
          </a:p>
        </p:txBody>
      </p:sp>
      <p:graphicFrame>
        <p:nvGraphicFramePr>
          <p:cNvPr id="5" name="Content Placeholder 4"/>
          <p:cNvGraphicFramePr>
            <a:graphicFrameLocks noGrp="1"/>
          </p:cNvGraphicFramePr>
          <p:nvPr>
            <p:ph sz="quarter" idx="1"/>
          </p:nvPr>
        </p:nvGraphicFramePr>
        <p:xfrm>
          <a:off x="500034" y="928670"/>
          <a:ext cx="8072494" cy="5548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5"/>
          </p:nvPr>
        </p:nvSpPr>
        <p:spPr/>
        <p:txBody>
          <a:bodyPr/>
          <a:lstStyle/>
          <a:p>
            <a:fld id="{1A5F6616-AE44-445F-8784-84BDFD457532}" type="slidenum">
              <a:rPr lang="en-US" smtClean="0"/>
              <a:pPr/>
              <a:t>117</a:t>
            </a:fld>
            <a:endParaRPr lang="en-US"/>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00034" y="0"/>
            <a:ext cx="7467600" cy="1143000"/>
          </a:xfrm>
        </p:spPr>
        <p:txBody>
          <a:bodyPr>
            <a:noAutofit/>
          </a:bodyPr>
          <a:lstStyle/>
          <a:p>
            <a:pPr algn="ctr"/>
            <a:r>
              <a:rPr lang="th-TH" sz="7200" b="1" dirty="0" smtClean="0">
                <a:solidFill>
                  <a:schemeClr val="tx1"/>
                </a:solidFill>
                <a:latin typeface="AngsanaUPC" pitchFamily="18" charset="-34"/>
                <a:cs typeface="AngsanaUPC" pitchFamily="18" charset="-34"/>
              </a:rPr>
              <a:t>สถานะในคดีปกครอง</a:t>
            </a:r>
            <a:endParaRPr lang="en-US" sz="7200" b="1" dirty="0">
              <a:solidFill>
                <a:schemeClr val="tx1"/>
              </a:solidFill>
              <a:latin typeface="AngsanaUPC" pitchFamily="18" charset="-34"/>
              <a:cs typeface="AngsanaUPC" pitchFamily="18" charset="-34"/>
            </a:endParaRPr>
          </a:p>
        </p:txBody>
      </p:sp>
      <p:graphicFrame>
        <p:nvGraphicFramePr>
          <p:cNvPr id="5" name="Content Placeholder 4"/>
          <p:cNvGraphicFramePr>
            <a:graphicFrameLocks noGrp="1"/>
          </p:cNvGraphicFramePr>
          <p:nvPr>
            <p:ph sz="quarter" idx="1"/>
          </p:nvPr>
        </p:nvGraphicFramePr>
        <p:xfrm>
          <a:off x="571472" y="928670"/>
          <a:ext cx="7467600" cy="5643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5"/>
          </p:nvPr>
        </p:nvSpPr>
        <p:spPr/>
        <p:txBody>
          <a:bodyPr/>
          <a:lstStyle/>
          <a:p>
            <a:fld id="{1A5F6616-AE44-445F-8784-84BDFD457532}" type="slidenum">
              <a:rPr lang="en-US" smtClean="0"/>
              <a:pPr/>
              <a:t>118</a:t>
            </a:fld>
            <a:endParaRPr lang="en-US"/>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81000" y="762000"/>
            <a:ext cx="7762900" cy="1309678"/>
          </a:xfrm>
          <a:solidFill>
            <a:srgbClr val="C00000"/>
          </a:solidFill>
        </p:spPr>
        <p:txBody>
          <a:bodyPr>
            <a:normAutofit/>
          </a:bodyPr>
          <a:lstStyle/>
          <a:p>
            <a:pPr algn="ctr"/>
            <a:r>
              <a:rPr lang="th-TH" sz="7200" dirty="0" smtClean="0">
                <a:solidFill>
                  <a:schemeClr val="tx1"/>
                </a:solidFill>
                <a:latin typeface="AngsanaUPC" pitchFamily="18" charset="-34"/>
                <a:cs typeface="AngsanaUPC" pitchFamily="18" charset="-34"/>
              </a:rPr>
              <a:t>การปฏิบัติหน้าที่ของตำรวจ</a:t>
            </a:r>
            <a:endParaRPr lang="en-US" sz="7200" dirty="0">
              <a:solidFill>
                <a:schemeClr val="tx1"/>
              </a:solidFill>
              <a:latin typeface="AngsanaUPC" pitchFamily="18" charset="-34"/>
              <a:cs typeface="AngsanaUPC" pitchFamily="18" charset="-34"/>
            </a:endParaRPr>
          </a:p>
        </p:txBody>
      </p:sp>
      <p:sp>
        <p:nvSpPr>
          <p:cNvPr id="6" name="Slide Number Placeholder 5"/>
          <p:cNvSpPr>
            <a:spLocks noGrp="1"/>
          </p:cNvSpPr>
          <p:nvPr>
            <p:ph type="sldNum" sz="quarter" idx="12"/>
          </p:nvPr>
        </p:nvSpPr>
        <p:spPr/>
        <p:txBody>
          <a:bodyPr/>
          <a:lstStyle/>
          <a:p>
            <a:fld id="{1A5F6616-AE44-445F-8784-84BDFD457532}" type="slidenum">
              <a:rPr lang="en-US" smtClean="0"/>
              <a:pPr/>
              <a:t>119</a:t>
            </a:fld>
            <a:endParaRPr lang="en-US"/>
          </a:p>
        </p:txBody>
      </p:sp>
      <p:graphicFrame>
        <p:nvGraphicFramePr>
          <p:cNvPr id="7" name="Diagram 6"/>
          <p:cNvGraphicFramePr/>
          <p:nvPr/>
        </p:nvGraphicFramePr>
        <p:xfrm>
          <a:off x="1905000" y="2209800"/>
          <a:ext cx="69342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7286644" y="2928934"/>
            <a:ext cx="1857356" cy="523220"/>
          </a:xfrm>
          <a:prstGeom prst="rect">
            <a:avLst/>
          </a:prstGeom>
          <a:noFill/>
        </p:spPr>
        <p:txBody>
          <a:bodyPr wrap="square" rtlCol="0">
            <a:spAutoFit/>
          </a:bodyPr>
          <a:lstStyle/>
          <a:p>
            <a:r>
              <a:rPr lang="th-TH" b="1" dirty="0" smtClean="0">
                <a:solidFill>
                  <a:schemeClr val="bg1"/>
                </a:solidFill>
              </a:rPr>
              <a:t>ศาลยุติธรรม</a:t>
            </a:r>
            <a:endParaRPr lang="en-US" b="1" dirty="0">
              <a:solidFill>
                <a:schemeClr val="bg1"/>
              </a:solidFill>
            </a:endParaRPr>
          </a:p>
        </p:txBody>
      </p:sp>
      <p:sp>
        <p:nvSpPr>
          <p:cNvPr id="8" name="TextBox 7"/>
          <p:cNvSpPr txBox="1"/>
          <p:nvPr/>
        </p:nvSpPr>
        <p:spPr>
          <a:xfrm>
            <a:off x="7286644" y="5072074"/>
            <a:ext cx="1714512" cy="523220"/>
          </a:xfrm>
          <a:prstGeom prst="rect">
            <a:avLst/>
          </a:prstGeom>
          <a:noFill/>
        </p:spPr>
        <p:txBody>
          <a:bodyPr wrap="square" rtlCol="0">
            <a:spAutoFit/>
          </a:bodyPr>
          <a:lstStyle/>
          <a:p>
            <a:r>
              <a:rPr lang="th-TH" b="1" dirty="0" smtClean="0">
                <a:solidFill>
                  <a:schemeClr val="bg1"/>
                </a:solidFill>
              </a:rPr>
              <a:t>ศาลปกครอง</a:t>
            </a:r>
            <a:endParaRPr lang="en-US" b="1" dirty="0">
              <a:solidFill>
                <a:schemeClr val="bg1"/>
              </a:solidFill>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graphicEl>
                                              <a:dgm id="{DF90F202-48FC-4571-BBD2-5728D492D438}"/>
                                            </p:graphicEl>
                                          </p:spTgt>
                                        </p:tgtEl>
                                        <p:attrNameLst>
                                          <p:attrName>style.visibility</p:attrName>
                                        </p:attrNameLst>
                                      </p:cBhvr>
                                      <p:to>
                                        <p:strVal val="visible"/>
                                      </p:to>
                                    </p:set>
                                    <p:anim calcmode="lin" valueType="num">
                                      <p:cBhvr additive="base">
                                        <p:cTn id="7" dur="500" fill="hold"/>
                                        <p:tgtEl>
                                          <p:spTgt spid="7">
                                            <p:graphicEl>
                                              <a:dgm id="{DF90F202-48FC-4571-BBD2-5728D492D438}"/>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graphicEl>
                                              <a:dgm id="{DF90F202-48FC-4571-BBD2-5728D492D438}"/>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graphicEl>
                                              <a:dgm id="{B8A96F84-6256-4C6B-93D4-AF65759CBE88}"/>
                                            </p:graphicEl>
                                          </p:spTgt>
                                        </p:tgtEl>
                                        <p:attrNameLst>
                                          <p:attrName>style.visibility</p:attrName>
                                        </p:attrNameLst>
                                      </p:cBhvr>
                                      <p:to>
                                        <p:strVal val="visible"/>
                                      </p:to>
                                    </p:set>
                                    <p:anim calcmode="lin" valueType="num">
                                      <p:cBhvr additive="base">
                                        <p:cTn id="13" dur="500" fill="hold"/>
                                        <p:tgtEl>
                                          <p:spTgt spid="7">
                                            <p:graphicEl>
                                              <a:dgm id="{B8A96F84-6256-4C6B-93D4-AF65759CBE88}"/>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graphicEl>
                                              <a:dgm id="{B8A96F84-6256-4C6B-93D4-AF65759CBE88}"/>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graphicEl>
                                              <a:dgm id="{8EC279D9-6672-45CA-AD07-407099BF2396}"/>
                                            </p:graphicEl>
                                          </p:spTgt>
                                        </p:tgtEl>
                                        <p:attrNameLst>
                                          <p:attrName>style.visibility</p:attrName>
                                        </p:attrNameLst>
                                      </p:cBhvr>
                                      <p:to>
                                        <p:strVal val="visible"/>
                                      </p:to>
                                    </p:set>
                                    <p:anim calcmode="lin" valueType="num">
                                      <p:cBhvr additive="base">
                                        <p:cTn id="19" dur="500" fill="hold"/>
                                        <p:tgtEl>
                                          <p:spTgt spid="7">
                                            <p:graphicEl>
                                              <a:dgm id="{8EC279D9-6672-45CA-AD07-407099BF2396}"/>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graphicEl>
                                              <a:dgm id="{8EC279D9-6672-45CA-AD07-407099BF2396}"/>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graphicEl>
                                              <a:dgm id="{631005FF-56C0-4D1C-AD84-9A6D7C767B9E}"/>
                                            </p:graphicEl>
                                          </p:spTgt>
                                        </p:tgtEl>
                                        <p:attrNameLst>
                                          <p:attrName>style.visibility</p:attrName>
                                        </p:attrNameLst>
                                      </p:cBhvr>
                                      <p:to>
                                        <p:strVal val="visible"/>
                                      </p:to>
                                    </p:set>
                                    <p:anim calcmode="lin" valueType="num">
                                      <p:cBhvr additive="base">
                                        <p:cTn id="25" dur="500" fill="hold"/>
                                        <p:tgtEl>
                                          <p:spTgt spid="7">
                                            <p:graphicEl>
                                              <a:dgm id="{631005FF-56C0-4D1C-AD84-9A6D7C767B9E}"/>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graphicEl>
                                              <a:dgm id="{631005FF-56C0-4D1C-AD84-9A6D7C767B9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4282" y="142852"/>
            <a:ext cx="8786874" cy="6500858"/>
          </a:xfrm>
          <a:solidFill>
            <a:schemeClr val="tx1"/>
          </a:solidFill>
          <a:ln w="38100">
            <a:solidFill>
              <a:schemeClr val="bg1"/>
            </a:solidFill>
          </a:ln>
        </p:spPr>
        <p:txBody>
          <a:bodyPr>
            <a:noAutofit/>
          </a:bodyPr>
          <a:lstStyle/>
          <a:p>
            <a:pPr algn="ctr"/>
            <a:r>
              <a:rPr lang="th-TH" sz="13000" b="1" dirty="0" smtClean="0">
                <a:solidFill>
                  <a:srgbClr val="FF0000"/>
                </a:solidFill>
              </a:rPr>
              <a:t>ก</a:t>
            </a:r>
            <a:r>
              <a:rPr lang="th-TH" sz="13000" b="1" dirty="0" smtClean="0">
                <a:solidFill>
                  <a:srgbClr val="FFFF00"/>
                </a:solidFill>
              </a:rPr>
              <a:t>า</a:t>
            </a:r>
            <a:r>
              <a:rPr lang="th-TH" sz="13000" b="1" dirty="0" smtClean="0">
                <a:solidFill>
                  <a:srgbClr val="00B050"/>
                </a:solidFill>
              </a:rPr>
              <a:t>ร</a:t>
            </a:r>
            <a:r>
              <a:rPr lang="th-TH" sz="13000" b="1" dirty="0" smtClean="0">
                <a:solidFill>
                  <a:srgbClr val="0070C0"/>
                </a:solidFill>
              </a:rPr>
              <a:t>ก</a:t>
            </a:r>
            <a:r>
              <a:rPr lang="th-TH" sz="13000" b="1" dirty="0" smtClean="0">
                <a:solidFill>
                  <a:srgbClr val="7030A0"/>
                </a:solidFill>
              </a:rPr>
              <a:t>ร</a:t>
            </a:r>
            <a:r>
              <a:rPr lang="th-TH" sz="13000" b="1" dirty="0" smtClean="0">
                <a:solidFill>
                  <a:schemeClr val="tx2">
                    <a:lumMod val="40000"/>
                    <a:lumOff val="60000"/>
                  </a:schemeClr>
                </a:solidFill>
              </a:rPr>
              <a:t>ะ</a:t>
            </a:r>
            <a:r>
              <a:rPr lang="th-TH" sz="13000" b="1" dirty="0" smtClean="0">
                <a:solidFill>
                  <a:srgbClr val="C00000"/>
                </a:solidFill>
              </a:rPr>
              <a:t>ทำ</a:t>
            </a:r>
            <a:r>
              <a:rPr lang="th-TH" sz="13000" b="1" dirty="0" smtClean="0">
                <a:solidFill>
                  <a:schemeClr val="bg1"/>
                </a:solidFill>
              </a:rPr>
              <a:t/>
            </a:r>
            <a:br>
              <a:rPr lang="th-TH" sz="13000" b="1" dirty="0" smtClean="0">
                <a:solidFill>
                  <a:schemeClr val="bg1"/>
                </a:solidFill>
              </a:rPr>
            </a:br>
            <a:r>
              <a:rPr lang="th-TH" sz="13000" b="1" dirty="0" smtClean="0">
                <a:solidFill>
                  <a:srgbClr val="FFC000"/>
                </a:solidFill>
              </a:rPr>
              <a:t>ของ</a:t>
            </a:r>
            <a:r>
              <a:rPr lang="th-TH" sz="13000" b="1" dirty="0" smtClean="0">
                <a:solidFill>
                  <a:schemeClr val="bg1"/>
                </a:solidFill>
              </a:rPr>
              <a:t/>
            </a:r>
            <a:br>
              <a:rPr lang="th-TH" sz="13000" b="1" dirty="0" smtClean="0">
                <a:solidFill>
                  <a:schemeClr val="bg1"/>
                </a:solidFill>
              </a:rPr>
            </a:br>
            <a:r>
              <a:rPr lang="th-TH" sz="13000" b="1" dirty="0" smtClean="0">
                <a:solidFill>
                  <a:srgbClr val="008000"/>
                </a:solidFill>
              </a:rPr>
              <a:t>ฝ่</a:t>
            </a:r>
            <a:r>
              <a:rPr lang="th-TH" sz="13000" b="1" dirty="0" smtClean="0">
                <a:solidFill>
                  <a:srgbClr val="FFC000"/>
                </a:solidFill>
              </a:rPr>
              <a:t>า</a:t>
            </a:r>
            <a:r>
              <a:rPr lang="th-TH" sz="13000" b="1" dirty="0" smtClean="0">
                <a:solidFill>
                  <a:srgbClr val="00B0F0"/>
                </a:solidFill>
              </a:rPr>
              <a:t>ย</a:t>
            </a:r>
            <a:r>
              <a:rPr lang="th-TH" sz="13000" b="1" dirty="0" smtClean="0">
                <a:solidFill>
                  <a:srgbClr val="FF0000"/>
                </a:solidFill>
              </a:rPr>
              <a:t>ป</a:t>
            </a:r>
            <a:r>
              <a:rPr lang="th-TH" sz="13000" b="1" dirty="0" smtClean="0">
                <a:solidFill>
                  <a:schemeClr val="bg1"/>
                </a:solidFill>
              </a:rPr>
              <a:t>ก</a:t>
            </a:r>
            <a:r>
              <a:rPr lang="th-TH" sz="13000" b="1" dirty="0" smtClean="0">
                <a:solidFill>
                  <a:srgbClr val="33CCFF"/>
                </a:solidFill>
              </a:rPr>
              <a:t>ค</a:t>
            </a:r>
            <a:r>
              <a:rPr lang="th-TH" sz="13000" b="1" dirty="0" smtClean="0">
                <a:solidFill>
                  <a:srgbClr val="00B050"/>
                </a:solidFill>
              </a:rPr>
              <a:t>ร</a:t>
            </a:r>
            <a:r>
              <a:rPr lang="th-TH" sz="13000" b="1" dirty="0" smtClean="0">
                <a:solidFill>
                  <a:srgbClr val="FF66CC"/>
                </a:solidFill>
              </a:rPr>
              <a:t>อ</a:t>
            </a:r>
            <a:r>
              <a:rPr lang="th-TH" sz="13000" b="1" dirty="0" smtClean="0">
                <a:solidFill>
                  <a:schemeClr val="tx2">
                    <a:lumMod val="40000"/>
                    <a:lumOff val="60000"/>
                  </a:schemeClr>
                </a:solidFill>
              </a:rPr>
              <a:t>ง</a:t>
            </a:r>
            <a:endParaRPr lang="th-TH" sz="13000" b="1" dirty="0">
              <a:solidFill>
                <a:schemeClr val="tx2">
                  <a:lumMod val="40000"/>
                  <a:lumOff val="60000"/>
                </a:schemeClr>
              </a:solidFill>
            </a:endParaRPr>
          </a:p>
        </p:txBody>
      </p:sp>
    </p:spTree>
  </p:cSld>
  <p:clrMapOvr>
    <a:masterClrMapping/>
  </p:clrMapOvr>
  <p:transition spd="slow">
    <p:dissolv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0100" y="1714488"/>
            <a:ext cx="7772400" cy="3143272"/>
          </a:xfrm>
          <a:ln>
            <a:solidFill>
              <a:srgbClr val="C00000"/>
            </a:solidFill>
          </a:ln>
        </p:spPr>
        <p:txBody>
          <a:bodyPr>
            <a:normAutofit/>
          </a:bodyPr>
          <a:lstStyle/>
          <a:p>
            <a:pPr algn="ctr"/>
            <a:r>
              <a:rPr lang="th-TH" sz="8000" b="1" dirty="0" smtClean="0">
                <a:solidFill>
                  <a:schemeClr val="bg1"/>
                </a:solidFill>
                <a:latin typeface="AngsanaUPC" pitchFamily="18" charset="-34"/>
                <a:cs typeface="AngsanaUPC" pitchFamily="18" charset="-34"/>
              </a:rPr>
              <a:t>คดีปกครองอันเนื่องมาจากการปฏิบัติหน้าที่ของตำรวจ</a:t>
            </a:r>
            <a:endParaRPr lang="en-US" sz="8000" b="1" dirty="0">
              <a:solidFill>
                <a:schemeClr val="bg1"/>
              </a:solidFill>
              <a:latin typeface="AngsanaUPC" pitchFamily="18" charset="-34"/>
              <a:cs typeface="AngsanaUPC" pitchFamily="18" charset="-34"/>
            </a:endParaRPr>
          </a:p>
        </p:txBody>
      </p:sp>
      <p:sp>
        <p:nvSpPr>
          <p:cNvPr id="4" name="Slide Number Placeholder 3"/>
          <p:cNvSpPr>
            <a:spLocks noGrp="1"/>
          </p:cNvSpPr>
          <p:nvPr>
            <p:ph type="sldNum" sz="quarter" idx="12"/>
          </p:nvPr>
        </p:nvSpPr>
        <p:spPr/>
        <p:txBody>
          <a:bodyPr/>
          <a:lstStyle/>
          <a:p>
            <a:fld id="{1A5F6616-AE44-445F-8784-84BDFD457532}" type="slidenum">
              <a:rPr lang="en-US" smtClean="0"/>
              <a:pPr/>
              <a:t>120</a:t>
            </a:fld>
            <a:endParaRPr lang="en-US"/>
          </a:p>
        </p:txBody>
      </p:sp>
    </p:spTree>
  </p:cSld>
  <p:clrMapOvr>
    <a:masterClrMapping/>
  </p:clrMapOvr>
  <p:transition>
    <p:split orient="vert"/>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 y="1066800"/>
            <a:ext cx="7967690" cy="4953000"/>
          </a:xfrm>
          <a:solidFill>
            <a:schemeClr val="bg2">
              <a:lumMod val="90000"/>
            </a:schemeClr>
          </a:solidFill>
          <a:ln>
            <a:solidFill>
              <a:srgbClr val="FF0000"/>
            </a:solidFill>
          </a:ln>
        </p:spPr>
        <p:txBody>
          <a:bodyPr>
            <a:normAutofit fontScale="92500" lnSpcReduction="10000"/>
          </a:bodyPr>
          <a:lstStyle/>
          <a:p>
            <a:pPr marL="982663" indent="-349250" algn="thaiDist">
              <a:buNone/>
            </a:pPr>
            <a:r>
              <a:rPr lang="en-US" sz="5400" b="1" dirty="0" smtClean="0">
                <a:latin typeface="AngsanaUPC" pitchFamily="18" charset="-34"/>
                <a:cs typeface="AngsanaUPC" pitchFamily="18" charset="-34"/>
              </a:rPr>
              <a:t>1.</a:t>
            </a:r>
            <a:r>
              <a:rPr lang="th-TH" sz="5400" b="1" dirty="0" smtClean="0">
                <a:latin typeface="AngsanaUPC" pitchFamily="18" charset="-34"/>
                <a:cs typeface="AngsanaUPC" pitchFamily="18" charset="-34"/>
              </a:rPr>
              <a:t>คดีปกครองอันเนื่องมาจากการใช้อำนาจตำรวจทางปกครอง</a:t>
            </a:r>
            <a:endParaRPr lang="en-US" sz="5400" b="1" dirty="0" smtClean="0">
              <a:latin typeface="AngsanaUPC" pitchFamily="18" charset="-34"/>
              <a:cs typeface="AngsanaUPC" pitchFamily="18" charset="-34"/>
            </a:endParaRPr>
          </a:p>
          <a:p>
            <a:pPr marL="982663" indent="-349250" algn="thaiDist">
              <a:buNone/>
            </a:pPr>
            <a:r>
              <a:rPr lang="en-US" sz="5400" b="1" dirty="0" smtClean="0">
                <a:latin typeface="AngsanaUPC" pitchFamily="18" charset="-34"/>
                <a:cs typeface="AngsanaUPC" pitchFamily="18" charset="-34"/>
              </a:rPr>
              <a:t>    </a:t>
            </a:r>
            <a:r>
              <a:rPr lang="th-TH" sz="5400" b="1" dirty="0" smtClean="0">
                <a:latin typeface="AngsanaUPC" pitchFamily="18" charset="-34"/>
                <a:cs typeface="AngsanaUPC" pitchFamily="18" charset="-34"/>
              </a:rPr>
              <a:t>( </a:t>
            </a:r>
            <a:r>
              <a:rPr lang="en-US" sz="5400" b="1" dirty="0" smtClean="0">
                <a:latin typeface="AngsanaUPC" pitchFamily="18" charset="-34"/>
                <a:cs typeface="AngsanaUPC" pitchFamily="18" charset="-34"/>
              </a:rPr>
              <a:t>Police Administrative</a:t>
            </a:r>
            <a:r>
              <a:rPr lang="th-TH" sz="5400" b="1" dirty="0" smtClean="0">
                <a:latin typeface="AngsanaUPC" pitchFamily="18" charset="-34"/>
                <a:cs typeface="AngsanaUPC" pitchFamily="18" charset="-34"/>
              </a:rPr>
              <a:t>) </a:t>
            </a:r>
            <a:endParaRPr lang="th-TH" sz="4400" b="1" dirty="0" smtClean="0">
              <a:latin typeface="AngsanaUPC" pitchFamily="18" charset="-34"/>
              <a:cs typeface="AngsanaUPC" pitchFamily="18" charset="-34"/>
            </a:endParaRPr>
          </a:p>
          <a:p>
            <a:pPr marL="1603375" lvl="4" indent="-465138" algn="thaiDist">
              <a:buFont typeface="Wingdings" pitchFamily="2" charset="2"/>
              <a:buChar char="§"/>
            </a:pPr>
            <a:r>
              <a:rPr lang="th-TH" sz="4400" b="1" dirty="0" smtClean="0">
                <a:latin typeface="AngsanaUPC" pitchFamily="18" charset="-34"/>
                <a:cs typeface="AngsanaUPC" pitchFamily="18" charset="-34"/>
              </a:rPr>
              <a:t>การรักษาความสงบเรียบร้อย</a:t>
            </a:r>
          </a:p>
          <a:p>
            <a:pPr marL="1603375" lvl="4" indent="-465138" algn="thaiDist">
              <a:buFont typeface="Wingdings" pitchFamily="2" charset="2"/>
              <a:buChar char="§"/>
            </a:pPr>
            <a:r>
              <a:rPr lang="th-TH" sz="4400" b="1" dirty="0" smtClean="0">
                <a:latin typeface="AngsanaUPC" pitchFamily="18" charset="-34"/>
                <a:cs typeface="AngsanaUPC" pitchFamily="18" charset="-34"/>
              </a:rPr>
              <a:t>การป้องกันภยันตรายแก่บุคคลและทรัพย์สิน</a:t>
            </a:r>
          </a:p>
          <a:p>
            <a:pPr marL="1603375" lvl="4" indent="-465138" algn="thaiDist">
              <a:buFont typeface="Wingdings" pitchFamily="2" charset="2"/>
              <a:buChar char="§"/>
            </a:pPr>
            <a:r>
              <a:rPr lang="th-TH" sz="4400" b="1" dirty="0" smtClean="0">
                <a:latin typeface="AngsanaUPC" pitchFamily="18" charset="-34"/>
                <a:cs typeface="AngsanaUPC" pitchFamily="18" charset="-34"/>
              </a:rPr>
              <a:t>การใช้อำนาจตามกฎหมายอื่นที่กำหนดเป็นอำนาจหน้าที่ของตำรวจ</a:t>
            </a:r>
            <a:endParaRPr lang="en-US" sz="4400" b="1" dirty="0">
              <a:latin typeface="AngsanaUPC" pitchFamily="18" charset="-34"/>
              <a:cs typeface="AngsanaUPC" pitchFamily="18" charset="-34"/>
            </a:endParaRPr>
          </a:p>
        </p:txBody>
      </p:sp>
      <p:sp>
        <p:nvSpPr>
          <p:cNvPr id="5" name="Slide Number Placeholder 4"/>
          <p:cNvSpPr>
            <a:spLocks noGrp="1"/>
          </p:cNvSpPr>
          <p:nvPr>
            <p:ph type="sldNum" sz="quarter" idx="15"/>
          </p:nvPr>
        </p:nvSpPr>
        <p:spPr>
          <a:xfrm>
            <a:off x="8610600" y="6416675"/>
            <a:ext cx="457200" cy="365125"/>
          </a:xfrm>
          <a:prstGeom prst="rect">
            <a:avLst/>
          </a:prstGeom>
        </p:spPr>
        <p:txBody>
          <a:bodyPr/>
          <a:lstStyle/>
          <a:p>
            <a:fld id="{1A5F6616-AE44-445F-8784-84BDFD457532}" type="slidenum">
              <a:rPr lang="en-US" smtClean="0"/>
              <a:pPr/>
              <a:t>121</a:t>
            </a:fld>
            <a:endParaRPr lang="en-US"/>
          </a:p>
        </p:txBody>
      </p:sp>
    </p:spTree>
  </p:cSld>
  <p:clrMapOvr>
    <a:masterClrMapping/>
  </p:clrMapOvr>
  <p:transition spd="slow">
    <p:wheel spokes="2"/>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472" y="1000108"/>
            <a:ext cx="7772400" cy="4876800"/>
          </a:xfrm>
          <a:solidFill>
            <a:srgbClr val="99FFCC"/>
          </a:solidFill>
          <a:ln>
            <a:solidFill>
              <a:srgbClr val="FFFF00"/>
            </a:solidFill>
          </a:ln>
        </p:spPr>
        <p:txBody>
          <a:bodyPr>
            <a:normAutofit lnSpcReduction="10000"/>
          </a:bodyPr>
          <a:lstStyle/>
          <a:p>
            <a:pPr marL="519113" indent="-450850" algn="thaiDist">
              <a:buNone/>
            </a:pPr>
            <a:r>
              <a:rPr lang="en-US" sz="5400" b="1" dirty="0" smtClean="0">
                <a:latin typeface="AngsanaUPC" pitchFamily="18" charset="-34"/>
                <a:cs typeface="AngsanaUPC" pitchFamily="18" charset="-34"/>
              </a:rPr>
              <a:t>2.</a:t>
            </a:r>
            <a:r>
              <a:rPr lang="th-TH" sz="5400" b="1" dirty="0" smtClean="0">
                <a:latin typeface="AngsanaUPC" pitchFamily="18" charset="-34"/>
                <a:cs typeface="AngsanaUPC" pitchFamily="18" charset="-34"/>
              </a:rPr>
              <a:t> คดีปกครองอันเนื่องมาจากการดำเนินงานตามประมวลกฎหมาย        วิธีพิจารณาความอาญา</a:t>
            </a:r>
          </a:p>
          <a:p>
            <a:pPr marL="1377950" indent="-463550" algn="thaiDist">
              <a:buFont typeface="Wingdings" pitchFamily="2" charset="2"/>
              <a:buChar char="§"/>
            </a:pPr>
            <a:r>
              <a:rPr lang="th-TH" sz="4800" b="1" dirty="0" smtClean="0">
                <a:latin typeface="AngsanaUPC" pitchFamily="18" charset="-34"/>
                <a:cs typeface="AngsanaUPC" pitchFamily="18" charset="-34"/>
              </a:rPr>
              <a:t>ตามปกติอยู่ในเขตอำนาจศาลยุติธรรม</a:t>
            </a:r>
          </a:p>
          <a:p>
            <a:pPr marL="1377950" indent="-463550" algn="thaiDist">
              <a:buFont typeface="Wingdings" pitchFamily="2" charset="2"/>
              <a:buChar char="§"/>
            </a:pPr>
            <a:r>
              <a:rPr lang="th-TH" sz="4800" b="1" dirty="0" smtClean="0">
                <a:latin typeface="AngsanaUPC" pitchFamily="18" charset="-34"/>
                <a:cs typeface="AngsanaUPC" pitchFamily="18" charset="-34"/>
              </a:rPr>
              <a:t>กรณีปฏิบัตินอกเหนืออำนาจหน้าที่ ขึ้นศาลปกครอง</a:t>
            </a:r>
            <a:endParaRPr lang="en-US" sz="4800" b="1" dirty="0">
              <a:latin typeface="AngsanaUPC" pitchFamily="18" charset="-34"/>
              <a:cs typeface="AngsanaUPC" pitchFamily="18" charset="-34"/>
            </a:endParaRPr>
          </a:p>
        </p:txBody>
      </p:sp>
      <p:sp>
        <p:nvSpPr>
          <p:cNvPr id="4" name="Slide Number Placeholder 3"/>
          <p:cNvSpPr>
            <a:spLocks noGrp="1"/>
          </p:cNvSpPr>
          <p:nvPr>
            <p:ph type="sldNum" sz="quarter" idx="15"/>
          </p:nvPr>
        </p:nvSpPr>
        <p:spPr>
          <a:xfrm>
            <a:off x="8610600" y="6416675"/>
            <a:ext cx="457200" cy="365125"/>
          </a:xfrm>
          <a:prstGeom prst="rect">
            <a:avLst/>
          </a:prstGeom>
        </p:spPr>
        <p:txBody>
          <a:bodyPr/>
          <a:lstStyle/>
          <a:p>
            <a:fld id="{1A5F6616-AE44-445F-8784-84BDFD457532}" type="slidenum">
              <a:rPr lang="en-US" smtClean="0"/>
              <a:pPr/>
              <a:t>122</a:t>
            </a:fld>
            <a:endParaRPr lang="en-US"/>
          </a:p>
        </p:txBody>
      </p:sp>
    </p:spTree>
  </p:cSld>
  <p:clrMapOvr>
    <a:masterClrMapping/>
  </p:clrMapOvr>
  <p:transition spd="slow">
    <p:wheel spokes="2"/>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66CC"/>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42910" y="1000108"/>
            <a:ext cx="7772400" cy="5000660"/>
          </a:xfrm>
          <a:solidFill>
            <a:srgbClr val="FF99CC"/>
          </a:solidFill>
          <a:ln>
            <a:solidFill>
              <a:schemeClr val="tx1">
                <a:lumMod val="95000"/>
                <a:lumOff val="5000"/>
              </a:schemeClr>
            </a:solidFill>
          </a:ln>
        </p:spPr>
        <p:txBody>
          <a:bodyPr>
            <a:normAutofit/>
          </a:bodyPr>
          <a:lstStyle/>
          <a:p>
            <a:pPr>
              <a:buNone/>
            </a:pPr>
            <a:r>
              <a:rPr lang="en-US" sz="5400" b="1" dirty="0" smtClean="0">
                <a:latin typeface="AngsanaUPC" pitchFamily="18" charset="-34"/>
                <a:cs typeface="AngsanaUPC" pitchFamily="18" charset="-34"/>
              </a:rPr>
              <a:t>3. </a:t>
            </a:r>
            <a:r>
              <a:rPr lang="th-TH" sz="5400" b="1" dirty="0" smtClean="0">
                <a:latin typeface="AngsanaUPC" pitchFamily="18" charset="-34"/>
                <a:cs typeface="AngsanaUPC" pitchFamily="18" charset="-34"/>
              </a:rPr>
              <a:t>คดีปกครองอันเนื่องมาจากการละเลยการปฏิบัติหน้าที่ หรือการปฏิบัติหน้าที่ล่าช้าเกินสมควร</a:t>
            </a:r>
            <a:endParaRPr lang="th-TH" sz="4800" b="1" dirty="0" smtClean="0">
              <a:latin typeface="AngsanaUPC" pitchFamily="18" charset="-34"/>
              <a:cs typeface="AngsanaUPC" pitchFamily="18" charset="-34"/>
            </a:endParaRPr>
          </a:p>
          <a:p>
            <a:pPr marL="1311275">
              <a:buNone/>
            </a:pPr>
            <a:endParaRPr lang="th-TH" sz="2000" b="1" dirty="0" smtClean="0">
              <a:latin typeface="AngsanaUPC" pitchFamily="18" charset="-34"/>
              <a:cs typeface="AngsanaUPC" pitchFamily="18" charset="-34"/>
            </a:endParaRPr>
          </a:p>
          <a:p>
            <a:pPr marL="1311275">
              <a:buFont typeface="Wingdings" pitchFamily="2" charset="2"/>
              <a:buChar char="§"/>
            </a:pPr>
            <a:r>
              <a:rPr lang="th-TH" sz="4800" b="1" dirty="0" smtClean="0">
                <a:latin typeface="AngsanaUPC" pitchFamily="18" charset="-34"/>
                <a:cs typeface="AngsanaUPC" pitchFamily="18" charset="-34"/>
              </a:rPr>
              <a:t>พ.ร.บ.จัดตั้งศาลปกครอง ฯ          มาตรา </a:t>
            </a:r>
            <a:r>
              <a:rPr lang="en-US" sz="4800" b="1" dirty="0" smtClean="0">
                <a:latin typeface="AngsanaUPC" pitchFamily="18" charset="-34"/>
                <a:cs typeface="AngsanaUPC" pitchFamily="18" charset="-34"/>
              </a:rPr>
              <a:t>9 </a:t>
            </a:r>
            <a:r>
              <a:rPr lang="th-TH" sz="4800" b="1" dirty="0" smtClean="0">
                <a:latin typeface="AngsanaUPC" pitchFamily="18" charset="-34"/>
                <a:cs typeface="AngsanaUPC" pitchFamily="18" charset="-34"/>
              </a:rPr>
              <a:t>( </a:t>
            </a:r>
            <a:r>
              <a:rPr lang="en-US" sz="4800" b="1" dirty="0" smtClean="0">
                <a:latin typeface="AngsanaUPC" pitchFamily="18" charset="-34"/>
                <a:cs typeface="AngsanaUPC" pitchFamily="18" charset="-34"/>
              </a:rPr>
              <a:t>2</a:t>
            </a:r>
            <a:r>
              <a:rPr lang="th-TH" sz="4800" b="1" dirty="0" smtClean="0">
                <a:latin typeface="AngsanaUPC" pitchFamily="18" charset="-34"/>
                <a:cs typeface="AngsanaUPC" pitchFamily="18" charset="-34"/>
              </a:rPr>
              <a:t> )</a:t>
            </a:r>
            <a:endParaRPr lang="en-US" sz="5400" b="1" dirty="0">
              <a:latin typeface="AngsanaUPC" pitchFamily="18" charset="-34"/>
              <a:cs typeface="AngsanaUPC" pitchFamily="18" charset="-34"/>
            </a:endParaRPr>
          </a:p>
        </p:txBody>
      </p:sp>
      <p:sp>
        <p:nvSpPr>
          <p:cNvPr id="4" name="Slide Number Placeholder 3"/>
          <p:cNvSpPr>
            <a:spLocks noGrp="1"/>
          </p:cNvSpPr>
          <p:nvPr>
            <p:ph type="sldNum" sz="quarter" idx="15"/>
          </p:nvPr>
        </p:nvSpPr>
        <p:spPr>
          <a:xfrm>
            <a:off x="8610600" y="6416675"/>
            <a:ext cx="457200" cy="365125"/>
          </a:xfrm>
          <a:prstGeom prst="rect">
            <a:avLst/>
          </a:prstGeom>
        </p:spPr>
        <p:txBody>
          <a:bodyPr/>
          <a:lstStyle/>
          <a:p>
            <a:fld id="{1A5F6616-AE44-445F-8784-84BDFD457532}" type="slidenum">
              <a:rPr lang="en-US" smtClean="0"/>
              <a:pPr/>
              <a:t>123</a:t>
            </a:fld>
            <a:endParaRPr lang="en-US"/>
          </a:p>
        </p:txBody>
      </p:sp>
    </p:spTree>
  </p:cSld>
  <p:clrMapOvr>
    <a:masterClrMapping/>
  </p:clrMapOvr>
  <p:transition spd="slow">
    <p:wheel spokes="2"/>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472" y="714356"/>
            <a:ext cx="7772400" cy="5334000"/>
          </a:xfrm>
          <a:solidFill>
            <a:schemeClr val="accent1">
              <a:lumMod val="60000"/>
              <a:lumOff val="40000"/>
            </a:schemeClr>
          </a:solidFill>
          <a:ln>
            <a:solidFill>
              <a:schemeClr val="tx1">
                <a:lumMod val="95000"/>
                <a:lumOff val="5000"/>
              </a:schemeClr>
            </a:solidFill>
          </a:ln>
        </p:spPr>
        <p:txBody>
          <a:bodyPr>
            <a:normAutofit lnSpcReduction="10000"/>
          </a:bodyPr>
          <a:lstStyle/>
          <a:p>
            <a:pPr algn="thaiDist">
              <a:buNone/>
            </a:pPr>
            <a:r>
              <a:rPr lang="en-US" sz="5400" b="1" dirty="0" smtClean="0">
                <a:latin typeface="AngsanaUPC" pitchFamily="18" charset="-34"/>
                <a:cs typeface="AngsanaUPC" pitchFamily="18" charset="-34"/>
              </a:rPr>
              <a:t>4.</a:t>
            </a:r>
            <a:r>
              <a:rPr lang="th-TH" sz="5400" b="1" dirty="0" smtClean="0">
                <a:latin typeface="AngsanaUPC" pitchFamily="18" charset="-34"/>
                <a:cs typeface="AngsanaUPC" pitchFamily="18" charset="-34"/>
              </a:rPr>
              <a:t> คดีปกครองอันเนื่องมาจากกรณีละเมิดทางปกครองหรือความรับผิดอย่างอื่น</a:t>
            </a:r>
          </a:p>
          <a:p>
            <a:pPr marL="1257300" algn="thaiDist">
              <a:buClrTx/>
              <a:buSzPct val="75000"/>
              <a:buFont typeface="Wingdings" pitchFamily="2" charset="2"/>
              <a:buChar char="v"/>
            </a:pPr>
            <a:r>
              <a:rPr lang="th-TH" sz="5400" b="1" dirty="0" smtClean="0">
                <a:latin typeface="AngsanaUPC" pitchFamily="18" charset="-34"/>
                <a:cs typeface="AngsanaUPC" pitchFamily="18" charset="-34"/>
              </a:rPr>
              <a:t> </a:t>
            </a:r>
            <a:r>
              <a:rPr lang="th-TH" sz="4800" b="1" dirty="0" smtClean="0">
                <a:latin typeface="AngsanaUPC" pitchFamily="18" charset="-34"/>
                <a:cs typeface="AngsanaUPC" pitchFamily="18" charset="-34"/>
              </a:rPr>
              <a:t>เป็นการปฏิบัติหน้าที่โดยใช้อำนาจ  ตามกฎหมาย หรือเป็นการออกกฎ          หรือ ออกคำสั่ง</a:t>
            </a:r>
          </a:p>
          <a:p>
            <a:pPr marL="1257300" algn="thaiDist">
              <a:buClrTx/>
              <a:buSzPct val="75000"/>
              <a:buFont typeface="Wingdings" pitchFamily="2" charset="2"/>
              <a:buChar char="v"/>
            </a:pPr>
            <a:r>
              <a:rPr lang="th-TH" sz="4800" b="1" dirty="0" smtClean="0">
                <a:latin typeface="AngsanaUPC" pitchFamily="18" charset="-34"/>
                <a:cs typeface="AngsanaUPC" pitchFamily="18" charset="-34"/>
              </a:rPr>
              <a:t> ปฏิบัติการทางปกครอง กม.ให้ไปขึ้นศาลยุติธรรม</a:t>
            </a:r>
            <a:endParaRPr lang="en-US" sz="4800" b="1" dirty="0">
              <a:latin typeface="AngsanaUPC" pitchFamily="18" charset="-34"/>
              <a:cs typeface="AngsanaUPC" pitchFamily="18" charset="-34"/>
            </a:endParaRPr>
          </a:p>
        </p:txBody>
      </p:sp>
      <p:sp>
        <p:nvSpPr>
          <p:cNvPr id="4" name="Slide Number Placeholder 3"/>
          <p:cNvSpPr>
            <a:spLocks noGrp="1"/>
          </p:cNvSpPr>
          <p:nvPr>
            <p:ph type="sldNum" sz="quarter" idx="15"/>
          </p:nvPr>
        </p:nvSpPr>
        <p:spPr>
          <a:xfrm>
            <a:off x="8610600" y="6416675"/>
            <a:ext cx="457200" cy="365125"/>
          </a:xfrm>
          <a:prstGeom prst="rect">
            <a:avLst/>
          </a:prstGeom>
        </p:spPr>
        <p:txBody>
          <a:bodyPr/>
          <a:lstStyle/>
          <a:p>
            <a:fld id="{1A5F6616-AE44-445F-8784-84BDFD457532}" type="slidenum">
              <a:rPr lang="en-US" smtClean="0"/>
              <a:pPr/>
              <a:t>124</a:t>
            </a:fld>
            <a:endParaRPr lang="en-US"/>
          </a:p>
        </p:txBody>
      </p:sp>
    </p:spTree>
  </p:cSld>
  <p:clrMapOvr>
    <a:masterClrMapping/>
  </p:clrMapOvr>
  <p:transition spd="slow">
    <p:wheel spokes="2"/>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42910" y="571480"/>
            <a:ext cx="7643866" cy="5357850"/>
          </a:xfrm>
          <a:solidFill>
            <a:srgbClr val="33CCFF"/>
          </a:solidFill>
          <a:ln>
            <a:solidFill>
              <a:srgbClr val="FF0000"/>
            </a:solidFill>
          </a:ln>
        </p:spPr>
        <p:txBody>
          <a:bodyPr>
            <a:normAutofit/>
          </a:bodyPr>
          <a:lstStyle/>
          <a:p>
            <a:pPr algn="thaiDist">
              <a:buNone/>
            </a:pPr>
            <a:r>
              <a:rPr lang="en-US" sz="5400" b="1" dirty="0" smtClean="0">
                <a:latin typeface="AngsanaUPC" pitchFamily="18" charset="-34"/>
                <a:cs typeface="AngsanaUPC" pitchFamily="18" charset="-34"/>
              </a:rPr>
              <a:t>5. </a:t>
            </a:r>
            <a:r>
              <a:rPr lang="th-TH" sz="5400" b="1" dirty="0" smtClean="0">
                <a:latin typeface="AngsanaUPC" pitchFamily="18" charset="-34"/>
                <a:cs typeface="AngsanaUPC" pitchFamily="18" charset="-34"/>
              </a:rPr>
              <a:t>การใช้อำนาจตามกฎหมายเฉพาะ</a:t>
            </a:r>
          </a:p>
          <a:p>
            <a:pPr marL="1489075" algn="thaiDist">
              <a:buFont typeface="Wingdings" pitchFamily="2" charset="2"/>
              <a:buChar char="§"/>
            </a:pPr>
            <a:r>
              <a:rPr lang="th-TH" sz="5400" b="1" dirty="0" smtClean="0">
                <a:latin typeface="AngsanaUPC" pitchFamily="18" charset="-34"/>
                <a:cs typeface="AngsanaUPC" pitchFamily="18" charset="-34"/>
              </a:rPr>
              <a:t> </a:t>
            </a:r>
            <a:r>
              <a:rPr lang="th-TH" sz="4800" b="1" dirty="0" smtClean="0">
                <a:latin typeface="AngsanaUPC" pitchFamily="18" charset="-34"/>
                <a:cs typeface="AngsanaUPC" pitchFamily="18" charset="-34"/>
              </a:rPr>
              <a:t>พ.ร.บ.การพิมพ์</a:t>
            </a:r>
          </a:p>
          <a:p>
            <a:pPr marL="1489075" algn="thaiDist">
              <a:buFont typeface="Wingdings" pitchFamily="2" charset="2"/>
              <a:buChar char="§"/>
            </a:pPr>
            <a:r>
              <a:rPr lang="th-TH" sz="4800" b="1" dirty="0" smtClean="0">
                <a:latin typeface="AngsanaUPC" pitchFamily="18" charset="-34"/>
                <a:cs typeface="AngsanaUPC" pitchFamily="18" charset="-34"/>
              </a:rPr>
              <a:t> พ.ร.บ.ตรวจคนเข้าเมือง</a:t>
            </a:r>
          </a:p>
          <a:p>
            <a:pPr marL="1489075" algn="thaiDist">
              <a:buFont typeface="Wingdings" pitchFamily="2" charset="2"/>
              <a:buChar char="§"/>
            </a:pPr>
            <a:r>
              <a:rPr lang="th-TH" sz="4800" b="1" dirty="0" smtClean="0">
                <a:latin typeface="AngsanaUPC" pitchFamily="18" charset="-34"/>
                <a:cs typeface="AngsanaUPC" pitchFamily="18" charset="-34"/>
              </a:rPr>
              <a:t> พ.ร.บ.คนต่างด้าว</a:t>
            </a:r>
          </a:p>
          <a:p>
            <a:pPr marL="1489075" algn="thaiDist">
              <a:buFont typeface="Wingdings" pitchFamily="2" charset="2"/>
              <a:buChar char="§"/>
            </a:pPr>
            <a:r>
              <a:rPr lang="th-TH" sz="4800" b="1" dirty="0" smtClean="0">
                <a:latin typeface="AngsanaUPC" pitchFamily="18" charset="-34"/>
                <a:cs typeface="AngsanaUPC" pitchFamily="18" charset="-34"/>
              </a:rPr>
              <a:t> พ.ร.บ.การพนัน </a:t>
            </a:r>
          </a:p>
          <a:p>
            <a:pPr marL="1489075" algn="thaiDist">
              <a:buFont typeface="Wingdings" pitchFamily="2" charset="2"/>
              <a:buChar char="§"/>
            </a:pPr>
            <a:r>
              <a:rPr lang="th-TH" sz="4800" b="1" dirty="0" smtClean="0">
                <a:latin typeface="AngsanaUPC" pitchFamily="18" charset="-34"/>
                <a:cs typeface="AngsanaUPC" pitchFamily="18" charset="-34"/>
              </a:rPr>
              <a:t> ฯลฯ</a:t>
            </a:r>
            <a:endParaRPr lang="en-US" sz="5400" b="1" dirty="0">
              <a:latin typeface="AngsanaUPC" pitchFamily="18" charset="-34"/>
              <a:cs typeface="AngsanaUPC" pitchFamily="18" charset="-34"/>
            </a:endParaRPr>
          </a:p>
        </p:txBody>
      </p:sp>
      <p:sp>
        <p:nvSpPr>
          <p:cNvPr id="4" name="Slide Number Placeholder 3"/>
          <p:cNvSpPr>
            <a:spLocks noGrp="1"/>
          </p:cNvSpPr>
          <p:nvPr>
            <p:ph type="sldNum" sz="quarter" idx="15"/>
          </p:nvPr>
        </p:nvSpPr>
        <p:spPr>
          <a:xfrm>
            <a:off x="8610600" y="6416675"/>
            <a:ext cx="457200" cy="365125"/>
          </a:xfrm>
          <a:prstGeom prst="rect">
            <a:avLst/>
          </a:prstGeom>
        </p:spPr>
        <p:txBody>
          <a:bodyPr/>
          <a:lstStyle/>
          <a:p>
            <a:fld id="{1A5F6616-AE44-445F-8784-84BDFD457532}" type="slidenum">
              <a:rPr lang="en-US" smtClean="0"/>
              <a:pPr/>
              <a:t>125</a:t>
            </a:fld>
            <a:endParaRPr lang="en-US"/>
          </a:p>
        </p:txBody>
      </p:sp>
    </p:spTree>
  </p:cSld>
  <p:clrMapOvr>
    <a:masterClrMapping/>
  </p:clrMapOvr>
  <p:transition spd="slow">
    <p:wheel spokes="2"/>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472" y="857232"/>
            <a:ext cx="7772400" cy="5105400"/>
          </a:xfrm>
          <a:solidFill>
            <a:schemeClr val="accent1">
              <a:lumMod val="60000"/>
              <a:lumOff val="40000"/>
            </a:schemeClr>
          </a:solidFill>
          <a:ln>
            <a:solidFill>
              <a:srgbClr val="7030A0"/>
            </a:solidFill>
          </a:ln>
        </p:spPr>
        <p:txBody>
          <a:bodyPr>
            <a:normAutofit/>
          </a:bodyPr>
          <a:lstStyle/>
          <a:p>
            <a:pPr algn="thaiDist">
              <a:buNone/>
            </a:pPr>
            <a:r>
              <a:rPr lang="en-US" sz="5400" b="1" dirty="0" smtClean="0">
                <a:latin typeface="AngsanaUPC" pitchFamily="18" charset="-34"/>
                <a:cs typeface="AngsanaUPC" pitchFamily="18" charset="-34"/>
              </a:rPr>
              <a:t>6.</a:t>
            </a:r>
            <a:r>
              <a:rPr lang="th-TH" sz="5400" b="1" dirty="0" smtClean="0">
                <a:latin typeface="AngsanaUPC" pitchFamily="18" charset="-34"/>
                <a:cs typeface="AngsanaUPC" pitchFamily="18" charset="-34"/>
              </a:rPr>
              <a:t> คดีปกครองอันเนื่องมาจากการบริหารงานบุคคล</a:t>
            </a:r>
            <a:endParaRPr lang="th-TH" sz="4800" b="1" dirty="0" smtClean="0">
              <a:latin typeface="AngsanaUPC" pitchFamily="18" charset="-34"/>
              <a:cs typeface="AngsanaUPC" pitchFamily="18" charset="-34"/>
            </a:endParaRPr>
          </a:p>
          <a:p>
            <a:pPr marL="1203325" algn="thaiDist">
              <a:buFont typeface="Wingdings" pitchFamily="2" charset="2"/>
              <a:buChar char="§"/>
            </a:pPr>
            <a:r>
              <a:rPr lang="th-TH" sz="4800" b="1" dirty="0" smtClean="0">
                <a:latin typeface="AngsanaUPC" pitchFamily="18" charset="-34"/>
                <a:cs typeface="AngsanaUPC" pitchFamily="18" charset="-34"/>
              </a:rPr>
              <a:t> การแต่งตั้งโยกย้าย</a:t>
            </a:r>
          </a:p>
          <a:p>
            <a:pPr marL="1203325" algn="thaiDist">
              <a:buFont typeface="Wingdings" pitchFamily="2" charset="2"/>
              <a:buChar char="§"/>
            </a:pPr>
            <a:r>
              <a:rPr lang="th-TH" sz="4800" b="1" dirty="0" smtClean="0">
                <a:latin typeface="AngsanaUPC" pitchFamily="18" charset="-34"/>
                <a:cs typeface="AngsanaUPC" pitchFamily="18" charset="-34"/>
              </a:rPr>
              <a:t> การดำเนินการทางวินัย</a:t>
            </a:r>
          </a:p>
          <a:p>
            <a:pPr marL="1203325" algn="thaiDist">
              <a:buFont typeface="Wingdings" pitchFamily="2" charset="2"/>
              <a:buChar char="§"/>
            </a:pPr>
            <a:r>
              <a:rPr lang="th-TH" sz="4800" b="1" dirty="0" smtClean="0">
                <a:latin typeface="AngsanaUPC" pitchFamily="18" charset="-34"/>
                <a:cs typeface="AngsanaUPC" pitchFamily="18" charset="-34"/>
              </a:rPr>
              <a:t> การดำเนินการด้านสวัสดิการ</a:t>
            </a:r>
            <a:endParaRPr lang="en-US" sz="5400" b="1" dirty="0">
              <a:latin typeface="AngsanaUPC" pitchFamily="18" charset="-34"/>
              <a:cs typeface="AngsanaUPC" pitchFamily="18" charset="-34"/>
            </a:endParaRPr>
          </a:p>
        </p:txBody>
      </p:sp>
      <p:sp>
        <p:nvSpPr>
          <p:cNvPr id="4" name="Slide Number Placeholder 3"/>
          <p:cNvSpPr>
            <a:spLocks noGrp="1"/>
          </p:cNvSpPr>
          <p:nvPr>
            <p:ph type="sldNum" sz="quarter" idx="15"/>
          </p:nvPr>
        </p:nvSpPr>
        <p:spPr>
          <a:xfrm>
            <a:off x="8610600" y="6416675"/>
            <a:ext cx="457200" cy="365125"/>
          </a:xfrm>
          <a:prstGeom prst="rect">
            <a:avLst/>
          </a:prstGeom>
        </p:spPr>
        <p:txBody>
          <a:bodyPr/>
          <a:lstStyle/>
          <a:p>
            <a:fld id="{1A5F6616-AE44-445F-8784-84BDFD457532}" type="slidenum">
              <a:rPr lang="en-US" smtClean="0"/>
              <a:pPr/>
              <a:t>126</a:t>
            </a:fld>
            <a:endParaRPr lang="en-US"/>
          </a:p>
        </p:txBody>
      </p:sp>
    </p:spTree>
  </p:cSld>
  <p:clrMapOvr>
    <a:masterClrMapping/>
  </p:clrMapOvr>
  <p:transition spd="slow">
    <p:wheel spokes="2"/>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472" y="857232"/>
            <a:ext cx="7772400" cy="5072098"/>
          </a:xfrm>
          <a:solidFill>
            <a:schemeClr val="accent5">
              <a:lumMod val="75000"/>
            </a:schemeClr>
          </a:solidFill>
          <a:ln>
            <a:solidFill>
              <a:schemeClr val="bg1"/>
            </a:solidFill>
          </a:ln>
        </p:spPr>
        <p:txBody>
          <a:bodyPr>
            <a:normAutofit lnSpcReduction="10000"/>
          </a:bodyPr>
          <a:lstStyle/>
          <a:p>
            <a:pPr algn="thaiDist">
              <a:buNone/>
            </a:pPr>
            <a:endParaRPr lang="en-US" sz="5400" b="1" dirty="0" smtClean="0">
              <a:latin typeface="AngsanaUPC" pitchFamily="18" charset="-34"/>
              <a:cs typeface="AngsanaUPC" pitchFamily="18" charset="-34"/>
            </a:endParaRPr>
          </a:p>
          <a:p>
            <a:pPr algn="thaiDist">
              <a:buNone/>
            </a:pPr>
            <a:r>
              <a:rPr lang="en-US" sz="5400" b="1" dirty="0" smtClean="0">
                <a:latin typeface="AngsanaUPC" pitchFamily="18" charset="-34"/>
                <a:cs typeface="AngsanaUPC" pitchFamily="18" charset="-34"/>
              </a:rPr>
              <a:t>   7.</a:t>
            </a:r>
            <a:r>
              <a:rPr lang="th-TH" sz="5400" b="1" dirty="0" smtClean="0">
                <a:latin typeface="AngsanaUPC" pitchFamily="18" charset="-34"/>
                <a:cs typeface="AngsanaUPC" pitchFamily="18" charset="-34"/>
              </a:rPr>
              <a:t> คดีปกครองอันเนื่องมาจากมาตรการ</a:t>
            </a:r>
            <a:endParaRPr lang="en-US" sz="5400" b="1" dirty="0" smtClean="0">
              <a:latin typeface="AngsanaUPC" pitchFamily="18" charset="-34"/>
              <a:cs typeface="AngsanaUPC" pitchFamily="18" charset="-34"/>
            </a:endParaRPr>
          </a:p>
          <a:p>
            <a:pPr algn="thaiDist">
              <a:buNone/>
            </a:pPr>
            <a:r>
              <a:rPr lang="en-US" sz="5400" b="1" dirty="0" smtClean="0">
                <a:latin typeface="AngsanaUPC" pitchFamily="18" charset="-34"/>
                <a:cs typeface="AngsanaUPC" pitchFamily="18" charset="-34"/>
              </a:rPr>
              <a:t>      </a:t>
            </a:r>
            <a:r>
              <a:rPr lang="th-TH" sz="5400" b="1" dirty="0" smtClean="0">
                <a:latin typeface="AngsanaUPC" pitchFamily="18" charset="-34"/>
                <a:cs typeface="AngsanaUPC" pitchFamily="18" charset="-34"/>
              </a:rPr>
              <a:t>ภายในองค์กร</a:t>
            </a:r>
          </a:p>
          <a:p>
            <a:pPr marL="1773238" indent="-282575" algn="thaiDist">
              <a:buFont typeface="Wingdings" pitchFamily="2" charset="2"/>
              <a:buChar char="§"/>
            </a:pPr>
            <a:r>
              <a:rPr lang="th-TH" sz="4800" b="1" dirty="0" smtClean="0">
                <a:latin typeface="AngsanaUPC" pitchFamily="18" charset="-34"/>
                <a:cs typeface="AngsanaUPC" pitchFamily="18" charset="-34"/>
              </a:rPr>
              <a:t> กฎ</a:t>
            </a:r>
          </a:p>
          <a:p>
            <a:pPr marL="1773238" indent="-282575" algn="thaiDist">
              <a:buFont typeface="Wingdings" pitchFamily="2" charset="2"/>
              <a:buChar char="§"/>
            </a:pPr>
            <a:r>
              <a:rPr lang="th-TH" sz="4800" b="1" dirty="0" smtClean="0">
                <a:latin typeface="AngsanaUPC" pitchFamily="18" charset="-34"/>
                <a:cs typeface="AngsanaUPC" pitchFamily="18" charset="-34"/>
              </a:rPr>
              <a:t> ระเบียบ</a:t>
            </a:r>
          </a:p>
          <a:p>
            <a:pPr marL="1773238" indent="-282575" algn="thaiDist">
              <a:buFont typeface="Wingdings" pitchFamily="2" charset="2"/>
              <a:buChar char="§"/>
            </a:pPr>
            <a:r>
              <a:rPr lang="th-TH" sz="4800" b="1" dirty="0" smtClean="0">
                <a:latin typeface="AngsanaUPC" pitchFamily="18" charset="-34"/>
                <a:cs typeface="AngsanaUPC" pitchFamily="18" charset="-34"/>
              </a:rPr>
              <a:t> แนวทางปฏิบัติ</a:t>
            </a:r>
            <a:r>
              <a:rPr lang="en-US" sz="4800" b="1" dirty="0" smtClean="0">
                <a:latin typeface="AngsanaUPC" pitchFamily="18" charset="-34"/>
                <a:cs typeface="AngsanaUPC" pitchFamily="18" charset="-34"/>
              </a:rPr>
              <a:t>  </a:t>
            </a:r>
            <a:endParaRPr lang="en-US" sz="4800" b="1" dirty="0">
              <a:latin typeface="AngsanaUPC" pitchFamily="18" charset="-34"/>
              <a:cs typeface="AngsanaUPC" pitchFamily="18" charset="-34"/>
            </a:endParaRPr>
          </a:p>
        </p:txBody>
      </p:sp>
      <p:sp>
        <p:nvSpPr>
          <p:cNvPr id="4" name="Slide Number Placeholder 3"/>
          <p:cNvSpPr>
            <a:spLocks noGrp="1"/>
          </p:cNvSpPr>
          <p:nvPr>
            <p:ph type="sldNum" sz="quarter" idx="15"/>
          </p:nvPr>
        </p:nvSpPr>
        <p:spPr>
          <a:xfrm>
            <a:off x="8610600" y="6416675"/>
            <a:ext cx="457200" cy="365125"/>
          </a:xfrm>
          <a:prstGeom prst="rect">
            <a:avLst/>
          </a:prstGeom>
        </p:spPr>
        <p:txBody>
          <a:bodyPr/>
          <a:lstStyle/>
          <a:p>
            <a:fld id="{1A5F6616-AE44-445F-8784-84BDFD457532}" type="slidenum">
              <a:rPr lang="en-US" smtClean="0"/>
              <a:pPr/>
              <a:t>127</a:t>
            </a:fld>
            <a:endParaRPr lang="en-US"/>
          </a:p>
        </p:txBody>
      </p:sp>
    </p:spTree>
  </p:cSld>
  <p:clrMapOvr>
    <a:masterClrMapping/>
  </p:clrMapOvr>
  <p:transition spd="slow">
    <p:wheel spokes="2"/>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472" y="1071546"/>
            <a:ext cx="7772400" cy="4743464"/>
          </a:xfrm>
          <a:solidFill>
            <a:srgbClr val="FF99CC"/>
          </a:solidFill>
          <a:ln>
            <a:solidFill>
              <a:schemeClr val="tx1"/>
            </a:solidFill>
          </a:ln>
        </p:spPr>
        <p:txBody>
          <a:bodyPr>
            <a:normAutofit/>
          </a:bodyPr>
          <a:lstStyle/>
          <a:p>
            <a:pPr algn="thaiDist">
              <a:buNone/>
            </a:pPr>
            <a:r>
              <a:rPr lang="en-US" sz="5400" b="1" dirty="0" smtClean="0">
                <a:latin typeface="AngsanaUPC" pitchFamily="18" charset="-34"/>
                <a:cs typeface="AngsanaUPC" pitchFamily="18" charset="-34"/>
              </a:rPr>
              <a:t>8.</a:t>
            </a:r>
            <a:r>
              <a:rPr lang="th-TH" sz="5400" b="1" dirty="0" smtClean="0">
                <a:latin typeface="AngsanaUPC" pitchFamily="18" charset="-34"/>
                <a:cs typeface="AngsanaUPC" pitchFamily="18" charset="-34"/>
              </a:rPr>
              <a:t> คดีปกครองเกี่ยวกับการวินิจฉัย         ข้อพิพาทของคณะกรรมการ</a:t>
            </a:r>
          </a:p>
          <a:p>
            <a:pPr algn="thaiDist">
              <a:buNone/>
            </a:pPr>
            <a:r>
              <a:rPr lang="en-US" sz="5400" b="1" dirty="0" smtClean="0">
                <a:latin typeface="AngsanaUPC" pitchFamily="18" charset="-34"/>
                <a:cs typeface="AngsanaUPC" pitchFamily="18" charset="-34"/>
              </a:rPr>
              <a:t>9.</a:t>
            </a:r>
            <a:r>
              <a:rPr lang="th-TH" sz="5400" b="1" dirty="0" smtClean="0">
                <a:latin typeface="AngsanaUPC" pitchFamily="18" charset="-34"/>
                <a:cs typeface="AngsanaUPC" pitchFamily="18" charset="-34"/>
              </a:rPr>
              <a:t> คดีปกครองเกี่ยวกับสัญญาทางปกครอง</a:t>
            </a:r>
          </a:p>
          <a:p>
            <a:pPr algn="thaiDist">
              <a:buNone/>
            </a:pPr>
            <a:r>
              <a:rPr lang="en-US" sz="5400" b="1" dirty="0" smtClean="0">
                <a:latin typeface="AngsanaUPC" pitchFamily="18" charset="-34"/>
                <a:cs typeface="AngsanaUPC" pitchFamily="18" charset="-34"/>
              </a:rPr>
              <a:t>10.</a:t>
            </a:r>
            <a:r>
              <a:rPr lang="th-TH" sz="5400" b="1" dirty="0" smtClean="0">
                <a:latin typeface="AngsanaUPC" pitchFamily="18" charset="-34"/>
                <a:cs typeface="AngsanaUPC" pitchFamily="18" charset="-34"/>
              </a:rPr>
              <a:t> คดีปกครองเกี่ยวกับทรัพย์สินและหนี้สินอันเกิดจากสัญญาทางปกครอง</a:t>
            </a:r>
            <a:endParaRPr lang="en-US" sz="5400" b="1" dirty="0">
              <a:latin typeface="AngsanaUPC" pitchFamily="18" charset="-34"/>
              <a:cs typeface="AngsanaUPC" pitchFamily="18" charset="-34"/>
            </a:endParaRPr>
          </a:p>
        </p:txBody>
      </p:sp>
      <p:sp>
        <p:nvSpPr>
          <p:cNvPr id="4" name="Slide Number Placeholder 3"/>
          <p:cNvSpPr>
            <a:spLocks noGrp="1"/>
          </p:cNvSpPr>
          <p:nvPr>
            <p:ph type="sldNum" sz="quarter" idx="15"/>
          </p:nvPr>
        </p:nvSpPr>
        <p:spPr>
          <a:xfrm>
            <a:off x="8610600" y="6416675"/>
            <a:ext cx="457200" cy="365125"/>
          </a:xfrm>
          <a:prstGeom prst="rect">
            <a:avLst/>
          </a:prstGeom>
        </p:spPr>
        <p:txBody>
          <a:bodyPr/>
          <a:lstStyle/>
          <a:p>
            <a:fld id="{1A5F6616-AE44-445F-8784-84BDFD457532}" type="slidenum">
              <a:rPr lang="en-US" smtClean="0"/>
              <a:pPr/>
              <a:t>128</a:t>
            </a:fld>
            <a:endParaRPr lang="en-US"/>
          </a:p>
        </p:txBody>
      </p:sp>
    </p:spTree>
  </p:cSld>
  <p:clrMapOvr>
    <a:masterClrMapping/>
  </p:clrMapOvr>
  <p:transition spd="slow">
    <p:wheel spokes="2"/>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8662" y="785794"/>
            <a:ext cx="7467600" cy="1857380"/>
          </a:xfrm>
          <a:solidFill>
            <a:srgbClr val="008000"/>
          </a:solidFill>
        </p:spPr>
        <p:txBody>
          <a:bodyPr>
            <a:normAutofit fontScale="90000"/>
          </a:bodyPr>
          <a:lstStyle/>
          <a:p>
            <a:pPr algn="ctr"/>
            <a:r>
              <a:rPr lang="th-TH" sz="6000" b="1" dirty="0" smtClean="0">
                <a:solidFill>
                  <a:srgbClr val="FFFF00"/>
                </a:solidFill>
                <a:latin typeface="AngsanaUPC" pitchFamily="18" charset="-34"/>
                <a:cs typeface="AngsanaUPC" pitchFamily="18" charset="-34"/>
              </a:rPr>
              <a:t>สรุป </a:t>
            </a:r>
            <a:r>
              <a:rPr lang="en-US" sz="6000" b="1" dirty="0" smtClean="0">
                <a:solidFill>
                  <a:srgbClr val="FFFF00"/>
                </a:solidFill>
                <a:latin typeface="AngsanaUPC" pitchFamily="18" charset="-34"/>
                <a:cs typeface="AngsanaUPC" pitchFamily="18" charset="-34"/>
              </a:rPr>
              <a:t>: </a:t>
            </a:r>
            <a:r>
              <a:rPr lang="th-TH" sz="6000" b="1" dirty="0" smtClean="0">
                <a:solidFill>
                  <a:srgbClr val="FFFF00"/>
                </a:solidFill>
                <a:latin typeface="AngsanaUPC" pitchFamily="18" charset="-34"/>
                <a:cs typeface="AngsanaUPC" pitchFamily="18" charset="-34"/>
              </a:rPr>
              <a:t>ประเภทของคดีปกครอง             ที่ตำรวจต้องเข้าไปเกี่ยวข้อง</a:t>
            </a:r>
            <a:endParaRPr lang="en-US" sz="6000" b="1" dirty="0">
              <a:solidFill>
                <a:srgbClr val="FFFF00"/>
              </a:solidFill>
              <a:latin typeface="AngsanaUPC" pitchFamily="18" charset="-34"/>
              <a:cs typeface="AngsanaUPC" pitchFamily="18" charset="-34"/>
            </a:endParaRPr>
          </a:p>
        </p:txBody>
      </p:sp>
      <p:sp>
        <p:nvSpPr>
          <p:cNvPr id="3" name="Content Placeholder 2"/>
          <p:cNvSpPr>
            <a:spLocks noGrp="1"/>
          </p:cNvSpPr>
          <p:nvPr>
            <p:ph sz="quarter" idx="1"/>
          </p:nvPr>
        </p:nvSpPr>
        <p:spPr>
          <a:xfrm>
            <a:off x="838200" y="2667000"/>
            <a:ext cx="7772400" cy="3886200"/>
          </a:xfrm>
          <a:ln>
            <a:solidFill>
              <a:schemeClr val="tx1"/>
            </a:solidFill>
          </a:ln>
        </p:spPr>
        <p:txBody>
          <a:bodyPr>
            <a:normAutofit/>
          </a:bodyPr>
          <a:lstStyle/>
          <a:p>
            <a:pPr marL="682625" indent="-614363" algn="thaiDist">
              <a:buAutoNum type="arabicPeriod"/>
            </a:pPr>
            <a:r>
              <a:rPr lang="th-TH" sz="5400" b="1" dirty="0" smtClean="0">
                <a:solidFill>
                  <a:schemeClr val="bg1"/>
                </a:solidFill>
                <a:latin typeface="AngsanaUPC" pitchFamily="18" charset="-34"/>
                <a:cs typeface="AngsanaUPC" pitchFamily="18" charset="-34"/>
              </a:rPr>
              <a:t>คดีปกครองเกี่ยวกับการบริหารงานบุคคล</a:t>
            </a:r>
          </a:p>
          <a:p>
            <a:pPr marL="627063" indent="-558800" algn="thaiDist">
              <a:buAutoNum type="arabicPeriod"/>
            </a:pPr>
            <a:r>
              <a:rPr lang="th-TH" sz="5400" b="1" dirty="0" smtClean="0">
                <a:solidFill>
                  <a:schemeClr val="bg1"/>
                </a:solidFill>
                <a:latin typeface="AngsanaUPC" pitchFamily="18" charset="-34"/>
                <a:cs typeface="AngsanaUPC" pitchFamily="18" charset="-34"/>
              </a:rPr>
              <a:t>คดีปกครองเกี่ยวกับการใช้อำนาจหน้าที่ทั่วไป</a:t>
            </a:r>
            <a:endParaRPr lang="en-US" sz="5400" b="1" dirty="0">
              <a:solidFill>
                <a:schemeClr val="bg1"/>
              </a:solidFill>
              <a:latin typeface="AngsanaUPC" pitchFamily="18" charset="-34"/>
              <a:cs typeface="AngsanaUPC" pitchFamily="18" charset="-34"/>
            </a:endParaRPr>
          </a:p>
        </p:txBody>
      </p:sp>
      <p:sp>
        <p:nvSpPr>
          <p:cNvPr id="4" name="Slide Number Placeholder 3"/>
          <p:cNvSpPr>
            <a:spLocks noGrp="1"/>
          </p:cNvSpPr>
          <p:nvPr>
            <p:ph type="sldNum" sz="quarter" idx="15"/>
          </p:nvPr>
        </p:nvSpPr>
        <p:spPr>
          <a:xfrm>
            <a:off x="8610600" y="6416675"/>
            <a:ext cx="457200" cy="365125"/>
          </a:xfrm>
          <a:prstGeom prst="rect">
            <a:avLst/>
          </a:prstGeom>
        </p:spPr>
        <p:txBody>
          <a:bodyPr/>
          <a:lstStyle/>
          <a:p>
            <a:fld id="{1A5F6616-AE44-445F-8784-84BDFD457532}" type="slidenum">
              <a:rPr lang="en-US" smtClean="0"/>
              <a:pPr/>
              <a:t>129</a:t>
            </a:fld>
            <a:endParaRPr lang="en-US"/>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000100" y="285728"/>
            <a:ext cx="7391400" cy="1295400"/>
          </a:xfrm>
          <a:noFill/>
        </p:spPr>
        <p:txBody>
          <a:bodyPr lIns="92075" tIns="46038" rIns="92075" bIns="46038" anchor="b"/>
          <a:lstStyle/>
          <a:p>
            <a:pPr algn="ctr"/>
            <a:r>
              <a:rPr lang="th-TH" sz="6800" b="1" dirty="0" smtClean="0">
                <a:solidFill>
                  <a:schemeClr val="tx1"/>
                </a:solidFill>
              </a:rPr>
              <a:t>    </a:t>
            </a:r>
            <a:r>
              <a:rPr lang="th-TH" sz="7200" b="1" dirty="0" smtClean="0">
                <a:solidFill>
                  <a:schemeClr val="tx1"/>
                </a:solidFill>
              </a:rPr>
              <a:t>การกระทำของฝ่ายปกครอง</a:t>
            </a:r>
            <a:endParaRPr lang="th-TH" sz="7200" dirty="0" smtClean="0">
              <a:solidFill>
                <a:schemeClr val="tx1"/>
              </a:solidFill>
            </a:endParaRPr>
          </a:p>
        </p:txBody>
      </p:sp>
      <p:sp>
        <p:nvSpPr>
          <p:cNvPr id="4099" name="Rectangle 3"/>
          <p:cNvSpPr>
            <a:spLocks noGrp="1" noChangeArrowheads="1"/>
          </p:cNvSpPr>
          <p:nvPr>
            <p:ph type="subTitle" idx="1"/>
          </p:nvPr>
        </p:nvSpPr>
        <p:spPr>
          <a:xfrm>
            <a:off x="1714480" y="1571612"/>
            <a:ext cx="6572296" cy="4800600"/>
          </a:xfrm>
          <a:solidFill>
            <a:srgbClr val="FFFF00"/>
          </a:solidFill>
          <a:ln>
            <a:solidFill>
              <a:srgbClr val="FF0000"/>
            </a:solidFill>
          </a:ln>
        </p:spPr>
        <p:txBody>
          <a:bodyPr lIns="92075" tIns="46038" rIns="92075" bIns="46038">
            <a:normAutofit/>
          </a:bodyPr>
          <a:lstStyle/>
          <a:p>
            <a:pPr algn="l">
              <a:buClr>
                <a:srgbClr val="FF0000"/>
              </a:buClr>
              <a:buSzPct val="95000"/>
              <a:buFont typeface="Monotype Sorts" pitchFamily="2" charset="2"/>
              <a:buChar char="l"/>
            </a:pPr>
            <a:r>
              <a:rPr lang="th-TH" sz="6600" dirty="0" smtClean="0">
                <a:solidFill>
                  <a:schemeClr val="tx1"/>
                </a:solidFill>
                <a:latin typeface="AngsanaUPC" pitchFamily="18" charset="-34"/>
              </a:rPr>
              <a:t> </a:t>
            </a:r>
            <a:r>
              <a:rPr lang="en-US" sz="6600" b="1" dirty="0" err="1" smtClean="0">
                <a:solidFill>
                  <a:schemeClr val="tx1"/>
                </a:solidFill>
                <a:latin typeface="AngsanaUPC" pitchFamily="18" charset="-34"/>
              </a:rPr>
              <a:t>คำสั่งทางปกครอง</a:t>
            </a:r>
            <a:endParaRPr lang="en-US" sz="6600" b="1" dirty="0" smtClean="0">
              <a:solidFill>
                <a:schemeClr val="tx1"/>
              </a:solidFill>
              <a:latin typeface="AngsanaUPC" pitchFamily="18" charset="-34"/>
            </a:endParaRPr>
          </a:p>
          <a:p>
            <a:pPr algn="l">
              <a:lnSpc>
                <a:spcPct val="70000"/>
              </a:lnSpc>
              <a:buClr>
                <a:srgbClr val="34CF1F"/>
              </a:buClr>
              <a:buSzPct val="95000"/>
              <a:buFont typeface="Monotype Sorts" pitchFamily="2" charset="2"/>
              <a:buChar char="l"/>
            </a:pPr>
            <a:r>
              <a:rPr lang="en-US" sz="6600" b="1" dirty="0" smtClean="0">
                <a:solidFill>
                  <a:srgbClr val="FF0000"/>
                </a:solidFill>
                <a:latin typeface="AngsanaUPC" pitchFamily="18" charset="-34"/>
              </a:rPr>
              <a:t> </a:t>
            </a:r>
            <a:r>
              <a:rPr lang="en-US" sz="6600" b="1" dirty="0" err="1" smtClean="0">
                <a:solidFill>
                  <a:schemeClr val="tx1"/>
                </a:solidFill>
                <a:latin typeface="AngsanaUPC" pitchFamily="18" charset="-34"/>
              </a:rPr>
              <a:t>คำสั่งทางตุลาการ</a:t>
            </a:r>
            <a:endParaRPr lang="en-US" sz="6600" b="1" dirty="0" smtClean="0">
              <a:solidFill>
                <a:schemeClr val="tx1"/>
              </a:solidFill>
              <a:latin typeface="AngsanaUPC" pitchFamily="18" charset="-34"/>
            </a:endParaRPr>
          </a:p>
          <a:p>
            <a:pPr algn="l">
              <a:lnSpc>
                <a:spcPct val="70000"/>
              </a:lnSpc>
              <a:buClr>
                <a:srgbClr val="00FF99"/>
              </a:buClr>
              <a:buSzPct val="95000"/>
              <a:buFont typeface="Monotype Sorts" pitchFamily="2" charset="2"/>
              <a:buChar char="l"/>
            </a:pPr>
            <a:r>
              <a:rPr lang="en-US" sz="6600" b="1" dirty="0" smtClean="0">
                <a:solidFill>
                  <a:srgbClr val="FF0000"/>
                </a:solidFill>
                <a:latin typeface="AngsanaUPC" pitchFamily="18" charset="-34"/>
              </a:rPr>
              <a:t> </a:t>
            </a:r>
            <a:r>
              <a:rPr lang="en-US" sz="6600" b="1" dirty="0" err="1" smtClean="0">
                <a:solidFill>
                  <a:schemeClr val="tx1"/>
                </a:solidFill>
                <a:latin typeface="AngsanaUPC" pitchFamily="18" charset="-34"/>
              </a:rPr>
              <a:t>กฎทางปกครอง</a:t>
            </a:r>
            <a:endParaRPr lang="en-US" sz="6600" b="1" dirty="0" smtClean="0">
              <a:solidFill>
                <a:schemeClr val="tx1"/>
              </a:solidFill>
              <a:latin typeface="AngsanaUPC" pitchFamily="18" charset="-34"/>
            </a:endParaRPr>
          </a:p>
          <a:p>
            <a:pPr algn="l">
              <a:lnSpc>
                <a:spcPct val="80000"/>
              </a:lnSpc>
              <a:buClr>
                <a:srgbClr val="00B0F0"/>
              </a:buClr>
              <a:buSzPct val="95000"/>
              <a:buFont typeface="Monotype Sorts" pitchFamily="2" charset="2"/>
              <a:buChar char="l"/>
            </a:pPr>
            <a:r>
              <a:rPr lang="en-US" sz="6600" b="1" dirty="0" smtClean="0">
                <a:solidFill>
                  <a:srgbClr val="FF0000"/>
                </a:solidFill>
                <a:latin typeface="AngsanaUPC" pitchFamily="18" charset="-34"/>
              </a:rPr>
              <a:t> </a:t>
            </a:r>
            <a:r>
              <a:rPr lang="en-US" sz="6600" b="1" dirty="0" err="1" smtClean="0">
                <a:solidFill>
                  <a:schemeClr val="tx1"/>
                </a:solidFill>
                <a:latin typeface="AngsanaUPC" pitchFamily="18" charset="-34"/>
              </a:rPr>
              <a:t>สัญญาทางปกครอง</a:t>
            </a:r>
            <a:endParaRPr lang="en-US" sz="6600" b="1" dirty="0" smtClean="0">
              <a:solidFill>
                <a:schemeClr val="tx1"/>
              </a:solidFill>
              <a:latin typeface="AngsanaUPC" pitchFamily="18" charset="-34"/>
            </a:endParaRPr>
          </a:p>
          <a:p>
            <a:pPr algn="l">
              <a:lnSpc>
                <a:spcPct val="80000"/>
              </a:lnSpc>
              <a:buClr>
                <a:srgbClr val="FF5050"/>
              </a:buClr>
              <a:buSzPct val="95000"/>
              <a:buFont typeface="Monotype Sorts" pitchFamily="2" charset="2"/>
              <a:buChar char="l"/>
            </a:pPr>
            <a:r>
              <a:rPr lang="en-US" sz="6600" b="1" dirty="0" smtClean="0">
                <a:solidFill>
                  <a:srgbClr val="FF0000"/>
                </a:solidFill>
                <a:latin typeface="AngsanaUPC" pitchFamily="18" charset="-34"/>
              </a:rPr>
              <a:t> </a:t>
            </a:r>
            <a:r>
              <a:rPr lang="en-US" sz="6600" b="1" dirty="0" err="1" smtClean="0">
                <a:solidFill>
                  <a:schemeClr val="tx1"/>
                </a:solidFill>
                <a:latin typeface="AngsanaUPC" pitchFamily="18" charset="-34"/>
              </a:rPr>
              <a:t>การกระทำทางกายภาพ</a:t>
            </a:r>
            <a:endParaRPr lang="en-US" sz="6600" b="1" dirty="0" smtClean="0">
              <a:solidFill>
                <a:schemeClr val="tx1"/>
              </a:solidFill>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additive="base">
                                        <p:cTn id="13" dur="500" fill="hold"/>
                                        <p:tgtEl>
                                          <p:spTgt spid="4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additive="base">
                                        <p:cTn id="19"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9">
                                            <p:txEl>
                                              <p:pRg st="3" end="3"/>
                                            </p:txEl>
                                          </p:spTgt>
                                        </p:tgtEl>
                                        <p:attrNameLst>
                                          <p:attrName>style.visibility</p:attrName>
                                        </p:attrNameLst>
                                      </p:cBhvr>
                                      <p:to>
                                        <p:strVal val="visible"/>
                                      </p:to>
                                    </p:set>
                                    <p:anim calcmode="lin" valueType="num">
                                      <p:cBhvr additive="base">
                                        <p:cTn id="25" dur="500" fill="hold"/>
                                        <p:tgtEl>
                                          <p:spTgt spid="40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99">
                                            <p:txEl>
                                              <p:pRg st="4" end="4"/>
                                            </p:txEl>
                                          </p:spTgt>
                                        </p:tgtEl>
                                        <p:attrNameLst>
                                          <p:attrName>style.visibility</p:attrName>
                                        </p:attrNameLst>
                                      </p:cBhvr>
                                      <p:to>
                                        <p:strVal val="visible"/>
                                      </p:to>
                                    </p:set>
                                    <p:anim calcmode="lin" valueType="num">
                                      <p:cBhvr additive="base">
                                        <p:cTn id="31" dur="500" fill="hold"/>
                                        <p:tgtEl>
                                          <p:spTgt spid="40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7158" y="428604"/>
            <a:ext cx="8342214" cy="1133460"/>
          </a:xfrm>
          <a:solidFill>
            <a:srgbClr val="FF0000"/>
          </a:solidFill>
          <a:ln>
            <a:solidFill>
              <a:schemeClr val="tx1"/>
            </a:solidFill>
          </a:ln>
        </p:spPr>
        <p:txBody>
          <a:bodyPr>
            <a:normAutofit/>
          </a:bodyPr>
          <a:lstStyle/>
          <a:p>
            <a:pPr algn="ctr"/>
            <a:r>
              <a:rPr lang="th-TH" sz="6000" b="1" dirty="0" smtClean="0">
                <a:solidFill>
                  <a:schemeClr val="bg1"/>
                </a:solidFill>
                <a:effectLst/>
                <a:latin typeface="AngsanaUPC" pitchFamily="18" charset="-34"/>
                <a:cs typeface="AngsanaUPC" pitchFamily="18" charset="-34"/>
              </a:rPr>
              <a:t>สาระสำคัญของลักษณะคดีปกครอง (</a:t>
            </a:r>
            <a:r>
              <a:rPr lang="en-US" sz="6000" b="1" dirty="0" smtClean="0">
                <a:solidFill>
                  <a:schemeClr val="bg1"/>
                </a:solidFill>
                <a:effectLst/>
                <a:latin typeface="AngsanaUPC" pitchFamily="18" charset="-34"/>
                <a:cs typeface="AngsanaUPC" pitchFamily="18" charset="-34"/>
              </a:rPr>
              <a:t>1</a:t>
            </a:r>
            <a:r>
              <a:rPr lang="th-TH" sz="6000" b="1" dirty="0" smtClean="0">
                <a:solidFill>
                  <a:schemeClr val="bg1"/>
                </a:solidFill>
                <a:effectLst/>
                <a:latin typeface="AngsanaUPC" pitchFamily="18" charset="-34"/>
                <a:cs typeface="AngsanaUPC" pitchFamily="18" charset="-34"/>
              </a:rPr>
              <a:t>)</a:t>
            </a:r>
            <a:endParaRPr lang="en-US" sz="6000" b="1" dirty="0">
              <a:solidFill>
                <a:schemeClr val="bg1"/>
              </a:solidFill>
              <a:effectLst/>
              <a:latin typeface="AngsanaUPC" pitchFamily="18" charset="-34"/>
              <a:cs typeface="AngsanaUPC" pitchFamily="18" charset="-34"/>
            </a:endParaRPr>
          </a:p>
        </p:txBody>
      </p:sp>
      <p:sp>
        <p:nvSpPr>
          <p:cNvPr id="3" name="Content Placeholder 2"/>
          <p:cNvSpPr>
            <a:spLocks noGrp="1"/>
          </p:cNvSpPr>
          <p:nvPr>
            <p:ph sz="quarter" idx="1"/>
          </p:nvPr>
        </p:nvSpPr>
        <p:spPr>
          <a:xfrm>
            <a:off x="428596" y="1643050"/>
            <a:ext cx="8229600" cy="4919472"/>
          </a:xfrm>
          <a:ln>
            <a:solidFill>
              <a:schemeClr val="bg1"/>
            </a:solidFill>
          </a:ln>
        </p:spPr>
        <p:txBody>
          <a:bodyPr>
            <a:normAutofit fontScale="85000" lnSpcReduction="20000"/>
          </a:bodyPr>
          <a:lstStyle/>
          <a:p>
            <a:pPr algn="thaiDist">
              <a:buClr>
                <a:srgbClr val="FFFF00"/>
              </a:buClr>
              <a:buSzPct val="75000"/>
              <a:buFont typeface="Wingdings" pitchFamily="2" charset="2"/>
              <a:buChar char="q"/>
            </a:pPr>
            <a:r>
              <a:rPr lang="en-US" sz="5400" b="1" dirty="0" smtClean="0">
                <a:latin typeface="AngsanaUPC" pitchFamily="18" charset="-34"/>
                <a:cs typeface="AngsanaUPC" pitchFamily="18" charset="-34"/>
              </a:rPr>
              <a:t> </a:t>
            </a:r>
            <a:r>
              <a:rPr lang="th-TH" sz="5400" b="1" u="sng" dirty="0" smtClean="0">
                <a:latin typeface="AngsanaUPC" pitchFamily="18" charset="-34"/>
                <a:cs typeface="AngsanaUPC" pitchFamily="18" charset="-34"/>
              </a:rPr>
              <a:t>การเป็นกระบวนการพิจารณาโดยใช้เอกสาร</a:t>
            </a:r>
          </a:p>
          <a:p>
            <a:pPr lvl="1" algn="thaiDist">
              <a:buClr>
                <a:srgbClr val="FFFF00"/>
              </a:buClr>
            </a:pPr>
            <a:r>
              <a:rPr lang="th-TH" sz="5000" b="1" dirty="0" smtClean="0">
                <a:latin typeface="AngsanaUPC" pitchFamily="18" charset="-34"/>
                <a:cs typeface="AngsanaUPC" pitchFamily="18" charset="-34"/>
              </a:rPr>
              <a:t> </a:t>
            </a:r>
            <a:r>
              <a:rPr lang="th-TH" sz="4800" b="1" dirty="0" smtClean="0">
                <a:latin typeface="AngsanaUPC" pitchFamily="18" charset="-34"/>
                <a:cs typeface="AngsanaUPC" pitchFamily="18" charset="-34"/>
              </a:rPr>
              <a:t>ข้อเท็จจริงต้องละเอียด ครบถ้วน ถูกต้อง</a:t>
            </a:r>
          </a:p>
          <a:p>
            <a:pPr lvl="1" algn="thaiDist">
              <a:buClr>
                <a:srgbClr val="FFFF00"/>
              </a:buClr>
            </a:pPr>
            <a:r>
              <a:rPr lang="th-TH" sz="4800" b="1" dirty="0" smtClean="0">
                <a:latin typeface="AngsanaUPC" pitchFamily="18" charset="-34"/>
                <a:cs typeface="AngsanaUPC" pitchFamily="18" charset="-34"/>
              </a:rPr>
              <a:t> ต้องเรียบเรียงให้อ่านเข้าใจง่าย ตามลำดับ ชัดเจน                ไม่คลุมเคลือ และ ต้องไม่ขัดแย้งกันเอง</a:t>
            </a:r>
          </a:p>
          <a:p>
            <a:pPr lvl="1" algn="thaiDist">
              <a:buClr>
                <a:srgbClr val="FFFF00"/>
              </a:buClr>
            </a:pPr>
            <a:r>
              <a:rPr lang="th-TH" sz="4800" b="1" dirty="0" smtClean="0">
                <a:latin typeface="AngsanaUPC" pitchFamily="18" charset="-34"/>
                <a:cs typeface="AngsanaUPC" pitchFamily="18" charset="-34"/>
              </a:rPr>
              <a:t> ต้องประกอบเอกสารอันเป็นพยานหลักฐานทั้งที่เป็นข้ออ้าง และข้อโต้แย้ง ทุกประเด็น</a:t>
            </a:r>
          </a:p>
          <a:p>
            <a:pPr lvl="1" algn="thaiDist">
              <a:buClr>
                <a:srgbClr val="FFFF00"/>
              </a:buClr>
            </a:pPr>
            <a:r>
              <a:rPr lang="th-TH" sz="4800" b="1" dirty="0" smtClean="0">
                <a:latin typeface="AngsanaUPC" pitchFamily="18" charset="-34"/>
                <a:cs typeface="AngsanaUPC" pitchFamily="18" charset="-34"/>
              </a:rPr>
              <a:t> ต้องถือว่า ไม่มีใครรู้ข้อเท็จจริงดีกว่าเจ้าของเรื่องนั้นเอง</a:t>
            </a:r>
            <a:endParaRPr lang="en-US" sz="5000" b="1" dirty="0">
              <a:latin typeface="AngsanaUPC" pitchFamily="18" charset="-34"/>
              <a:cs typeface="AngsanaUPC" pitchFamily="18" charset="-34"/>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amond(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amond(in)">
                                      <p:cBhvr>
                                        <p:cTn id="12" dur="2000"/>
                                        <p:tgtEl>
                                          <p:spTgt spid="3">
                                            <p:txEl>
                                              <p:pRg st="0" end="0"/>
                                            </p:txEl>
                                          </p:spTgt>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amond(in)">
                                      <p:cBhvr>
                                        <p:cTn id="15" dur="2000"/>
                                        <p:tgtEl>
                                          <p:spTgt spid="3">
                                            <p:txEl>
                                              <p:pRg st="1" end="1"/>
                                            </p:txEl>
                                          </p:spTgt>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amond(in)">
                                      <p:cBhvr>
                                        <p:cTn id="18" dur="2000"/>
                                        <p:tgtEl>
                                          <p:spTgt spid="3">
                                            <p:txEl>
                                              <p:pRg st="2" end="2"/>
                                            </p:txEl>
                                          </p:spTgt>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amond(in)">
                                      <p:cBhvr>
                                        <p:cTn id="21" dur="2000"/>
                                        <p:tgtEl>
                                          <p:spTgt spid="3">
                                            <p:txEl>
                                              <p:pRg st="3" end="3"/>
                                            </p:txEl>
                                          </p:spTgt>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amond(in)">
                                      <p:cBhvr>
                                        <p:cTn id="24"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01752" y="228600"/>
            <a:ext cx="8534400" cy="990600"/>
          </a:xfrm>
          <a:solidFill>
            <a:srgbClr val="33CCFF"/>
          </a:solidFill>
        </p:spPr>
        <p:txBody>
          <a:bodyPr>
            <a:normAutofit fontScale="90000"/>
          </a:bodyPr>
          <a:lstStyle/>
          <a:p>
            <a:pPr algn="ctr"/>
            <a:r>
              <a:rPr lang="th-TH" sz="6000" b="1" dirty="0" smtClean="0">
                <a:solidFill>
                  <a:schemeClr val="tx1"/>
                </a:solidFill>
                <a:effectLst/>
                <a:latin typeface="AngsanaUPC" pitchFamily="18" charset="-34"/>
                <a:cs typeface="AngsanaUPC" pitchFamily="18" charset="-34"/>
              </a:rPr>
              <a:t>สาระสำคัญของลักษณะคดีปกครอง (</a:t>
            </a:r>
            <a:r>
              <a:rPr lang="en-US" sz="6000" b="1" dirty="0" smtClean="0">
                <a:solidFill>
                  <a:schemeClr val="tx1"/>
                </a:solidFill>
                <a:effectLst/>
                <a:latin typeface="AngsanaUPC" pitchFamily="18" charset="-34"/>
                <a:cs typeface="AngsanaUPC" pitchFamily="18" charset="-34"/>
              </a:rPr>
              <a:t>2</a:t>
            </a:r>
            <a:r>
              <a:rPr lang="th-TH" sz="6000" b="1" dirty="0" smtClean="0">
                <a:solidFill>
                  <a:schemeClr val="tx1"/>
                </a:solidFill>
                <a:effectLst/>
                <a:latin typeface="AngsanaUPC" pitchFamily="18" charset="-34"/>
                <a:cs typeface="AngsanaUPC" pitchFamily="18" charset="-34"/>
              </a:rPr>
              <a:t>)</a:t>
            </a:r>
            <a:endParaRPr lang="en-US" sz="6000" b="1" dirty="0">
              <a:solidFill>
                <a:schemeClr val="tx1"/>
              </a:solidFill>
              <a:effectLst/>
              <a:latin typeface="AngsanaUPC" pitchFamily="18" charset="-34"/>
              <a:cs typeface="AngsanaUPC" pitchFamily="18" charset="-34"/>
            </a:endParaRPr>
          </a:p>
        </p:txBody>
      </p:sp>
      <p:graphicFrame>
        <p:nvGraphicFramePr>
          <p:cNvPr id="5" name="Content Placeholder 4"/>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42844" y="214290"/>
            <a:ext cx="8839200" cy="1143000"/>
          </a:xfrm>
          <a:solidFill>
            <a:srgbClr val="FF0000"/>
          </a:solidFill>
          <a:ln>
            <a:solidFill>
              <a:schemeClr val="tx1">
                <a:lumMod val="95000"/>
                <a:lumOff val="5000"/>
              </a:schemeClr>
            </a:solidFill>
          </a:ln>
        </p:spPr>
        <p:txBody>
          <a:bodyPr>
            <a:noAutofit/>
          </a:bodyPr>
          <a:lstStyle/>
          <a:p>
            <a:pPr algn="ctr"/>
            <a:r>
              <a:rPr lang="th-TH" sz="4800" b="1" dirty="0" smtClean="0">
                <a:solidFill>
                  <a:schemeClr val="tx1"/>
                </a:solidFill>
                <a:effectLst/>
              </a:rPr>
              <a:t>ระบบไต่สวน  </a:t>
            </a:r>
            <a:r>
              <a:rPr lang="en-US" sz="4800" b="1" dirty="0" smtClean="0">
                <a:solidFill>
                  <a:schemeClr val="tx1"/>
                </a:solidFill>
                <a:effectLst/>
              </a:rPr>
              <a:t>[ </a:t>
            </a:r>
            <a:r>
              <a:rPr lang="en-US" sz="4000" b="1" dirty="0" smtClean="0">
                <a:solidFill>
                  <a:schemeClr val="tx1"/>
                </a:solidFill>
                <a:effectLst/>
              </a:rPr>
              <a:t>Inquisitorial System ]</a:t>
            </a:r>
            <a:endParaRPr lang="en-US" sz="4000" b="1" dirty="0">
              <a:solidFill>
                <a:schemeClr val="tx1"/>
              </a:solidFill>
              <a:effectLst/>
            </a:endParaRPr>
          </a:p>
        </p:txBody>
      </p:sp>
      <p:sp>
        <p:nvSpPr>
          <p:cNvPr id="2" name="Content Placeholder 1"/>
          <p:cNvSpPr>
            <a:spLocks noGrp="1"/>
          </p:cNvSpPr>
          <p:nvPr>
            <p:ph sz="quarter" idx="1"/>
          </p:nvPr>
        </p:nvSpPr>
        <p:spPr>
          <a:xfrm>
            <a:off x="152400" y="1524000"/>
            <a:ext cx="8777318" cy="5105400"/>
          </a:xfrm>
          <a:solidFill>
            <a:schemeClr val="bg2">
              <a:lumMod val="75000"/>
            </a:schemeClr>
          </a:solidFill>
          <a:ln>
            <a:solidFill>
              <a:srgbClr val="C00000"/>
            </a:solidFill>
          </a:ln>
        </p:spPr>
        <p:txBody>
          <a:bodyPr>
            <a:normAutofit fontScale="92500" lnSpcReduction="10000"/>
          </a:bodyPr>
          <a:lstStyle/>
          <a:p>
            <a:r>
              <a:rPr lang="th-TH" sz="3400" b="1" dirty="0" smtClean="0">
                <a:latin typeface="AngsanaUPC" pitchFamily="18" charset="-34"/>
                <a:cs typeface="AngsanaUPC" pitchFamily="18" charset="-34"/>
              </a:rPr>
              <a:t>ศาลมีบทบาทสูงมากในการแสวงหาพยานหลักฐาน นอกจากพยานหลักฐาน       ของคู่กรณี ยังมี “</a:t>
            </a:r>
            <a:r>
              <a:rPr lang="th-TH" sz="3400" b="1" u="sng" dirty="0" smtClean="0">
                <a:latin typeface="AngsanaUPC" pitchFamily="18" charset="-34"/>
                <a:cs typeface="AngsanaUPC" pitchFamily="18" charset="-34"/>
              </a:rPr>
              <a:t>พยานหลักฐานของศาล</a:t>
            </a:r>
            <a:r>
              <a:rPr lang="th-TH" sz="3400" b="1" dirty="0" smtClean="0">
                <a:latin typeface="AngsanaUPC" pitchFamily="18" charset="-34"/>
                <a:cs typeface="AngsanaUPC" pitchFamily="18" charset="-34"/>
              </a:rPr>
              <a:t>” ด้วย</a:t>
            </a:r>
          </a:p>
          <a:p>
            <a:r>
              <a:rPr lang="th-TH" sz="3400" b="1" dirty="0" smtClean="0">
                <a:latin typeface="AngsanaUPC" pitchFamily="18" charset="-34"/>
                <a:cs typeface="AngsanaUPC" pitchFamily="18" charset="-34"/>
              </a:rPr>
              <a:t>ในคดีปกครอง ศาลจะซักถามด้วยตนเอง ทนายจะซักถามต้องได้รับอนุญาต</a:t>
            </a:r>
          </a:p>
          <a:p>
            <a:r>
              <a:rPr lang="th-TH" sz="3400" b="1" dirty="0" smtClean="0">
                <a:latin typeface="AngsanaUPC" pitchFamily="18" charset="-34"/>
                <a:cs typeface="AngsanaUPC" pitchFamily="18" charset="-34"/>
              </a:rPr>
              <a:t>ไม่มีบทตัดพยาน ศาลรับฟังพยานหลักฐานได้ทุกประเภท เว้นแต่ที่ไม่เกี่ยวกับคดี</a:t>
            </a:r>
          </a:p>
          <a:p>
            <a:r>
              <a:rPr lang="th-TH" sz="3400" b="1" dirty="0" smtClean="0">
                <a:latin typeface="AngsanaUPC" pitchFamily="18" charset="-34"/>
                <a:cs typeface="AngsanaUPC" pitchFamily="18" charset="-34"/>
              </a:rPr>
              <a:t>ไม่ใช้หลักยกประโยชน์แห่งความสงสัยให้แก่จำเลย </a:t>
            </a:r>
            <a:r>
              <a:rPr lang="en-US" sz="3400" b="1" dirty="0" smtClean="0">
                <a:latin typeface="AngsanaUPC" pitchFamily="18" charset="-34"/>
                <a:cs typeface="AngsanaUPC" pitchFamily="18" charset="-34"/>
              </a:rPr>
              <a:t>: </a:t>
            </a:r>
            <a:r>
              <a:rPr lang="th-TH" sz="3400" b="1" dirty="0" smtClean="0">
                <a:latin typeface="AngsanaUPC" pitchFamily="18" charset="-34"/>
                <a:cs typeface="AngsanaUPC" pitchFamily="18" charset="-34"/>
              </a:rPr>
              <a:t>ผู้ถูกฟ้องคดีจึงต้องโต้แย้งหักล้างคำฟ้องทุกประเด็น และ ต้องพิสูจน์ความถูกต้องของตนทุกประเด็น         แต่พยานหลักฐานของผู้ถูกฟ้องคดีเองก็อาจเป็นโทษแก่ผู้ฟ้องคดีได้</a:t>
            </a:r>
          </a:p>
          <a:p>
            <a:r>
              <a:rPr lang="th-TH" sz="3400" b="1" dirty="0" smtClean="0">
                <a:latin typeface="AngsanaUPC" pitchFamily="18" charset="-34"/>
                <a:cs typeface="AngsanaUPC" pitchFamily="18" charset="-34"/>
              </a:rPr>
              <a:t>มีระบบถ่วงดุลภายในองค์กรศาล </a:t>
            </a:r>
            <a:r>
              <a:rPr lang="en-US" sz="3400" b="1" dirty="0" smtClean="0">
                <a:latin typeface="AngsanaUPC" pitchFamily="18" charset="-34"/>
                <a:cs typeface="AngsanaUPC" pitchFamily="18" charset="-34"/>
              </a:rPr>
              <a:t>: </a:t>
            </a:r>
            <a:r>
              <a:rPr lang="th-TH" sz="3400" b="1" dirty="0" smtClean="0">
                <a:latin typeface="AngsanaUPC" pitchFamily="18" charset="-34"/>
                <a:cs typeface="AngsanaUPC" pitchFamily="18" charset="-34"/>
              </a:rPr>
              <a:t>ตุลาการผู้แถลงคดี</a:t>
            </a:r>
          </a:p>
          <a:p>
            <a:r>
              <a:rPr lang="th-TH" sz="3400" b="1" dirty="0" smtClean="0">
                <a:latin typeface="AngsanaUPC" pitchFamily="18" charset="-34"/>
                <a:cs typeface="AngsanaUPC" pitchFamily="18" charset="-34"/>
              </a:rPr>
              <a:t>นอกจากตัวบทกฎหมายลายลักษณ์อักษร ศาลสามารถอ้างหลักกฎหมายทั่วไป     และหลักกฎหมายปกครองในการวินิจฉัยคดีได้</a:t>
            </a:r>
          </a:p>
          <a:p>
            <a:endParaRPr lang="en-US" dirty="0"/>
          </a:p>
        </p:txBody>
      </p:sp>
      <p:sp>
        <p:nvSpPr>
          <p:cNvPr id="3" name="Slide Number Placeholder 2"/>
          <p:cNvSpPr>
            <a:spLocks noGrp="1"/>
          </p:cNvSpPr>
          <p:nvPr>
            <p:ph type="sldNum" sz="quarter" idx="15"/>
          </p:nvPr>
        </p:nvSpPr>
        <p:spPr>
          <a:xfrm>
            <a:off x="4361688" y="1026372"/>
            <a:ext cx="457200" cy="441325"/>
          </a:xfrm>
          <a:prstGeom prst="rect">
            <a:avLst/>
          </a:prstGeom>
        </p:spPr>
        <p:txBody>
          <a:bodyPr/>
          <a:lstStyle/>
          <a:p>
            <a:fld id="{1A5F6616-AE44-445F-8784-84BDFD457532}" type="slidenum">
              <a:rPr lang="en-US" smtClean="0"/>
              <a:pPr/>
              <a:t>132</a:t>
            </a:fld>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additive="base">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eil d'Etat 3.bmp"/>
          <p:cNvPicPr>
            <a:picLocks noChangeAspect="1"/>
          </p:cNvPicPr>
          <p:nvPr/>
        </p:nvPicPr>
        <p:blipFill>
          <a:blip r:embed="rId2" cstate="print"/>
          <a:stretch>
            <a:fillRect/>
          </a:stretch>
        </p:blipFill>
        <p:spPr>
          <a:xfrm>
            <a:off x="7965" y="0"/>
            <a:ext cx="9128070" cy="6858000"/>
          </a:xfrm>
          <a:prstGeom prst="rect">
            <a:avLst/>
          </a:prstGeom>
        </p:spPr>
      </p:pic>
    </p:spTree>
  </p:cSld>
  <p:clrMapOvr>
    <a:masterClrMapping/>
  </p:clrMapOvr>
  <p:transition spd="slow">
    <p:wip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eil d'etat 1.jpg"/>
          <p:cNvPicPr>
            <a:picLocks noChangeAspect="1"/>
          </p:cNvPicPr>
          <p:nvPr/>
        </p:nvPicPr>
        <p:blipFill>
          <a:blip r:embed="rId2"/>
          <a:stretch>
            <a:fillRect/>
          </a:stretch>
        </p:blipFill>
        <p:spPr>
          <a:xfrm>
            <a:off x="-1" y="0"/>
            <a:ext cx="9154707" cy="6858000"/>
          </a:xfrm>
          <a:prstGeom prst="rect">
            <a:avLst/>
          </a:prstGeom>
        </p:spPr>
      </p:pic>
    </p:spTree>
  </p:cSld>
  <p:clrMapOvr>
    <a:masterClrMapping/>
  </p:clrMapOvr>
  <p:transition spd="slow">
    <p:wipe dir="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eil d'Etat 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pull dir="u"/>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Conseil d'Etat\10Salle du contentieux 2.jpg"/>
          <p:cNvPicPr>
            <a:picLocks noChangeAspect="1" noChangeArrowheads="1"/>
          </p:cNvPicPr>
          <p:nvPr/>
        </p:nvPicPr>
        <p:blipFill>
          <a:blip r:embed="rId2"/>
          <a:srcRect/>
          <a:stretch>
            <a:fillRect/>
          </a:stretch>
        </p:blipFill>
        <p:spPr bwMode="auto">
          <a:xfrm>
            <a:off x="184150" y="260350"/>
            <a:ext cx="8775700" cy="6337300"/>
          </a:xfrm>
          <a:prstGeom prst="rect">
            <a:avLst/>
          </a:prstGeom>
          <a:noFill/>
        </p:spPr>
      </p:pic>
    </p:spTree>
  </p:cSld>
  <p:clrMapOvr>
    <a:masterClrMapping/>
  </p:clrMapOvr>
  <p:transition spd="slow">
    <p:circl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Conseil d'Etat\11salle du contentieux 3.jpg"/>
          <p:cNvPicPr>
            <a:picLocks noChangeAspect="1" noChangeArrowheads="1"/>
          </p:cNvPicPr>
          <p:nvPr/>
        </p:nvPicPr>
        <p:blipFill>
          <a:blip r:embed="rId2"/>
          <a:srcRect/>
          <a:stretch>
            <a:fillRect/>
          </a:stretch>
        </p:blipFill>
        <p:spPr bwMode="auto">
          <a:xfrm>
            <a:off x="0" y="0"/>
            <a:ext cx="9358346" cy="6858000"/>
          </a:xfrm>
          <a:prstGeom prst="rect">
            <a:avLst/>
          </a:prstGeom>
          <a:noFill/>
        </p:spPr>
      </p:pic>
    </p:spTree>
  </p:cSld>
  <p:clrMapOvr>
    <a:masterClrMapping/>
  </p:clrMapOvr>
  <p:transition spd="slow">
    <p:circl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Conseil d'Etat\9galerie-peyronnet.jpg"/>
          <p:cNvPicPr>
            <a:picLocks noChangeAspect="1" noChangeArrowheads="1"/>
          </p:cNvPicPr>
          <p:nvPr/>
        </p:nvPicPr>
        <p:blipFill>
          <a:blip r:embed="rId2"/>
          <a:srcRect/>
          <a:stretch>
            <a:fillRect/>
          </a:stretch>
        </p:blipFill>
        <p:spPr bwMode="auto">
          <a:xfrm>
            <a:off x="-357222" y="0"/>
            <a:ext cx="10072758" cy="7000900"/>
          </a:xfrm>
          <a:prstGeom prst="rect">
            <a:avLst/>
          </a:prstGeom>
          <a:noFill/>
        </p:spPr>
      </p:pic>
    </p:spTree>
  </p:cSld>
  <p:clrMapOvr>
    <a:masterClrMapping/>
  </p:clrMapOvr>
  <p:transition spd="slow">
    <p:split/>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Conseil d'Etat\8bureau du vice-president.jpg"/>
          <p:cNvPicPr>
            <a:picLocks noChangeAspect="1" noChangeArrowheads="1"/>
          </p:cNvPicPr>
          <p:nvPr/>
        </p:nvPicPr>
        <p:blipFill>
          <a:blip r:embed="rId2" cstate="print"/>
          <a:srcRect/>
          <a:stretch>
            <a:fillRect/>
          </a:stretch>
        </p:blipFill>
        <p:spPr bwMode="auto">
          <a:xfrm>
            <a:off x="0" y="-428652"/>
            <a:ext cx="9369445" cy="7286652"/>
          </a:xfrm>
          <a:prstGeom prst="rect">
            <a:avLst/>
          </a:prstGeom>
          <a:noFill/>
        </p:spPr>
      </p:pic>
    </p:spTree>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214414" y="1357298"/>
            <a:ext cx="7672398" cy="1894362"/>
          </a:xfrm>
        </p:spPr>
        <p:txBody>
          <a:bodyPr>
            <a:normAutofit/>
          </a:bodyPr>
          <a:lstStyle/>
          <a:p>
            <a:pPr algn="ctr"/>
            <a:r>
              <a:rPr lang="th-TH" sz="9600" dirty="0" smtClean="0">
                <a:solidFill>
                  <a:schemeClr val="tx1"/>
                </a:solidFill>
                <a:latin typeface="AngsanaUPC" pitchFamily="18" charset="-34"/>
                <a:cs typeface="AngsanaUPC" pitchFamily="18" charset="-34"/>
              </a:rPr>
              <a:t>คำสั่งทางปกครอง</a:t>
            </a:r>
            <a:endParaRPr lang="th-TH" sz="9600" dirty="0">
              <a:solidFill>
                <a:schemeClr val="tx1"/>
              </a:solidFill>
              <a:latin typeface="AngsanaUPC" pitchFamily="18" charset="-34"/>
              <a:cs typeface="AngsanaUPC" pitchFamily="18" charset="-34"/>
            </a:endParaRPr>
          </a:p>
        </p:txBody>
      </p:sp>
      <p:sp>
        <p:nvSpPr>
          <p:cNvPr id="5" name="Subtitle 4"/>
          <p:cNvSpPr>
            <a:spLocks noGrp="1"/>
          </p:cNvSpPr>
          <p:nvPr>
            <p:ph type="subTitle" idx="1"/>
          </p:nvPr>
        </p:nvSpPr>
        <p:spPr>
          <a:xfrm>
            <a:off x="1357290" y="3286124"/>
            <a:ext cx="7286676" cy="1371600"/>
          </a:xfrm>
        </p:spPr>
        <p:txBody>
          <a:bodyPr>
            <a:noAutofit/>
          </a:bodyPr>
          <a:lstStyle/>
          <a:p>
            <a:pPr algn="ctr"/>
            <a:r>
              <a:rPr lang="en-US" sz="5400" dirty="0" smtClean="0">
                <a:solidFill>
                  <a:schemeClr val="tx1"/>
                </a:solidFill>
              </a:rPr>
              <a:t>Administrative Act</a:t>
            </a:r>
            <a:endParaRPr lang="th-TH" sz="5400" dirty="0">
              <a:solidFill>
                <a:schemeClr val="tx1"/>
              </a:solidFill>
            </a:endParaRPr>
          </a:p>
        </p:txBody>
      </p:sp>
    </p:spTree>
  </p:cSld>
  <p:clrMapOvr>
    <a:masterClrMapping/>
  </p:clrMapOvr>
  <p:transition spd="slow">
    <p:wipe dir="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143000"/>
          </a:xfrm>
          <a:solidFill>
            <a:srgbClr val="00B050"/>
          </a:solidFill>
        </p:spPr>
        <p:txBody>
          <a:bodyPr>
            <a:normAutofit/>
          </a:bodyPr>
          <a:lstStyle/>
          <a:p>
            <a:r>
              <a:rPr lang="th-TH" sz="4000" b="1" dirty="0" smtClean="0">
                <a:solidFill>
                  <a:schemeClr val="bg1"/>
                </a:solidFill>
                <a:cs typeface="+mn-cs"/>
              </a:rPr>
              <a:t>ระบบกล่าวหา </a:t>
            </a:r>
            <a:r>
              <a:rPr lang="en-US" sz="4000" b="1" dirty="0" smtClean="0">
                <a:solidFill>
                  <a:schemeClr val="bg1"/>
                </a:solidFill>
              </a:rPr>
              <a:t>[ Accusatorial System ]</a:t>
            </a:r>
            <a:endParaRPr lang="en-US" sz="4000" b="1" dirty="0">
              <a:solidFill>
                <a:schemeClr val="bg1"/>
              </a:solidFill>
            </a:endParaRPr>
          </a:p>
        </p:txBody>
      </p:sp>
      <p:sp>
        <p:nvSpPr>
          <p:cNvPr id="4" name="Content Placeholder 3"/>
          <p:cNvSpPr>
            <a:spLocks noGrp="1"/>
          </p:cNvSpPr>
          <p:nvPr>
            <p:ph sz="quarter" idx="1"/>
          </p:nvPr>
        </p:nvSpPr>
        <p:spPr>
          <a:xfrm>
            <a:off x="152400" y="1357298"/>
            <a:ext cx="8839200" cy="5500702"/>
          </a:xfrm>
          <a:solidFill>
            <a:srgbClr val="00B0F0"/>
          </a:solidFill>
          <a:ln>
            <a:solidFill>
              <a:schemeClr val="accent6">
                <a:lumMod val="50000"/>
              </a:schemeClr>
            </a:solidFill>
          </a:ln>
        </p:spPr>
        <p:txBody>
          <a:bodyPr>
            <a:noAutofit/>
          </a:bodyPr>
          <a:lstStyle/>
          <a:p>
            <a:pPr>
              <a:buClr>
                <a:schemeClr val="bg1"/>
              </a:buClr>
            </a:pPr>
            <a:r>
              <a:rPr lang="th-TH" sz="3200" b="1" dirty="0" smtClean="0">
                <a:latin typeface="AngsanaUPC" pitchFamily="18" charset="-34"/>
                <a:cs typeface="AngsanaUPC" pitchFamily="18" charset="-34"/>
              </a:rPr>
              <a:t>โดยหลักการ สันนิษฐานว่าจำเลยเป็นผู้บริสุทธิ์จนกว่าจะพิสูจน์ให้ศาลเห็น   โดยปราศจากข้อสงสัยว่าจำเลยเป็นผู้กระทำผิด</a:t>
            </a:r>
          </a:p>
          <a:p>
            <a:pPr>
              <a:buClr>
                <a:srgbClr val="FF0000"/>
              </a:buClr>
            </a:pPr>
            <a:r>
              <a:rPr lang="th-TH" sz="3200" b="1" dirty="0" smtClean="0">
                <a:latin typeface="AngsanaUPC" pitchFamily="18" charset="-34"/>
                <a:cs typeface="AngsanaUPC" pitchFamily="18" charset="-34"/>
              </a:rPr>
              <a:t>โจทก์และจำเลย มีสถานะเท่าเทียมกันในศาล และเป็นหน้าที่ของคู่ความในการนำสืบพยานหลักฐานของฝ่ายตน เพื่อแสดงให้ปรากฏต่อศาล</a:t>
            </a:r>
          </a:p>
          <a:p>
            <a:pPr>
              <a:buClr>
                <a:srgbClr val="FFFF00"/>
              </a:buClr>
            </a:pPr>
            <a:r>
              <a:rPr lang="th-TH" sz="3200" b="1" dirty="0" smtClean="0">
                <a:latin typeface="AngsanaUPC" pitchFamily="18" charset="-34"/>
                <a:cs typeface="AngsanaUPC" pitchFamily="18" charset="-34"/>
              </a:rPr>
              <a:t>ศาลทำหน้าที่เป็นเพียงคนกลางผู้รักษากติกา ควบคุมให้คู่ความปฏิบัติตามกฎหมายวิธีพิจารณาความเท่านั้น </a:t>
            </a:r>
            <a:r>
              <a:rPr lang="en-US" sz="3200" b="1" dirty="0" smtClean="0">
                <a:latin typeface="AngsanaUPC" pitchFamily="18" charset="-34"/>
                <a:cs typeface="AngsanaUPC" pitchFamily="18" charset="-34"/>
              </a:rPr>
              <a:t>: </a:t>
            </a:r>
            <a:r>
              <a:rPr lang="th-TH" sz="3200" b="1" dirty="0" smtClean="0">
                <a:latin typeface="AngsanaUPC" pitchFamily="18" charset="-34"/>
                <a:cs typeface="AngsanaUPC" pitchFamily="18" charset="-34"/>
              </a:rPr>
              <a:t>ศาลไม่แสวงหาพยานหลักฐานเอง</a:t>
            </a:r>
          </a:p>
          <a:p>
            <a:pPr>
              <a:buClrTx/>
            </a:pPr>
            <a:r>
              <a:rPr lang="th-TH" sz="3200" b="1" dirty="0" smtClean="0">
                <a:latin typeface="AngsanaUPC" pitchFamily="18" charset="-34"/>
                <a:cs typeface="AngsanaUPC" pitchFamily="18" charset="-34"/>
              </a:rPr>
              <a:t>ยึดถือหลักปฏิบัติตามกฎหมายวิธีพิจารณาความอย่างเคร่งครัด การฝ่าฝืน</a:t>
            </a:r>
            <a:r>
              <a:rPr lang="en-US" sz="3200" b="1" dirty="0" smtClean="0">
                <a:latin typeface="AngsanaUPC" pitchFamily="18" charset="-34"/>
                <a:cs typeface="AngsanaUPC" pitchFamily="18" charset="-34"/>
              </a:rPr>
              <a:t>    </a:t>
            </a:r>
            <a:r>
              <a:rPr lang="th-TH" sz="3200" b="1" dirty="0" smtClean="0">
                <a:latin typeface="AngsanaUPC" pitchFamily="18" charset="-34"/>
                <a:cs typeface="AngsanaUPC" pitchFamily="18" charset="-34"/>
              </a:rPr>
              <a:t>เป็นเหตุให้ศาลยกฟ้องได้</a:t>
            </a:r>
          </a:p>
          <a:p>
            <a:pPr>
              <a:buClr>
                <a:srgbClr val="FFC000"/>
              </a:buClr>
            </a:pPr>
            <a:r>
              <a:rPr lang="th-TH" sz="3200" b="1" dirty="0" smtClean="0">
                <a:latin typeface="AngsanaUPC" pitchFamily="18" charset="-34"/>
                <a:cs typeface="AngsanaUPC" pitchFamily="18" charset="-34"/>
              </a:rPr>
              <a:t>มีบทตัดพยาน บทห้ามศาลรับฟังพยานบางประเภทและห้ามการถามนำพยานฝ่ายตน</a:t>
            </a:r>
            <a:endParaRPr lang="en-US" sz="3200" b="1" dirty="0">
              <a:latin typeface="AngsanaUPC" pitchFamily="18" charset="-34"/>
              <a:cs typeface="AngsanaUPC" pitchFamily="18" charset="-34"/>
            </a:endParaRPr>
          </a:p>
        </p:txBody>
      </p:sp>
      <p:sp>
        <p:nvSpPr>
          <p:cNvPr id="3" name="Slide Number Placeholder 2"/>
          <p:cNvSpPr>
            <a:spLocks noGrp="1"/>
          </p:cNvSpPr>
          <p:nvPr>
            <p:ph type="sldNum" sz="quarter" idx="15"/>
          </p:nvPr>
        </p:nvSpPr>
        <p:spPr>
          <a:xfrm>
            <a:off x="4361688" y="1026372"/>
            <a:ext cx="457200" cy="441325"/>
          </a:xfrm>
          <a:prstGeom prst="rect">
            <a:avLst/>
          </a:prstGeom>
        </p:spPr>
        <p:txBody>
          <a:bodyPr/>
          <a:lstStyle/>
          <a:p>
            <a:fld id="{1A5F6616-AE44-445F-8784-84BDFD457532}" type="slidenum">
              <a:rPr lang="en-US" smtClean="0"/>
              <a:pPr/>
              <a:t>140</a:t>
            </a:fld>
            <a:endParaRPr lang="en-US"/>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slide(fromBottom)">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slide(fromBottom)">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slide(fromBottom)">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slide(fromBottom)">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slide(fromBottom)">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slide(fromBottom)">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86766" cy="1143000"/>
          </a:xfrm>
          <a:solidFill>
            <a:srgbClr val="0070C0"/>
          </a:solidFill>
        </p:spPr>
        <p:txBody>
          <a:bodyPr>
            <a:normAutofit/>
          </a:bodyPr>
          <a:lstStyle/>
          <a:p>
            <a:pPr algn="ctr"/>
            <a:r>
              <a:rPr lang="th-TH" sz="6600" b="1" dirty="0" smtClean="0">
                <a:solidFill>
                  <a:schemeClr val="bg1"/>
                </a:solidFill>
                <a:effectLst/>
                <a:latin typeface="AngsanaUPC" pitchFamily="18" charset="-34"/>
                <a:cs typeface="AngsanaUPC" pitchFamily="18" charset="-34"/>
              </a:rPr>
              <a:t>ศาลปกครองตรวจสอบอะไร..?</a:t>
            </a:r>
            <a:endParaRPr lang="en-US" sz="6600" b="1" dirty="0">
              <a:solidFill>
                <a:schemeClr val="bg1"/>
              </a:solidFill>
              <a:effectLst/>
              <a:latin typeface="AngsanaUPC" pitchFamily="18" charset="-34"/>
              <a:cs typeface="AngsanaUPC" pitchFamily="18" charset="-34"/>
            </a:endParaRPr>
          </a:p>
        </p:txBody>
      </p:sp>
      <p:graphicFrame>
        <p:nvGraphicFramePr>
          <p:cNvPr id="5" name="Content Placeholder 4"/>
          <p:cNvGraphicFramePr>
            <a:graphicFrameLocks noGrp="1"/>
          </p:cNvGraphicFramePr>
          <p:nvPr>
            <p:ph sz="quarter" idx="1"/>
          </p:nvPr>
        </p:nvGraphicFramePr>
        <p:xfrm>
          <a:off x="457200" y="1524000"/>
          <a:ext cx="822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5"/>
          </p:nvPr>
        </p:nvSpPr>
        <p:spPr/>
        <p:txBody>
          <a:bodyPr/>
          <a:lstStyle/>
          <a:p>
            <a:fld id="{1A5F6616-AE44-445F-8784-84BDFD457532}" type="slidenum">
              <a:rPr lang="en-US" smtClean="0"/>
              <a:pPr/>
              <a:t>141</a:t>
            </a:fld>
            <a:endParaRPr lang="en-US"/>
          </a:p>
        </p:txBody>
      </p:sp>
    </p:spTree>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8596" y="357166"/>
            <a:ext cx="8072494" cy="1063752"/>
          </a:xfrm>
          <a:solidFill>
            <a:srgbClr val="FF0000"/>
          </a:solidFill>
          <a:ln>
            <a:solidFill>
              <a:schemeClr val="accent6">
                <a:lumMod val="50000"/>
              </a:schemeClr>
            </a:solidFill>
          </a:ln>
        </p:spPr>
        <p:txBody>
          <a:bodyPr>
            <a:noAutofit/>
          </a:bodyPr>
          <a:lstStyle/>
          <a:p>
            <a:pPr algn="ctr"/>
            <a:r>
              <a:rPr lang="th-TH" sz="6600" b="1" dirty="0" smtClean="0">
                <a:solidFill>
                  <a:schemeClr val="bg1"/>
                </a:solidFill>
                <a:latin typeface="AngsanaUPC" pitchFamily="18" charset="-34"/>
                <a:cs typeface="AngsanaUPC" pitchFamily="18" charset="-34"/>
              </a:rPr>
              <a:t>การกระทำโดยปราศจากอำนาจ</a:t>
            </a:r>
            <a:endParaRPr lang="en-US" sz="6600" b="1" dirty="0">
              <a:solidFill>
                <a:schemeClr val="bg1"/>
              </a:solidFill>
              <a:latin typeface="AngsanaUPC" pitchFamily="18" charset="-34"/>
              <a:cs typeface="AngsanaUPC" pitchFamily="18" charset="-34"/>
            </a:endParaRPr>
          </a:p>
        </p:txBody>
      </p:sp>
      <p:sp>
        <p:nvSpPr>
          <p:cNvPr id="3" name="Content Placeholder 2"/>
          <p:cNvSpPr>
            <a:spLocks noGrp="1"/>
          </p:cNvSpPr>
          <p:nvPr>
            <p:ph sz="quarter" idx="1"/>
          </p:nvPr>
        </p:nvSpPr>
        <p:spPr>
          <a:xfrm>
            <a:off x="457200" y="1600200"/>
            <a:ext cx="8043890" cy="4873752"/>
          </a:xfrm>
          <a:solidFill>
            <a:srgbClr val="00B050"/>
          </a:solidFill>
          <a:ln>
            <a:solidFill>
              <a:srgbClr val="FFFF00"/>
            </a:solidFill>
          </a:ln>
        </p:spPr>
        <p:txBody>
          <a:bodyPr>
            <a:normAutofit/>
          </a:bodyPr>
          <a:lstStyle/>
          <a:p>
            <a:pPr marL="341313" indent="-341313">
              <a:buClr>
                <a:srgbClr val="FF0000"/>
              </a:buClr>
              <a:buFont typeface="Wingdings" pitchFamily="2" charset="2"/>
              <a:buChar char="v"/>
            </a:pPr>
            <a:r>
              <a:rPr lang="th-TH" sz="4800" dirty="0" smtClean="0">
                <a:latin typeface="AngsanaUPC" pitchFamily="18" charset="-34"/>
                <a:cs typeface="Angsana New" pitchFamily="18" charset="-34"/>
              </a:rPr>
              <a:t> </a:t>
            </a:r>
            <a:r>
              <a:rPr lang="th-TH" sz="4800" b="1" dirty="0" smtClean="0">
                <a:latin typeface="AngsanaUPC" pitchFamily="18" charset="-34"/>
                <a:cs typeface="Angsana New" pitchFamily="18" charset="-34"/>
              </a:rPr>
              <a:t>หลัก </a:t>
            </a:r>
            <a:r>
              <a:rPr lang="en-US" sz="4800" b="1" dirty="0" smtClean="0">
                <a:latin typeface="AngsanaUPC" pitchFamily="18" charset="-34"/>
                <a:cs typeface="Angsana New" pitchFamily="18" charset="-34"/>
              </a:rPr>
              <a:t>: </a:t>
            </a:r>
            <a:r>
              <a:rPr lang="th-TH" sz="4800" b="1" dirty="0" smtClean="0">
                <a:latin typeface="AngsanaUPC" pitchFamily="18" charset="-34"/>
              </a:rPr>
              <a:t>อำนาจกระทำการเป็นหัวใจสำคัญของการ  </a:t>
            </a:r>
          </a:p>
          <a:p>
            <a:pPr marL="341313" indent="-341313">
              <a:buClr>
                <a:srgbClr val="FF0000"/>
              </a:buClr>
              <a:buNone/>
            </a:pPr>
            <a:r>
              <a:rPr lang="th-TH" sz="4800" b="1" dirty="0" smtClean="0">
                <a:latin typeface="AngsanaUPC" pitchFamily="18" charset="-34"/>
              </a:rPr>
              <a:t>    กระทำทางปกครอง</a:t>
            </a:r>
          </a:p>
          <a:p>
            <a:pPr marL="341313" indent="-341313">
              <a:buClr>
                <a:srgbClr val="FF0000"/>
              </a:buClr>
              <a:buFont typeface="Wingdings" pitchFamily="2" charset="2"/>
              <a:buChar char="v"/>
            </a:pPr>
            <a:r>
              <a:rPr lang="th-TH" sz="4800" b="1" dirty="0" smtClean="0">
                <a:latin typeface="AngsanaUPC" pitchFamily="18" charset="-34"/>
              </a:rPr>
              <a:t> กฎหมายปกครอง เป็นกฎหมายมหาชน</a:t>
            </a:r>
          </a:p>
          <a:p>
            <a:pPr marL="341313" indent="-341313">
              <a:buClr>
                <a:srgbClr val="FF0000"/>
              </a:buClr>
              <a:buFont typeface="Wingdings" pitchFamily="2" charset="2"/>
              <a:buChar char="v"/>
            </a:pPr>
            <a:r>
              <a:rPr lang="th-TH" sz="4800" b="1" dirty="0" smtClean="0">
                <a:latin typeface="AngsanaUPC" pitchFamily="18" charset="-34"/>
              </a:rPr>
              <a:t> กฎหมายมหาชน คือ กฎหมายที่กำหนดอำนาจรัฐ</a:t>
            </a:r>
          </a:p>
          <a:p>
            <a:pPr marL="341313" indent="-341313">
              <a:buClr>
                <a:srgbClr val="FF0000"/>
              </a:buClr>
              <a:buNone/>
            </a:pPr>
            <a:r>
              <a:rPr lang="th-TH" sz="4800" b="1" dirty="0" smtClean="0">
                <a:latin typeface="AngsanaUPC" pitchFamily="18" charset="-34"/>
              </a:rPr>
              <a:t>    ในความสัมพันธ์ระหว่างรัฐกับพลเมือง</a:t>
            </a:r>
          </a:p>
          <a:p>
            <a:pPr marL="341313" indent="-341313">
              <a:buClr>
                <a:srgbClr val="FF0000"/>
              </a:buClr>
              <a:buFont typeface="Wingdings" pitchFamily="2" charset="2"/>
              <a:buChar char="v"/>
            </a:pPr>
            <a:r>
              <a:rPr lang="th-TH" sz="4800" b="1" dirty="0" smtClean="0">
                <a:latin typeface="AngsanaUPC" pitchFamily="18" charset="-34"/>
              </a:rPr>
              <a:t> หลักกฎหมายมหาชน </a:t>
            </a:r>
            <a:r>
              <a:rPr lang="en-US" sz="4800" b="1" dirty="0" smtClean="0">
                <a:latin typeface="AngsanaUPC" pitchFamily="18" charset="-34"/>
              </a:rPr>
              <a:t>: </a:t>
            </a:r>
            <a:r>
              <a:rPr lang="th-TH" sz="4800" b="1" dirty="0" smtClean="0">
                <a:latin typeface="AngsanaUPC" pitchFamily="18" charset="-34"/>
              </a:rPr>
              <a:t>ไม่มีกฎหมายไม่มีอำนาจ</a:t>
            </a: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lide(fromBottom)">
                                      <p:cBhvr>
                                        <p:cTn id="10" dur="500"/>
                                        <p:tgtEl>
                                          <p:spTgt spid="3">
                                            <p:txEl>
                                              <p:pRg st="1" end="1"/>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lide(fromBottom)">
                                      <p:cBhvr>
                                        <p:cTn id="13" dur="500"/>
                                        <p:tgtEl>
                                          <p:spTgt spid="3">
                                            <p:txEl>
                                              <p:pRg st="2" end="2"/>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slide(fromBottom)">
                                      <p:cBhvr>
                                        <p:cTn id="16" dur="500"/>
                                        <p:tgtEl>
                                          <p:spTgt spid="3">
                                            <p:txEl>
                                              <p:pRg st="3" end="3"/>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slide(fromBottom)">
                                      <p:cBhvr>
                                        <p:cTn id="19" dur="500"/>
                                        <p:tgtEl>
                                          <p:spTgt spid="3">
                                            <p:txEl>
                                              <p:pRg st="4" end="4"/>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slide(fromBottom)">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5786" y="285728"/>
            <a:ext cx="7429552" cy="1143000"/>
          </a:xfrm>
          <a:solidFill>
            <a:srgbClr val="00B0F0"/>
          </a:solidFill>
          <a:ln>
            <a:solidFill>
              <a:schemeClr val="tx1"/>
            </a:solidFill>
          </a:ln>
        </p:spPr>
        <p:txBody>
          <a:bodyPr>
            <a:noAutofit/>
          </a:bodyPr>
          <a:lstStyle/>
          <a:p>
            <a:pPr algn="ctr"/>
            <a:r>
              <a:rPr lang="th-TH" sz="6000" b="1" dirty="0" smtClean="0">
                <a:solidFill>
                  <a:schemeClr val="bg1"/>
                </a:solidFill>
                <a:latin typeface="AngsanaUPC" pitchFamily="18" charset="-34"/>
                <a:cs typeface="AngsanaUPC" pitchFamily="18" charset="-34"/>
              </a:rPr>
              <a:t>รูปแบบขั้นตอนและวิธีการ</a:t>
            </a:r>
            <a:endParaRPr lang="en-US" sz="6000" b="1" dirty="0">
              <a:solidFill>
                <a:schemeClr val="bg1"/>
              </a:solidFill>
              <a:latin typeface="AngsanaUPC" pitchFamily="18" charset="-34"/>
              <a:cs typeface="AngsanaUPC" pitchFamily="18" charset="-34"/>
            </a:endParaRPr>
          </a:p>
        </p:txBody>
      </p:sp>
      <p:sp>
        <p:nvSpPr>
          <p:cNvPr id="4" name="Content Placeholder 3"/>
          <p:cNvSpPr>
            <a:spLocks noGrp="1"/>
          </p:cNvSpPr>
          <p:nvPr>
            <p:ph sz="quarter" idx="1"/>
          </p:nvPr>
        </p:nvSpPr>
        <p:spPr>
          <a:xfrm>
            <a:off x="785786" y="1643050"/>
            <a:ext cx="7467600" cy="4873752"/>
          </a:xfrm>
          <a:ln>
            <a:solidFill>
              <a:srgbClr val="FFFF00"/>
            </a:solidFill>
          </a:ln>
        </p:spPr>
        <p:txBody>
          <a:bodyPr>
            <a:normAutofit fontScale="92500" lnSpcReduction="10000"/>
          </a:bodyPr>
          <a:lstStyle/>
          <a:p>
            <a:pPr algn="thaiDist">
              <a:buClr>
                <a:srgbClr val="FF0000"/>
              </a:buClr>
              <a:buFont typeface="Wingdings" pitchFamily="2" charset="2"/>
              <a:buChar char="v"/>
            </a:pPr>
            <a:r>
              <a:rPr lang="th-TH" sz="4800" b="1" dirty="0" smtClean="0">
                <a:latin typeface="AngsanaUPC" pitchFamily="18" charset="-34"/>
                <a:cs typeface="AngsanaUPC" pitchFamily="18" charset="-34"/>
              </a:rPr>
              <a:t> </a:t>
            </a:r>
            <a:r>
              <a:rPr lang="th-TH" sz="4400" b="1" dirty="0" smtClean="0">
                <a:latin typeface="AngsanaUPC" pitchFamily="18" charset="-34"/>
                <a:cs typeface="AngsanaUPC" pitchFamily="18" charset="-34"/>
              </a:rPr>
              <a:t>เป็นหลักประกันการคุ้มครองสิทธิเสรีภาพของบุคคล</a:t>
            </a:r>
          </a:p>
          <a:p>
            <a:pPr algn="thaiDist">
              <a:buClr>
                <a:srgbClr val="FF0000"/>
              </a:buClr>
              <a:buFont typeface="Wingdings" pitchFamily="2" charset="2"/>
              <a:buChar char="v"/>
            </a:pPr>
            <a:r>
              <a:rPr lang="th-TH" sz="4400" b="1" dirty="0" smtClean="0">
                <a:latin typeface="AngsanaUPC" pitchFamily="18" charset="-34"/>
                <a:cs typeface="AngsanaUPC" pitchFamily="18" charset="-34"/>
              </a:rPr>
              <a:t> การฝ่าฝืนรูปแบบขั้นตอนวิธีการอันเป็นสาระสำคัญเป็นความไม่ชอบด้วยกฎหมาย        อย่างร้ายแรง</a:t>
            </a:r>
          </a:p>
          <a:p>
            <a:pPr algn="thaiDist">
              <a:buClr>
                <a:srgbClr val="FF0000"/>
              </a:buClr>
              <a:buFont typeface="Wingdings" pitchFamily="2" charset="2"/>
              <a:buChar char="v"/>
            </a:pPr>
            <a:r>
              <a:rPr lang="th-TH" sz="4400" b="1" dirty="0" smtClean="0">
                <a:latin typeface="AngsanaUPC" pitchFamily="18" charset="-34"/>
                <a:cs typeface="AngsanaUPC" pitchFamily="18" charset="-34"/>
              </a:rPr>
              <a:t> ที่เป็นสาระสำคัญ คือ การมีผลกระทบต่อการกระทำทางปกครองนั้น หรือไม่และเพียงใด</a:t>
            </a:r>
          </a:p>
          <a:p>
            <a:pPr algn="thaiDist">
              <a:buClr>
                <a:srgbClr val="FF0000"/>
              </a:buClr>
              <a:buFont typeface="Wingdings" pitchFamily="2" charset="2"/>
              <a:buChar char="v"/>
            </a:pPr>
            <a:r>
              <a:rPr lang="th-TH" sz="4400" b="1" dirty="0" smtClean="0">
                <a:latin typeface="AngsanaUPC" pitchFamily="18" charset="-34"/>
                <a:cs typeface="AngsanaUPC" pitchFamily="18" charset="-34"/>
              </a:rPr>
              <a:t> </a:t>
            </a:r>
            <a:r>
              <a:rPr lang="en-US" sz="4400" b="1" dirty="0" smtClean="0">
                <a:latin typeface="AngsanaUPC" pitchFamily="18" charset="-34"/>
                <a:cs typeface="AngsanaUPC" pitchFamily="18" charset="-34"/>
              </a:rPr>
              <a:t>Vice de </a:t>
            </a:r>
            <a:r>
              <a:rPr lang="en-US" sz="4400" b="1" dirty="0" err="1" smtClean="0">
                <a:latin typeface="AngsanaUPC" pitchFamily="18" charset="-34"/>
                <a:cs typeface="AngsanaUPC" pitchFamily="18" charset="-34"/>
              </a:rPr>
              <a:t>Forme</a:t>
            </a:r>
            <a:endParaRPr lang="th-TH" sz="4400" b="1" dirty="0" smtClean="0">
              <a:latin typeface="AngsanaUPC" pitchFamily="18" charset="-34"/>
              <a:cs typeface="AngsanaUPC" pitchFamily="18" charset="-34"/>
            </a:endParaRPr>
          </a:p>
          <a:p>
            <a:pPr algn="thaiDist">
              <a:buClr>
                <a:srgbClr val="FF0000"/>
              </a:buClr>
              <a:buFont typeface="Wingdings" pitchFamily="2" charset="2"/>
              <a:buChar char="v"/>
            </a:pPr>
            <a:endParaRPr lang="en-US" sz="4800" b="1" dirty="0">
              <a:latin typeface="AngsanaUPC" pitchFamily="18" charset="-34"/>
              <a:cs typeface="AngsanaUPC" pitchFamily="18" charset="-34"/>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1000"/>
                                        <p:tgtEl>
                                          <p:spTgt spid="4">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ircle(in)">
                                      <p:cBhvr>
                                        <p:cTn id="10" dur="1000"/>
                                        <p:tgtEl>
                                          <p:spTgt spid="4">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circle(in)">
                                      <p:cBhvr>
                                        <p:cTn id="13" dur="1000"/>
                                        <p:tgtEl>
                                          <p:spTgt spid="4">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circle(in)">
                                      <p:cBhvr>
                                        <p:cTn id="16"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2910" y="285728"/>
            <a:ext cx="7491434" cy="1143000"/>
          </a:xfrm>
          <a:solidFill>
            <a:srgbClr val="FF0000"/>
          </a:solidFill>
          <a:ln>
            <a:solidFill>
              <a:schemeClr val="tx1"/>
            </a:solidFill>
          </a:ln>
        </p:spPr>
        <p:txBody>
          <a:bodyPr>
            <a:noAutofit/>
          </a:bodyPr>
          <a:lstStyle/>
          <a:p>
            <a:pPr algn="ctr"/>
            <a:r>
              <a:rPr lang="th-TH" sz="7200" b="1" dirty="0" smtClean="0">
                <a:solidFill>
                  <a:schemeClr val="bg1"/>
                </a:solidFill>
                <a:latin typeface="AngsanaUPC" pitchFamily="18" charset="-34"/>
                <a:cs typeface="AngsanaUPC" pitchFamily="18" charset="-34"/>
              </a:rPr>
              <a:t>การบิดเบือนการใช้อำนาจ</a:t>
            </a:r>
            <a:endParaRPr lang="en-US" sz="7200" b="1" dirty="0">
              <a:solidFill>
                <a:schemeClr val="bg1"/>
              </a:solidFill>
              <a:latin typeface="AngsanaUPC" pitchFamily="18" charset="-34"/>
              <a:cs typeface="AngsanaUPC" pitchFamily="18" charset="-34"/>
            </a:endParaRPr>
          </a:p>
        </p:txBody>
      </p:sp>
      <p:sp>
        <p:nvSpPr>
          <p:cNvPr id="4" name="Content Placeholder 3"/>
          <p:cNvSpPr>
            <a:spLocks noGrp="1"/>
          </p:cNvSpPr>
          <p:nvPr>
            <p:ph sz="quarter" idx="1"/>
          </p:nvPr>
        </p:nvSpPr>
        <p:spPr>
          <a:xfrm>
            <a:off x="457200" y="1600200"/>
            <a:ext cx="7829576" cy="4873752"/>
          </a:xfrm>
          <a:ln>
            <a:solidFill>
              <a:srgbClr val="FF0000"/>
            </a:solidFill>
          </a:ln>
        </p:spPr>
        <p:txBody>
          <a:bodyPr>
            <a:normAutofit/>
          </a:bodyPr>
          <a:lstStyle/>
          <a:p>
            <a:pPr>
              <a:buClr>
                <a:srgbClr val="FF0000"/>
              </a:buClr>
              <a:buFont typeface="Wingdings" pitchFamily="2" charset="2"/>
              <a:buChar char="v"/>
            </a:pPr>
            <a:r>
              <a:rPr lang="th-TH" sz="4400" b="1" dirty="0" smtClean="0">
                <a:latin typeface="AngsanaUPC" pitchFamily="18" charset="-34"/>
                <a:cs typeface="AngsanaUPC" pitchFamily="18" charset="-34"/>
              </a:rPr>
              <a:t> การใช้อำนาจกระทำการเพื่อให้บรรลุผลอย่างอื่น      อันมิใช่เจตนารมณ์ของกฎหมาย</a:t>
            </a:r>
          </a:p>
          <a:p>
            <a:pPr>
              <a:buClr>
                <a:srgbClr val="FF0000"/>
              </a:buClr>
              <a:buFont typeface="Wingdings" pitchFamily="2" charset="2"/>
              <a:buChar char="v"/>
            </a:pPr>
            <a:r>
              <a:rPr lang="th-TH" sz="4400" b="1" dirty="0" smtClean="0">
                <a:latin typeface="AngsanaUPC" pitchFamily="18" charset="-34"/>
                <a:cs typeface="AngsanaUPC" pitchFamily="18" charset="-34"/>
              </a:rPr>
              <a:t> วัตถุประสงค์ คือ สิ่งที่ต้องการให้บังเกิดผลขึ้นมา</a:t>
            </a:r>
            <a:endParaRPr lang="en-US" sz="4400" b="1" dirty="0" smtClean="0">
              <a:latin typeface="AngsanaUPC" pitchFamily="18" charset="-34"/>
              <a:cs typeface="AngsanaUPC" pitchFamily="18" charset="-34"/>
            </a:endParaRPr>
          </a:p>
          <a:p>
            <a:pPr>
              <a:buClr>
                <a:srgbClr val="FF0000"/>
              </a:buClr>
              <a:buFont typeface="Wingdings" pitchFamily="2" charset="2"/>
              <a:buChar char="v"/>
            </a:pPr>
            <a:r>
              <a:rPr lang="th-TH" sz="4400" b="1" dirty="0" smtClean="0">
                <a:latin typeface="AngsanaUPC" pitchFamily="18" charset="-34"/>
                <a:cs typeface="AngsanaUPC" pitchFamily="18" charset="-34"/>
              </a:rPr>
              <a:t> ใช้อำนาจโดยไม่สุจริต </a:t>
            </a:r>
            <a:r>
              <a:rPr lang="en-US" sz="4400" b="1" dirty="0" smtClean="0">
                <a:latin typeface="AngsanaUPC" pitchFamily="18" charset="-34"/>
                <a:cs typeface="AngsanaUPC" pitchFamily="18" charset="-34"/>
              </a:rPr>
              <a:t>: </a:t>
            </a:r>
            <a:r>
              <a:rPr lang="th-TH" sz="4400" b="1" dirty="0" smtClean="0">
                <a:latin typeface="AngsanaUPC" pitchFamily="18" charset="-34"/>
                <a:cs typeface="AngsanaUPC" pitchFamily="18" charset="-34"/>
              </a:rPr>
              <a:t>ไม่สมเหตุสมผล </a:t>
            </a:r>
          </a:p>
          <a:p>
            <a:pPr>
              <a:buClr>
                <a:srgbClr val="FF0000"/>
              </a:buClr>
              <a:buFont typeface="Wingdings" pitchFamily="2" charset="2"/>
              <a:buChar char="v"/>
            </a:pPr>
            <a:r>
              <a:rPr lang="th-TH" sz="4400" b="1" dirty="0" smtClean="0">
                <a:latin typeface="AngsanaUPC" pitchFamily="18" charset="-34"/>
                <a:cs typeface="AngsanaUPC" pitchFamily="18" charset="-34"/>
              </a:rPr>
              <a:t> กลั่นแกล้ง </a:t>
            </a:r>
            <a:r>
              <a:rPr lang="en-US" sz="4400" b="1" dirty="0" smtClean="0">
                <a:latin typeface="AngsanaUPC" pitchFamily="18" charset="-34"/>
                <a:cs typeface="AngsanaUPC" pitchFamily="18" charset="-34"/>
              </a:rPr>
              <a:t>: </a:t>
            </a:r>
            <a:r>
              <a:rPr lang="th-TH" sz="4400" b="1" dirty="0" smtClean="0">
                <a:latin typeface="AngsanaUPC" pitchFamily="18" charset="-34"/>
                <a:cs typeface="AngsanaUPC" pitchFamily="18" charset="-34"/>
              </a:rPr>
              <a:t>ไม่มีเหตุผลทางกฎหมาย</a:t>
            </a:r>
          </a:p>
          <a:p>
            <a:pPr>
              <a:buClr>
                <a:srgbClr val="FF0000"/>
              </a:buClr>
              <a:buFont typeface="Wingdings" pitchFamily="2" charset="2"/>
              <a:buChar char="v"/>
            </a:pPr>
            <a:r>
              <a:rPr lang="th-TH" sz="4400" b="1" dirty="0" smtClean="0">
                <a:latin typeface="AngsanaUPC" pitchFamily="18" charset="-34"/>
                <a:cs typeface="AngsanaUPC" pitchFamily="18" charset="-34"/>
              </a:rPr>
              <a:t> การใช้ดุลพินิจโดยมิชอบ</a:t>
            </a:r>
            <a:endParaRPr lang="en-US" sz="4400" b="1" dirty="0">
              <a:latin typeface="AngsanaUPC" pitchFamily="18" charset="-34"/>
              <a:cs typeface="AngsanaUPC" pitchFamily="18" charset="-34"/>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Horizontal)">
                                      <p:cBhvr>
                                        <p:cTn id="7" dur="500"/>
                                        <p:tgtEl>
                                          <p:spTgt spid="4">
                                            <p:txEl>
                                              <p:pRg st="0" end="0"/>
                                            </p:txEl>
                                          </p:spTgt>
                                        </p:tgtEl>
                                      </p:cBhvr>
                                    </p:animEffect>
                                  </p:childTnLst>
                                </p:cTn>
                              </p:par>
                              <p:par>
                                <p:cTn id="8" presetID="16" presetClass="entr" presetSubtype="2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Horizontal)">
                                      <p:cBhvr>
                                        <p:cTn id="10" dur="500"/>
                                        <p:tgtEl>
                                          <p:spTgt spid="4">
                                            <p:txEl>
                                              <p:pRg st="1" end="1"/>
                                            </p:txEl>
                                          </p:spTgt>
                                        </p:tgtEl>
                                      </p:cBhvr>
                                    </p:animEffect>
                                  </p:childTnLst>
                                </p:cTn>
                              </p:par>
                              <p:par>
                                <p:cTn id="11" presetID="16" presetClass="entr" presetSubtype="26"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Horizontal)">
                                      <p:cBhvr>
                                        <p:cTn id="13" dur="500"/>
                                        <p:tgtEl>
                                          <p:spTgt spid="4">
                                            <p:txEl>
                                              <p:pRg st="2" end="2"/>
                                            </p:txEl>
                                          </p:spTgt>
                                        </p:tgtEl>
                                      </p:cBhvr>
                                    </p:animEffect>
                                  </p:childTnLst>
                                </p:cTn>
                              </p:par>
                              <p:par>
                                <p:cTn id="14" presetID="16" presetClass="entr" presetSubtype="26"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Horizontal)">
                                      <p:cBhvr>
                                        <p:cTn id="16" dur="500"/>
                                        <p:tgtEl>
                                          <p:spTgt spid="4">
                                            <p:txEl>
                                              <p:pRg st="3" end="3"/>
                                            </p:txEl>
                                          </p:spTgt>
                                        </p:tgtEl>
                                      </p:cBhvr>
                                    </p:animEffect>
                                  </p:childTnLst>
                                </p:cTn>
                              </p:par>
                              <p:par>
                                <p:cTn id="17" presetID="16" presetClass="entr" presetSubtype="26"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Horizontal)">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66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4282" y="214290"/>
            <a:ext cx="8501122" cy="1143000"/>
          </a:xfrm>
          <a:solidFill>
            <a:schemeClr val="accent2">
              <a:lumMod val="75000"/>
            </a:schemeClr>
          </a:solidFill>
        </p:spPr>
        <p:txBody>
          <a:bodyPr>
            <a:noAutofit/>
          </a:bodyPr>
          <a:lstStyle/>
          <a:p>
            <a:r>
              <a:rPr lang="th-TH" sz="5800" b="1" dirty="0" smtClean="0">
                <a:solidFill>
                  <a:schemeClr val="bg1"/>
                </a:solidFill>
                <a:latin typeface="AngsanaUPC" pitchFamily="18" charset="-34"/>
                <a:cs typeface="AngsanaUPC" pitchFamily="18" charset="-34"/>
              </a:rPr>
              <a:t>การฝ่าฝืนต่อหลักการทางกฎหมายอย่างอื่น</a:t>
            </a:r>
            <a:endParaRPr lang="en-US" sz="5800" b="1" dirty="0">
              <a:solidFill>
                <a:schemeClr val="bg1"/>
              </a:solidFill>
              <a:latin typeface="AngsanaUPC" pitchFamily="18" charset="-34"/>
              <a:cs typeface="AngsanaUPC" pitchFamily="18" charset="-34"/>
            </a:endParaRPr>
          </a:p>
        </p:txBody>
      </p:sp>
      <p:sp>
        <p:nvSpPr>
          <p:cNvPr id="4" name="Content Placeholder 3"/>
          <p:cNvSpPr>
            <a:spLocks noGrp="1"/>
          </p:cNvSpPr>
          <p:nvPr>
            <p:ph sz="quarter" idx="1"/>
          </p:nvPr>
        </p:nvSpPr>
        <p:spPr>
          <a:xfrm>
            <a:off x="214282" y="1500174"/>
            <a:ext cx="8429684" cy="4797552"/>
          </a:xfrm>
          <a:ln>
            <a:solidFill>
              <a:schemeClr val="accent5">
                <a:lumMod val="50000"/>
              </a:schemeClr>
            </a:solidFill>
          </a:ln>
        </p:spPr>
        <p:txBody>
          <a:bodyPr>
            <a:normAutofit lnSpcReduction="10000"/>
          </a:bodyPr>
          <a:lstStyle/>
          <a:p>
            <a:pPr algn="thaiDist">
              <a:buClr>
                <a:srgbClr val="FF0000"/>
              </a:buClr>
              <a:buFont typeface="Wingdings" pitchFamily="2" charset="2"/>
              <a:buChar char="v"/>
            </a:pPr>
            <a:r>
              <a:rPr lang="th-TH" sz="4400" b="1" dirty="0" smtClean="0">
                <a:latin typeface="AngsanaUPC" pitchFamily="18" charset="-34"/>
                <a:cs typeface="AngsanaUPC" pitchFamily="18" charset="-34"/>
              </a:rPr>
              <a:t> การใช้อำนาจไม่สอดคล้องกับระบบกฎหมาย</a:t>
            </a:r>
          </a:p>
          <a:p>
            <a:pPr algn="thaiDist">
              <a:buClr>
                <a:srgbClr val="FF0000"/>
              </a:buClr>
              <a:buFont typeface="Wingdings" pitchFamily="2" charset="2"/>
              <a:buChar char="v"/>
            </a:pPr>
            <a:r>
              <a:rPr lang="th-TH" sz="4400" b="1" dirty="0" smtClean="0">
                <a:latin typeface="AngsanaUPC" pitchFamily="18" charset="-34"/>
                <a:cs typeface="AngsanaUPC" pitchFamily="18" charset="-34"/>
              </a:rPr>
              <a:t>การฝ่าฝืนหรือขัดแย้งกับกฎหมายอื่น </a:t>
            </a:r>
            <a:r>
              <a:rPr lang="en-US" sz="4400" b="1" dirty="0" smtClean="0">
                <a:latin typeface="AngsanaUPC" pitchFamily="18" charset="-34"/>
                <a:cs typeface="AngsanaUPC" pitchFamily="18" charset="-34"/>
              </a:rPr>
              <a:t>: </a:t>
            </a:r>
            <a:r>
              <a:rPr lang="th-TH" sz="4400" b="1" dirty="0" smtClean="0">
                <a:latin typeface="AngsanaUPC" pitchFamily="18" charset="-34"/>
                <a:cs typeface="AngsanaUPC" pitchFamily="18" charset="-34"/>
              </a:rPr>
              <a:t>กฎหมายเฉพาะ</a:t>
            </a:r>
          </a:p>
          <a:p>
            <a:pPr algn="thaiDist">
              <a:buClr>
                <a:srgbClr val="FF0000"/>
              </a:buClr>
              <a:buFont typeface="Wingdings" pitchFamily="2" charset="2"/>
              <a:buChar char="v"/>
            </a:pPr>
            <a:r>
              <a:rPr lang="th-TH" sz="4400" b="1" dirty="0" smtClean="0">
                <a:latin typeface="AngsanaUPC" pitchFamily="18" charset="-34"/>
                <a:cs typeface="AngsanaUPC" pitchFamily="18" charset="-34"/>
              </a:rPr>
              <a:t> มูลเหตุจูงใจ </a:t>
            </a:r>
            <a:r>
              <a:rPr lang="en-US" sz="4400" b="1" dirty="0" smtClean="0">
                <a:latin typeface="AngsanaUPC" pitchFamily="18" charset="-34"/>
                <a:cs typeface="AngsanaUPC" pitchFamily="18" charset="-34"/>
              </a:rPr>
              <a:t>: </a:t>
            </a:r>
            <a:r>
              <a:rPr lang="th-TH" sz="4400" b="1" dirty="0" smtClean="0">
                <a:latin typeface="AngsanaUPC" pitchFamily="18" charset="-34"/>
                <a:cs typeface="AngsanaUPC" pitchFamily="18" charset="-34"/>
              </a:rPr>
              <a:t>สิ่งที่ผลักดันให้ตัดสินใจกระทำการ</a:t>
            </a:r>
          </a:p>
          <a:p>
            <a:pPr lvl="2" algn="thaiDist">
              <a:buClr>
                <a:srgbClr val="FF0000"/>
              </a:buClr>
              <a:buFont typeface="Wingdings" pitchFamily="2" charset="2"/>
              <a:buChar char="v"/>
            </a:pPr>
            <a:r>
              <a:rPr lang="th-TH" sz="3700" b="1" dirty="0" smtClean="0">
                <a:latin typeface="AngsanaUPC" pitchFamily="18" charset="-34"/>
                <a:cs typeface="AngsanaUPC" pitchFamily="18" charset="-34"/>
              </a:rPr>
              <a:t> สำคัญผิดในข้อเท็จจริง</a:t>
            </a:r>
          </a:p>
          <a:p>
            <a:pPr lvl="2" algn="thaiDist">
              <a:buClr>
                <a:srgbClr val="FF0000"/>
              </a:buClr>
              <a:buFont typeface="Wingdings" pitchFamily="2" charset="2"/>
              <a:buChar char="v"/>
            </a:pPr>
            <a:r>
              <a:rPr lang="th-TH" sz="3700" b="1" dirty="0" smtClean="0">
                <a:latin typeface="AngsanaUPC" pitchFamily="18" charset="-34"/>
                <a:cs typeface="AngsanaUPC" pitchFamily="18" charset="-34"/>
              </a:rPr>
              <a:t> สำคัญผิดในข้อกฎหมาย</a:t>
            </a:r>
          </a:p>
          <a:p>
            <a:pPr lvl="2" algn="thaiDist">
              <a:buClr>
                <a:srgbClr val="FF0000"/>
              </a:buClr>
              <a:buFont typeface="Wingdings" pitchFamily="2" charset="2"/>
              <a:buChar char="v"/>
            </a:pPr>
            <a:r>
              <a:rPr lang="th-TH" sz="3700" b="1" dirty="0" smtClean="0">
                <a:latin typeface="AngsanaUPC" pitchFamily="18" charset="-34"/>
                <a:cs typeface="AngsanaUPC" pitchFamily="18" charset="-34"/>
              </a:rPr>
              <a:t> สำคัญผิดในคุณสมบัติทางกฎหมายของข้อเท็จจริง</a:t>
            </a:r>
            <a:endParaRPr lang="en-US" sz="3700" b="1" dirty="0">
              <a:latin typeface="AngsanaUPC" pitchFamily="18" charset="-34"/>
              <a:cs typeface="AngsanaUPC" pitchFamily="18" charset="-34"/>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4)">
                                      <p:cBhvr>
                                        <p:cTn id="7" dur="500"/>
                                        <p:tgtEl>
                                          <p:spTgt spid="4">
                                            <p:txEl>
                                              <p:pRg st="0" end="0"/>
                                            </p:txEl>
                                          </p:spTgt>
                                        </p:tgtEl>
                                      </p:cBhvr>
                                    </p:animEffect>
                                  </p:childTnLst>
                                </p:cTn>
                              </p:par>
                              <p:par>
                                <p:cTn id="8" presetID="21"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heel(4)">
                                      <p:cBhvr>
                                        <p:cTn id="10" dur="500"/>
                                        <p:tgtEl>
                                          <p:spTgt spid="4">
                                            <p:txEl>
                                              <p:pRg st="1" end="1"/>
                                            </p:txEl>
                                          </p:spTgt>
                                        </p:tgtEl>
                                      </p:cBhvr>
                                    </p:animEffect>
                                  </p:childTnLst>
                                </p:cTn>
                              </p:par>
                              <p:par>
                                <p:cTn id="11" presetID="21" presetClass="entr" presetSubtype="4"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heel(4)">
                                      <p:cBhvr>
                                        <p:cTn id="13" dur="500"/>
                                        <p:tgtEl>
                                          <p:spTgt spid="4">
                                            <p:txEl>
                                              <p:pRg st="2" end="2"/>
                                            </p:txEl>
                                          </p:spTgt>
                                        </p:tgtEl>
                                      </p:cBhvr>
                                    </p:animEffect>
                                  </p:childTnLst>
                                </p:cTn>
                              </p:par>
                              <p:par>
                                <p:cTn id="14" presetID="21" presetClass="entr" presetSubtype="4"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heel(4)">
                                      <p:cBhvr>
                                        <p:cTn id="16" dur="500"/>
                                        <p:tgtEl>
                                          <p:spTgt spid="4">
                                            <p:txEl>
                                              <p:pRg st="3" end="3"/>
                                            </p:txEl>
                                          </p:spTgt>
                                        </p:tgtEl>
                                      </p:cBhvr>
                                    </p:animEffect>
                                  </p:childTnLst>
                                </p:cTn>
                              </p:par>
                              <p:par>
                                <p:cTn id="17" presetID="21" presetClass="entr" presetSubtype="4"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heel(4)">
                                      <p:cBhvr>
                                        <p:cTn id="19" dur="500"/>
                                        <p:tgtEl>
                                          <p:spTgt spid="4">
                                            <p:txEl>
                                              <p:pRg st="4" end="4"/>
                                            </p:txEl>
                                          </p:spTgt>
                                        </p:tgtEl>
                                      </p:cBhvr>
                                    </p:animEffect>
                                  </p:childTnLst>
                                </p:cTn>
                              </p:par>
                              <p:par>
                                <p:cTn id="20" presetID="21" presetClass="entr" presetSubtype="4"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wheel(4)">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A5F6616-AE44-445F-8784-84BDFD457532}" type="slidenum">
              <a:rPr lang="en-US" smtClean="0"/>
              <a:pPr/>
              <a:t>146</a:t>
            </a:fld>
            <a:endParaRPr lang="en-US"/>
          </a:p>
        </p:txBody>
      </p:sp>
      <p:sp>
        <p:nvSpPr>
          <p:cNvPr id="4" name="Content Placeholder 3"/>
          <p:cNvSpPr>
            <a:spLocks noGrp="1"/>
          </p:cNvSpPr>
          <p:nvPr>
            <p:ph sz="quarter" idx="4294967295"/>
          </p:nvPr>
        </p:nvSpPr>
        <p:spPr>
          <a:xfrm>
            <a:off x="285720" y="285728"/>
            <a:ext cx="8361394" cy="5943600"/>
          </a:xfrm>
          <a:ln>
            <a:solidFill>
              <a:schemeClr val="accent5">
                <a:lumMod val="50000"/>
              </a:schemeClr>
            </a:solidFill>
          </a:ln>
        </p:spPr>
        <p:txBody>
          <a:bodyPr>
            <a:normAutofit lnSpcReduction="10000"/>
          </a:bodyPr>
          <a:lstStyle/>
          <a:p>
            <a:pPr algn="thaiDist"/>
            <a:r>
              <a:rPr lang="th-TH" sz="5400" b="1" dirty="0" smtClean="0">
                <a:latin typeface="AngsanaUPC" pitchFamily="18" charset="-34"/>
                <a:cs typeface="AngsanaUPC" pitchFamily="18" charset="-34"/>
              </a:rPr>
              <a:t> เหตุไม่ชอบด้วยกฎหมายทั้ง </a:t>
            </a:r>
            <a:r>
              <a:rPr lang="en-US" sz="5400" b="1" dirty="0" smtClean="0">
                <a:latin typeface="AngsanaUPC" pitchFamily="18" charset="-34"/>
                <a:cs typeface="AngsanaUPC" pitchFamily="18" charset="-34"/>
              </a:rPr>
              <a:t>4</a:t>
            </a:r>
            <a:r>
              <a:rPr lang="th-TH" sz="5400" b="1" dirty="0" smtClean="0">
                <a:latin typeface="AngsanaUPC" pitchFamily="18" charset="-34"/>
                <a:cs typeface="AngsanaUPC" pitchFamily="18" charset="-34"/>
              </a:rPr>
              <a:t> ประการข้างต้น คือ เหตุไม่ชอบด้วยกฎหมายตาม พ.ร.บ.จัดตั้งศาลปกครองและวิธีพิจารณาคดีปกครอง พ.ศ.</a:t>
            </a:r>
            <a:r>
              <a:rPr lang="en-US" sz="5400" b="1" dirty="0" smtClean="0">
                <a:latin typeface="AngsanaUPC" pitchFamily="18" charset="-34"/>
                <a:cs typeface="AngsanaUPC" pitchFamily="18" charset="-34"/>
              </a:rPr>
              <a:t>2542</a:t>
            </a:r>
            <a:r>
              <a:rPr lang="th-TH" sz="5400" b="1" dirty="0" smtClean="0">
                <a:latin typeface="AngsanaUPC" pitchFamily="18" charset="-34"/>
                <a:cs typeface="AngsanaUPC" pitchFamily="18" charset="-34"/>
              </a:rPr>
              <a:t> มาตรา </a:t>
            </a:r>
            <a:r>
              <a:rPr lang="en-US" sz="5400" b="1" dirty="0" smtClean="0">
                <a:latin typeface="AngsanaUPC" pitchFamily="18" charset="-34"/>
                <a:cs typeface="AngsanaUPC" pitchFamily="18" charset="-34"/>
              </a:rPr>
              <a:t>9 </a:t>
            </a:r>
            <a:r>
              <a:rPr lang="th-TH" sz="5400" b="1" dirty="0" smtClean="0">
                <a:latin typeface="AngsanaUPC" pitchFamily="18" charset="-34"/>
                <a:cs typeface="AngsanaUPC" pitchFamily="18" charset="-34"/>
              </a:rPr>
              <a:t>( </a:t>
            </a:r>
            <a:r>
              <a:rPr lang="en-US" sz="5400" b="1" dirty="0" smtClean="0">
                <a:latin typeface="AngsanaUPC" pitchFamily="18" charset="-34"/>
                <a:cs typeface="AngsanaUPC" pitchFamily="18" charset="-34"/>
              </a:rPr>
              <a:t>1</a:t>
            </a:r>
            <a:r>
              <a:rPr lang="th-TH" sz="5400" b="1" dirty="0" smtClean="0">
                <a:latin typeface="AngsanaUPC" pitchFamily="18" charset="-34"/>
                <a:cs typeface="AngsanaUPC" pitchFamily="18" charset="-34"/>
              </a:rPr>
              <a:t> )</a:t>
            </a:r>
          </a:p>
          <a:p>
            <a:pPr algn="thaiDist"/>
            <a:r>
              <a:rPr lang="th-TH" sz="5400" b="1" dirty="0" smtClean="0">
                <a:latin typeface="AngsanaUPC" pitchFamily="18" charset="-34"/>
                <a:cs typeface="AngsanaUPC" pitchFamily="18" charset="-34"/>
              </a:rPr>
              <a:t> กฎหมายไทยแยก “เหตุ” ละเอียดยิ่งขึ้น</a:t>
            </a:r>
          </a:p>
          <a:p>
            <a:pPr algn="thaiDist"/>
            <a:r>
              <a:rPr lang="th-TH" sz="5400" b="1" dirty="0" smtClean="0">
                <a:latin typeface="AngsanaUPC" pitchFamily="18" charset="-34"/>
                <a:cs typeface="AngsanaUPC" pitchFamily="18" charset="-34"/>
              </a:rPr>
              <a:t> ศาลปกครองไทยตรวจสอบการใช้อำนาจดุลพินิจของฝ่ายปกครองด้วย</a:t>
            </a:r>
            <a:endParaRPr lang="en-US" sz="5400" b="1" dirty="0">
              <a:latin typeface="AngsanaUPC" pitchFamily="18" charset="-34"/>
              <a:cs typeface="AngsanaUPC" pitchFamily="18" charset="-34"/>
            </a:endParaRPr>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Bottom)">
                                      <p:cBhvr>
                                        <p:cTn id="7" dur="500"/>
                                        <p:tgtEl>
                                          <p:spTgt spid="4">
                                            <p:txEl>
                                              <p:pRg st="0" end="0"/>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slide(fromBottom)">
                                      <p:cBhvr>
                                        <p:cTn id="10" dur="500"/>
                                        <p:tgtEl>
                                          <p:spTgt spid="4">
                                            <p:txEl>
                                              <p:pRg st="1" end="1"/>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slide(fromBottom)">
                                      <p:cBhvr>
                                        <p:cTn id="1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00034" y="214290"/>
            <a:ext cx="7858180" cy="1212174"/>
          </a:xfrm>
          <a:effectLst>
            <a:outerShdw blurRad="50800" dist="38100" dir="5400000" algn="t" rotWithShape="0">
              <a:prstClr val="black">
                <a:alpha val="40000"/>
              </a:prstClr>
            </a:outerShdw>
          </a:effectLst>
        </p:spPr>
        <p:txBody>
          <a:bodyPr>
            <a:noAutofit/>
          </a:bodyPr>
          <a:lstStyle/>
          <a:p>
            <a:pPr algn="ctr"/>
            <a:r>
              <a:rPr lang="th-TH" sz="7200" b="1" dirty="0" smtClean="0">
                <a:solidFill>
                  <a:schemeClr val="bg1"/>
                </a:solidFill>
                <a:latin typeface="AngsanaUPC" pitchFamily="18" charset="-34"/>
                <a:cs typeface="AngsanaUPC" pitchFamily="18" charset="-34"/>
              </a:rPr>
              <a:t>การใช้อำนาจดุลพินิจ</a:t>
            </a:r>
            <a:endParaRPr lang="en-US" sz="7200" b="1" dirty="0">
              <a:solidFill>
                <a:schemeClr val="bg1"/>
              </a:solidFill>
              <a:latin typeface="AngsanaUPC" pitchFamily="18" charset="-34"/>
              <a:cs typeface="AngsanaUPC" pitchFamily="18" charset="-34"/>
            </a:endParaRPr>
          </a:p>
        </p:txBody>
      </p:sp>
      <p:sp>
        <p:nvSpPr>
          <p:cNvPr id="6" name="Content Placeholder 5"/>
          <p:cNvSpPr>
            <a:spLocks noGrp="1"/>
          </p:cNvSpPr>
          <p:nvPr>
            <p:ph sz="quarter" idx="1"/>
          </p:nvPr>
        </p:nvSpPr>
        <p:spPr>
          <a:xfrm>
            <a:off x="457200" y="1600200"/>
            <a:ext cx="7901014" cy="4873752"/>
          </a:xfrm>
          <a:ln>
            <a:solidFill>
              <a:schemeClr val="tx1"/>
            </a:solidFill>
          </a:ln>
        </p:spPr>
        <p:txBody>
          <a:bodyPr>
            <a:normAutofit/>
          </a:bodyPr>
          <a:lstStyle/>
          <a:p>
            <a:pPr algn="thaiDist">
              <a:buClr>
                <a:srgbClr val="00B0F0"/>
              </a:buClr>
              <a:buFont typeface="Wingdings" pitchFamily="2" charset="2"/>
              <a:buChar char="q"/>
            </a:pPr>
            <a:r>
              <a:rPr lang="th-TH" sz="4400" b="1" dirty="0" smtClean="0">
                <a:solidFill>
                  <a:schemeClr val="bg1"/>
                </a:solidFill>
                <a:latin typeface="AngsanaUPC" pitchFamily="18" charset="-34"/>
                <a:cs typeface="AngsanaUPC" pitchFamily="18" charset="-34"/>
              </a:rPr>
              <a:t> อำนาจดุลพินิจไม่ใช่อำนาจตามอำเภอใจ</a:t>
            </a:r>
          </a:p>
          <a:p>
            <a:pPr algn="thaiDist">
              <a:buClr>
                <a:srgbClr val="00B0F0"/>
              </a:buClr>
              <a:buFont typeface="Wingdings" pitchFamily="2" charset="2"/>
              <a:buChar char="q"/>
            </a:pPr>
            <a:r>
              <a:rPr lang="th-TH" sz="4400" b="1" dirty="0" smtClean="0">
                <a:solidFill>
                  <a:schemeClr val="bg1"/>
                </a:solidFill>
                <a:latin typeface="AngsanaUPC" pitchFamily="18" charset="-34"/>
                <a:cs typeface="AngsanaUPC" pitchFamily="18" charset="-34"/>
              </a:rPr>
              <a:t> </a:t>
            </a:r>
            <a:r>
              <a:rPr lang="th-TH" sz="4800" b="1" u="sng" dirty="0" smtClean="0">
                <a:solidFill>
                  <a:schemeClr val="bg1"/>
                </a:solidFill>
                <a:latin typeface="AngsanaUPC" pitchFamily="18" charset="-34"/>
                <a:cs typeface="AngsanaUPC" pitchFamily="18" charset="-34"/>
              </a:rPr>
              <a:t>ดุลพินิจวินิจฉัย </a:t>
            </a:r>
            <a:r>
              <a:rPr lang="en-US" sz="4400" b="1" dirty="0" smtClean="0">
                <a:solidFill>
                  <a:schemeClr val="bg1"/>
                </a:solidFill>
                <a:latin typeface="AngsanaUPC" pitchFamily="18" charset="-34"/>
                <a:cs typeface="AngsanaUPC" pitchFamily="18" charset="-34"/>
              </a:rPr>
              <a:t>: </a:t>
            </a:r>
            <a:r>
              <a:rPr lang="th-TH" sz="4400" b="1" dirty="0" smtClean="0">
                <a:solidFill>
                  <a:schemeClr val="bg1"/>
                </a:solidFill>
                <a:latin typeface="AngsanaUPC" pitchFamily="18" charset="-34"/>
                <a:cs typeface="AngsanaUPC" pitchFamily="18" charset="-34"/>
              </a:rPr>
              <a:t>การพิจารณาว่า ข้อเท็จจริง</a:t>
            </a:r>
            <a:r>
              <a:rPr lang="en-US" sz="4400" b="1" dirty="0" smtClean="0">
                <a:solidFill>
                  <a:schemeClr val="bg1"/>
                </a:solidFill>
                <a:latin typeface="AngsanaUPC" pitchFamily="18" charset="-34"/>
                <a:cs typeface="AngsanaUPC" pitchFamily="18" charset="-34"/>
              </a:rPr>
              <a:t>   </a:t>
            </a:r>
            <a:r>
              <a:rPr lang="th-TH" sz="4400" b="1" dirty="0" smtClean="0">
                <a:solidFill>
                  <a:schemeClr val="bg1"/>
                </a:solidFill>
                <a:latin typeface="AngsanaUPC" pitchFamily="18" charset="-34"/>
                <a:cs typeface="AngsanaUPC" pitchFamily="18" charset="-34"/>
              </a:rPr>
              <a:t>นั้นเป็นองค์ประกอบส่วนที่เป็นเหตุให้มีอำนาจดุลพินิจหรือไม่</a:t>
            </a:r>
          </a:p>
          <a:p>
            <a:pPr algn="thaiDist">
              <a:buClr>
                <a:srgbClr val="00B0F0"/>
              </a:buClr>
              <a:buFont typeface="Wingdings" pitchFamily="2" charset="2"/>
              <a:buChar char="q"/>
            </a:pPr>
            <a:r>
              <a:rPr lang="th-TH" sz="4400" b="1" dirty="0" smtClean="0">
                <a:solidFill>
                  <a:schemeClr val="bg1"/>
                </a:solidFill>
                <a:latin typeface="AngsanaUPC" pitchFamily="18" charset="-34"/>
                <a:cs typeface="AngsanaUPC" pitchFamily="18" charset="-34"/>
              </a:rPr>
              <a:t> </a:t>
            </a:r>
            <a:r>
              <a:rPr lang="th-TH" sz="4800" b="1" u="sng" dirty="0" smtClean="0">
                <a:solidFill>
                  <a:schemeClr val="bg1"/>
                </a:solidFill>
                <a:latin typeface="AngsanaUPC" pitchFamily="18" charset="-34"/>
                <a:cs typeface="AngsanaUPC" pitchFamily="18" charset="-34"/>
              </a:rPr>
              <a:t>ดุลพินิจตัดสินใจ </a:t>
            </a:r>
            <a:r>
              <a:rPr lang="en-US" sz="4400" b="1" dirty="0" smtClean="0">
                <a:solidFill>
                  <a:schemeClr val="bg1"/>
                </a:solidFill>
                <a:latin typeface="AngsanaUPC" pitchFamily="18" charset="-34"/>
                <a:cs typeface="AngsanaUPC" pitchFamily="18" charset="-34"/>
              </a:rPr>
              <a:t>: </a:t>
            </a:r>
            <a:r>
              <a:rPr lang="th-TH" sz="4400" b="1" dirty="0" smtClean="0">
                <a:solidFill>
                  <a:schemeClr val="bg1"/>
                </a:solidFill>
                <a:latin typeface="AngsanaUPC" pitchFamily="18" charset="-34"/>
                <a:cs typeface="AngsanaUPC" pitchFamily="18" charset="-34"/>
              </a:rPr>
              <a:t>การเลือกมาตรการตามที่กฎหมายกำหนด</a:t>
            </a:r>
            <a:endParaRPr lang="en-US" dirty="0">
              <a:solidFill>
                <a:schemeClr val="bg1"/>
              </a:solidFill>
            </a:endParaRPr>
          </a:p>
        </p:txBody>
      </p:sp>
      <p:sp>
        <p:nvSpPr>
          <p:cNvPr id="2" name="Slide Number Placeholder 1"/>
          <p:cNvSpPr>
            <a:spLocks noGrp="1"/>
          </p:cNvSpPr>
          <p:nvPr>
            <p:ph type="sldNum" sz="quarter" idx="15"/>
          </p:nvPr>
        </p:nvSpPr>
        <p:spPr>
          <a:xfrm>
            <a:off x="7924800" y="6356350"/>
            <a:ext cx="762000" cy="365125"/>
          </a:xfrm>
          <a:prstGeom prst="rect">
            <a:avLst/>
          </a:prstGeom>
        </p:spPr>
        <p:txBody>
          <a:bodyPr/>
          <a:lstStyle/>
          <a:p>
            <a:fld id="{1A5F6616-AE44-445F-8784-84BDFD457532}" type="slidenum">
              <a:rPr lang="en-US" smtClean="0"/>
              <a:pPr/>
              <a:t>147</a:t>
            </a:fld>
            <a:endParaRPr lang="en-US"/>
          </a:p>
        </p:txBody>
      </p:sp>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034" y="428604"/>
            <a:ext cx="7929618" cy="990600"/>
          </a:xfrm>
          <a:solidFill>
            <a:schemeClr val="accent3">
              <a:lumMod val="60000"/>
              <a:lumOff val="40000"/>
            </a:schemeClr>
          </a:solidFill>
          <a:effectLst>
            <a:outerShdw blurRad="50800" dist="38100" dir="5400000" algn="t" rotWithShape="0">
              <a:prstClr val="black">
                <a:alpha val="40000"/>
              </a:prstClr>
            </a:outerShdw>
          </a:effectLst>
        </p:spPr>
        <p:txBody>
          <a:bodyPr>
            <a:noAutofit/>
          </a:bodyPr>
          <a:lstStyle/>
          <a:p>
            <a:pPr algn="ctr"/>
            <a:r>
              <a:rPr lang="th-TH" sz="6600" b="1" dirty="0" smtClean="0">
                <a:solidFill>
                  <a:schemeClr val="tx1"/>
                </a:solidFill>
                <a:latin typeface="AngsanaUPC" pitchFamily="18" charset="-34"/>
                <a:cs typeface="AngsanaUPC" pitchFamily="18" charset="-34"/>
              </a:rPr>
              <a:t>ศาลตรวจสอบดุลพินิจอย่างไร</a:t>
            </a:r>
            <a:endParaRPr lang="en-US" sz="6600" b="1" dirty="0">
              <a:solidFill>
                <a:schemeClr val="tx1"/>
              </a:solidFill>
              <a:latin typeface="AngsanaUPC" pitchFamily="18" charset="-34"/>
              <a:cs typeface="AngsanaUPC" pitchFamily="18" charset="-34"/>
            </a:endParaRPr>
          </a:p>
        </p:txBody>
      </p:sp>
      <p:sp>
        <p:nvSpPr>
          <p:cNvPr id="3" name="Content Placeholder 2"/>
          <p:cNvSpPr>
            <a:spLocks noGrp="1"/>
          </p:cNvSpPr>
          <p:nvPr>
            <p:ph sz="quarter" idx="1"/>
          </p:nvPr>
        </p:nvSpPr>
        <p:spPr>
          <a:xfrm>
            <a:off x="642910" y="1643050"/>
            <a:ext cx="7467600" cy="4873752"/>
          </a:xfrm>
          <a:ln>
            <a:solidFill>
              <a:schemeClr val="bg1"/>
            </a:solidFill>
          </a:ln>
        </p:spPr>
        <p:txBody>
          <a:bodyPr>
            <a:normAutofit/>
          </a:bodyPr>
          <a:lstStyle/>
          <a:p>
            <a:pPr algn="thaiDist">
              <a:buClr>
                <a:srgbClr val="FF0000"/>
              </a:buClr>
              <a:buFont typeface="Arial" pitchFamily="34" charset="0"/>
              <a:buChar char="•"/>
            </a:pPr>
            <a:r>
              <a:rPr lang="th-TH" sz="4400" b="1" dirty="0" smtClean="0">
                <a:solidFill>
                  <a:schemeClr val="bg1"/>
                </a:solidFill>
                <a:latin typeface="AngsanaUPC" pitchFamily="18" charset="-34"/>
                <a:cs typeface="AngsanaUPC" pitchFamily="18" charset="-34"/>
              </a:rPr>
              <a:t> ศาลจะตรวจสอบเมื่อมีประเด็นข้อพิพาทเกี่ยวกับการใช้อำนาจดุลพินิจ </a:t>
            </a:r>
          </a:p>
          <a:p>
            <a:pPr algn="thaiDist">
              <a:buClr>
                <a:srgbClr val="FF0000"/>
              </a:buClr>
              <a:buFont typeface="Arial" pitchFamily="34" charset="0"/>
              <a:buChar char="•"/>
            </a:pPr>
            <a:r>
              <a:rPr lang="th-TH" sz="4400" b="1" dirty="0" smtClean="0">
                <a:solidFill>
                  <a:schemeClr val="bg1"/>
                </a:solidFill>
                <a:latin typeface="AngsanaUPC" pitchFamily="18" charset="-34"/>
                <a:cs typeface="AngsanaUPC" pitchFamily="18" charset="-34"/>
              </a:rPr>
              <a:t> การตรวจสอบของศาล มี </a:t>
            </a:r>
            <a:r>
              <a:rPr lang="en-US" sz="4400" b="1" dirty="0" smtClean="0">
                <a:solidFill>
                  <a:schemeClr val="bg1"/>
                </a:solidFill>
                <a:latin typeface="AngsanaUPC" pitchFamily="18" charset="-34"/>
                <a:cs typeface="AngsanaUPC" pitchFamily="18" charset="-34"/>
              </a:rPr>
              <a:t>3 </a:t>
            </a:r>
            <a:r>
              <a:rPr lang="th-TH" sz="4400" b="1" dirty="0" smtClean="0">
                <a:solidFill>
                  <a:schemeClr val="bg1"/>
                </a:solidFill>
                <a:latin typeface="AngsanaUPC" pitchFamily="18" charset="-34"/>
                <a:cs typeface="AngsanaUPC" pitchFamily="18" charset="-34"/>
              </a:rPr>
              <a:t>ระดับ</a:t>
            </a:r>
          </a:p>
          <a:p>
            <a:pPr lvl="2" algn="thaiDist">
              <a:buClr>
                <a:srgbClr val="FF0000"/>
              </a:buClr>
              <a:buFont typeface="Arial" pitchFamily="34" charset="0"/>
              <a:buChar char="•"/>
            </a:pPr>
            <a:r>
              <a:rPr lang="th-TH" sz="3800" b="1" dirty="0" smtClean="0">
                <a:solidFill>
                  <a:schemeClr val="bg1"/>
                </a:solidFill>
                <a:latin typeface="AngsanaUPC" pitchFamily="18" charset="-34"/>
                <a:cs typeface="AngsanaUPC" pitchFamily="18" charset="-34"/>
              </a:rPr>
              <a:t> การตรวจสอบขั้นต่ำ </a:t>
            </a:r>
            <a:r>
              <a:rPr lang="en-US" sz="3800" b="1" dirty="0" smtClean="0">
                <a:solidFill>
                  <a:schemeClr val="bg1"/>
                </a:solidFill>
                <a:latin typeface="AngsanaUPC" pitchFamily="18" charset="-34"/>
                <a:cs typeface="AngsanaUPC" pitchFamily="18" charset="-34"/>
              </a:rPr>
              <a:t>: </a:t>
            </a:r>
            <a:r>
              <a:rPr lang="th-TH" sz="3800" b="1" dirty="0" smtClean="0">
                <a:solidFill>
                  <a:schemeClr val="bg1"/>
                </a:solidFill>
                <a:latin typeface="AngsanaUPC" pitchFamily="18" charset="-34"/>
                <a:cs typeface="AngsanaUPC" pitchFamily="18" charset="-34"/>
              </a:rPr>
              <a:t>มีข้อเท็จจริงที่อ้างหรือไม่</a:t>
            </a:r>
          </a:p>
          <a:p>
            <a:pPr lvl="2" algn="thaiDist">
              <a:buClr>
                <a:srgbClr val="FF0000"/>
              </a:buClr>
              <a:buFont typeface="Arial" pitchFamily="34" charset="0"/>
              <a:buChar char="•"/>
            </a:pPr>
            <a:r>
              <a:rPr lang="th-TH" sz="3800" b="1" dirty="0" smtClean="0">
                <a:solidFill>
                  <a:schemeClr val="bg1"/>
                </a:solidFill>
                <a:latin typeface="AngsanaUPC" pitchFamily="18" charset="-34"/>
                <a:cs typeface="AngsanaUPC" pitchFamily="18" charset="-34"/>
              </a:rPr>
              <a:t> การตรวจสอบระดับปกติ</a:t>
            </a:r>
            <a:r>
              <a:rPr lang="en-US" sz="3800" b="1" dirty="0" smtClean="0">
                <a:solidFill>
                  <a:schemeClr val="bg1"/>
                </a:solidFill>
                <a:latin typeface="AngsanaUPC" pitchFamily="18" charset="-34"/>
                <a:cs typeface="AngsanaUPC" pitchFamily="18" charset="-34"/>
              </a:rPr>
              <a:t>:</a:t>
            </a:r>
            <a:r>
              <a:rPr lang="th-TH" sz="3800" b="1" dirty="0" smtClean="0">
                <a:solidFill>
                  <a:schemeClr val="bg1"/>
                </a:solidFill>
                <a:latin typeface="AngsanaUPC" pitchFamily="18" charset="-34"/>
                <a:cs typeface="AngsanaUPC" pitchFamily="18" charset="-34"/>
              </a:rPr>
              <a:t>ความชอบด้วยกฎหมาย</a:t>
            </a:r>
          </a:p>
          <a:p>
            <a:pPr lvl="2" algn="thaiDist">
              <a:buClr>
                <a:srgbClr val="FF0000"/>
              </a:buClr>
              <a:buFont typeface="Arial" pitchFamily="34" charset="0"/>
              <a:buChar char="•"/>
            </a:pPr>
            <a:r>
              <a:rPr lang="th-TH" sz="3800" b="1" dirty="0" smtClean="0">
                <a:solidFill>
                  <a:schemeClr val="bg1"/>
                </a:solidFill>
                <a:latin typeface="AngsanaUPC" pitchFamily="18" charset="-34"/>
                <a:cs typeface="AngsanaUPC" pitchFamily="18" charset="-34"/>
              </a:rPr>
              <a:t> การตรวจสอบขั้นสูง </a:t>
            </a:r>
            <a:r>
              <a:rPr lang="en-US" sz="3800" b="1" dirty="0" smtClean="0">
                <a:solidFill>
                  <a:schemeClr val="bg1"/>
                </a:solidFill>
                <a:latin typeface="AngsanaUPC" pitchFamily="18" charset="-34"/>
                <a:cs typeface="AngsanaUPC" pitchFamily="18" charset="-34"/>
              </a:rPr>
              <a:t>: </a:t>
            </a:r>
            <a:r>
              <a:rPr lang="th-TH" sz="3800" b="1" dirty="0" smtClean="0">
                <a:solidFill>
                  <a:schemeClr val="bg1"/>
                </a:solidFill>
                <a:latin typeface="AngsanaUPC" pitchFamily="18" charset="-34"/>
                <a:cs typeface="AngsanaUPC" pitchFamily="18" charset="-34"/>
              </a:rPr>
              <a:t>หลักแห่งความได้สัดส่วน</a:t>
            </a:r>
            <a:endParaRPr lang="en-US" sz="3800" b="1" dirty="0">
              <a:solidFill>
                <a:schemeClr val="bg1"/>
              </a:solidFill>
              <a:latin typeface="AngsanaUPC" pitchFamily="18" charset="-34"/>
              <a:cs typeface="AngsanaUPC" pitchFamily="18" charset="-34"/>
            </a:endParaRPr>
          </a:p>
        </p:txBody>
      </p:sp>
      <p:sp>
        <p:nvSpPr>
          <p:cNvPr id="4" name="Slide Number Placeholder 3"/>
          <p:cNvSpPr>
            <a:spLocks noGrp="1"/>
          </p:cNvSpPr>
          <p:nvPr>
            <p:ph type="sldNum" sz="quarter" idx="15"/>
          </p:nvPr>
        </p:nvSpPr>
        <p:spPr>
          <a:xfrm>
            <a:off x="4361688" y="1026372"/>
            <a:ext cx="457200" cy="441325"/>
          </a:xfrm>
          <a:prstGeom prst="rect">
            <a:avLst/>
          </a:prstGeom>
        </p:spPr>
        <p:txBody>
          <a:bodyPr/>
          <a:lstStyle/>
          <a:p>
            <a:fld id="{1A5F6616-AE44-445F-8784-84BDFD457532}" type="slidenum">
              <a:rPr lang="en-US" smtClean="0"/>
              <a:pPr/>
              <a:t>148</a:t>
            </a:fld>
            <a:endParaRPr lang="en-US"/>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th-TH" sz="7200" b="1" dirty="0" smtClean="0">
                <a:solidFill>
                  <a:schemeClr val="tx1"/>
                </a:solidFill>
                <a:latin typeface="Angsana New" pitchFamily="18" charset="-34"/>
                <a:cs typeface="Angsana New" pitchFamily="18" charset="-34"/>
              </a:rPr>
              <a:t>หลักแห่งความได้สัดส่วน</a:t>
            </a:r>
            <a:endParaRPr lang="en-US" sz="7200" b="1" dirty="0">
              <a:solidFill>
                <a:schemeClr val="tx1"/>
              </a:solidFill>
              <a:latin typeface="Angsana New" pitchFamily="18" charset="-34"/>
              <a:cs typeface="Angsana New" pitchFamily="18" charset="-34"/>
            </a:endParaRPr>
          </a:p>
        </p:txBody>
      </p:sp>
      <p:sp>
        <p:nvSpPr>
          <p:cNvPr id="3" name="Content Placeholder 2"/>
          <p:cNvSpPr>
            <a:spLocks noGrp="1"/>
          </p:cNvSpPr>
          <p:nvPr>
            <p:ph sz="quarter" idx="1"/>
          </p:nvPr>
        </p:nvSpPr>
        <p:spPr>
          <a:xfrm>
            <a:off x="857224" y="1571612"/>
            <a:ext cx="7467600" cy="4873752"/>
          </a:xfrm>
          <a:solidFill>
            <a:srgbClr val="7030A0"/>
          </a:solidFill>
          <a:ln>
            <a:solidFill>
              <a:schemeClr val="bg1"/>
            </a:solidFill>
          </a:ln>
        </p:spPr>
        <p:txBody>
          <a:bodyPr>
            <a:normAutofit fontScale="92500" lnSpcReduction="10000"/>
          </a:bodyPr>
          <a:lstStyle/>
          <a:p>
            <a:pPr>
              <a:buClr>
                <a:srgbClr val="FF0000"/>
              </a:buClr>
              <a:buFont typeface="Wingdings" pitchFamily="2" charset="2"/>
              <a:buChar char="Ø"/>
            </a:pPr>
            <a:r>
              <a:rPr lang="th-TH" sz="5400" dirty="0" smtClean="0">
                <a:solidFill>
                  <a:schemeClr val="bg1"/>
                </a:solidFill>
                <a:latin typeface="AngsanaUPC" pitchFamily="18" charset="-34"/>
                <a:cs typeface="Angsana New" pitchFamily="18" charset="-34"/>
              </a:rPr>
              <a:t> </a:t>
            </a:r>
            <a:r>
              <a:rPr lang="th-TH" sz="4800" b="1" dirty="0" smtClean="0">
                <a:solidFill>
                  <a:schemeClr val="bg1"/>
                </a:solidFill>
                <a:latin typeface="AngsanaUPC" pitchFamily="18" charset="-34"/>
                <a:cs typeface="Angsana New" pitchFamily="18" charset="-34"/>
              </a:rPr>
              <a:t>คำสั่งหรือมาตรการทางปกครองนั้น</a:t>
            </a:r>
            <a:r>
              <a:rPr lang="th-TH" sz="4800" b="1" u="sng" dirty="0" smtClean="0">
                <a:solidFill>
                  <a:schemeClr val="bg1"/>
                </a:solidFill>
                <a:latin typeface="AngsanaUPC" pitchFamily="18" charset="-34"/>
                <a:cs typeface="Angsana New" pitchFamily="18" charset="-34"/>
              </a:rPr>
              <a:t>สามารถบรรลุผล</a:t>
            </a:r>
            <a:r>
              <a:rPr lang="th-TH" sz="4800" b="1" dirty="0" smtClean="0">
                <a:solidFill>
                  <a:schemeClr val="bg1"/>
                </a:solidFill>
                <a:latin typeface="AngsanaUPC" pitchFamily="18" charset="-34"/>
                <a:cs typeface="Angsana New" pitchFamily="18" charset="-34"/>
              </a:rPr>
              <a:t>ตามเจตนารมณ์ของกฎหมายได้หรือไม่</a:t>
            </a:r>
          </a:p>
          <a:p>
            <a:pPr>
              <a:buClr>
                <a:srgbClr val="FF0000"/>
              </a:buClr>
              <a:buFont typeface="Wingdings" pitchFamily="2" charset="2"/>
              <a:buChar char="Ø"/>
            </a:pPr>
            <a:r>
              <a:rPr lang="th-TH" sz="4800" b="1" dirty="0" smtClean="0">
                <a:solidFill>
                  <a:schemeClr val="bg1"/>
                </a:solidFill>
                <a:latin typeface="AngsanaUPC" pitchFamily="18" charset="-34"/>
                <a:cs typeface="Angsana New" pitchFamily="18" charset="-34"/>
              </a:rPr>
              <a:t> คำสั่งหรือมาตรการทางปกครองนั้น</a:t>
            </a:r>
            <a:r>
              <a:rPr lang="th-TH" sz="4800" b="1" u="sng" dirty="0" smtClean="0">
                <a:solidFill>
                  <a:schemeClr val="bg1"/>
                </a:solidFill>
                <a:latin typeface="AngsanaUPC" pitchFamily="18" charset="-34"/>
                <a:cs typeface="Angsana New" pitchFamily="18" charset="-34"/>
              </a:rPr>
              <a:t>พอสมควรแก่เหตุ</a:t>
            </a:r>
            <a:r>
              <a:rPr lang="th-TH" sz="4800" b="1" dirty="0" smtClean="0">
                <a:solidFill>
                  <a:schemeClr val="bg1"/>
                </a:solidFill>
                <a:latin typeface="AngsanaUPC" pitchFamily="18" charset="-34"/>
                <a:cs typeface="Angsana New" pitchFamily="18" charset="-34"/>
              </a:rPr>
              <a:t>หรือไม่ </a:t>
            </a:r>
            <a:r>
              <a:rPr lang="en-US" sz="4800" b="1" dirty="0" smtClean="0">
                <a:solidFill>
                  <a:schemeClr val="bg1"/>
                </a:solidFill>
                <a:latin typeface="AngsanaUPC" pitchFamily="18" charset="-34"/>
                <a:cs typeface="Angsana New" pitchFamily="18" charset="-34"/>
              </a:rPr>
              <a:t>: </a:t>
            </a:r>
            <a:r>
              <a:rPr lang="th-TH" sz="4800" b="1" dirty="0" smtClean="0">
                <a:solidFill>
                  <a:schemeClr val="bg1"/>
                </a:solidFill>
                <a:latin typeface="AngsanaUPC" pitchFamily="18" charset="-34"/>
                <a:cs typeface="Angsana New" pitchFamily="18" charset="-34"/>
              </a:rPr>
              <a:t>หลักแห่งความจำเป็น</a:t>
            </a:r>
          </a:p>
          <a:p>
            <a:pPr>
              <a:buClr>
                <a:srgbClr val="FF0000"/>
              </a:buClr>
              <a:buFont typeface="Wingdings" pitchFamily="2" charset="2"/>
              <a:buChar char="Ø"/>
            </a:pPr>
            <a:r>
              <a:rPr lang="th-TH" sz="4800" b="1" dirty="0" smtClean="0">
                <a:solidFill>
                  <a:schemeClr val="bg1"/>
                </a:solidFill>
                <a:latin typeface="AngsanaUPC" pitchFamily="18" charset="-34"/>
                <a:cs typeface="Angsana New" pitchFamily="18" charset="-34"/>
              </a:rPr>
              <a:t> ผลที่เกิดขึ้นคุ้มค่าได้สัดส่วนกับผลกระทบ      ที่เกิดแก่สิทธิเสรีภาพของบุคคลหรือไม่</a:t>
            </a:r>
            <a:endParaRPr lang="en-US" sz="4800" b="1" dirty="0">
              <a:solidFill>
                <a:schemeClr val="bg1"/>
              </a:solidFill>
              <a:latin typeface="AngsanaUPC" pitchFamily="18" charset="-34"/>
              <a:cs typeface="Angsana New" pitchFamily="18" charset="-34"/>
            </a:endParaRPr>
          </a:p>
        </p:txBody>
      </p:sp>
      <p:sp>
        <p:nvSpPr>
          <p:cNvPr id="4" name="Slide Number Placeholder 3"/>
          <p:cNvSpPr>
            <a:spLocks noGrp="1"/>
          </p:cNvSpPr>
          <p:nvPr>
            <p:ph type="sldNum" sz="quarter" idx="15"/>
          </p:nvPr>
        </p:nvSpPr>
        <p:spPr>
          <a:xfrm>
            <a:off x="7924800" y="6356350"/>
            <a:ext cx="762000" cy="365125"/>
          </a:xfrm>
          <a:prstGeom prst="rect">
            <a:avLst/>
          </a:prstGeom>
        </p:spPr>
        <p:txBody>
          <a:bodyPr/>
          <a:lstStyle/>
          <a:p>
            <a:fld id="{1A5F6616-AE44-445F-8784-84BDFD457532}" type="slidenum">
              <a:rPr lang="en-US" smtClean="0"/>
              <a:pPr/>
              <a:t>149</a:t>
            </a:fld>
            <a:endParaRPr lang="en-US"/>
          </a:p>
        </p:txBody>
      </p:sp>
    </p:spTree>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FF9933"/>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p>
            <a:pPr algn="ctr"/>
            <a:r>
              <a:rPr lang="th-TH" sz="8000" b="1" dirty="0" smtClean="0">
                <a:solidFill>
                  <a:srgbClr val="C00000"/>
                </a:solidFill>
              </a:rPr>
              <a:t>คำสั่งทางปกครอง</a:t>
            </a:r>
          </a:p>
        </p:txBody>
      </p:sp>
      <p:sp>
        <p:nvSpPr>
          <p:cNvPr id="26627" name="Rectangle 3"/>
          <p:cNvSpPr>
            <a:spLocks noGrp="1" noChangeArrowheads="1"/>
          </p:cNvSpPr>
          <p:nvPr>
            <p:ph sz="quarter" idx="1"/>
          </p:nvPr>
        </p:nvSpPr>
        <p:spPr>
          <a:xfrm>
            <a:off x="642910" y="1524000"/>
            <a:ext cx="8043890" cy="4800600"/>
          </a:xfrm>
          <a:solidFill>
            <a:schemeClr val="tx1"/>
          </a:solidFill>
          <a:ln>
            <a:solidFill>
              <a:schemeClr val="bg1"/>
            </a:solidFill>
          </a:ln>
        </p:spPr>
        <p:txBody>
          <a:bodyPr>
            <a:normAutofit/>
          </a:bodyPr>
          <a:lstStyle/>
          <a:p>
            <a:pPr algn="thaiDist">
              <a:buClr>
                <a:srgbClr val="00B050"/>
              </a:buClr>
              <a:buFont typeface="Wingdings" pitchFamily="2" charset="2"/>
              <a:buChar char="v"/>
            </a:pPr>
            <a:r>
              <a:rPr lang="th-TH" sz="6000" b="1" dirty="0" smtClean="0"/>
              <a:t> </a:t>
            </a:r>
            <a:r>
              <a:rPr lang="th-TH" sz="6000" b="1" dirty="0" smtClean="0">
                <a:solidFill>
                  <a:schemeClr val="bg1"/>
                </a:solidFill>
                <a:latin typeface="AngsanaUPC" pitchFamily="18" charset="-34"/>
                <a:cs typeface="AngsanaUPC" pitchFamily="18" charset="-34"/>
              </a:rPr>
              <a:t>การกระทำโดยมุ่งเปลี่ยนแปลง “สถานภาพทางกฎหมาย” ของสิทธิและหน้าที่ของบุคคล โดยอำนาจ    เอกสิทธิ์ทางปกครอง</a:t>
            </a:r>
          </a:p>
          <a:p>
            <a:pPr algn="thaiDist">
              <a:buClr>
                <a:srgbClr val="00B050"/>
              </a:buClr>
              <a:buFont typeface="Wingdings" pitchFamily="2" charset="2"/>
              <a:buChar char="v"/>
            </a:pPr>
            <a:r>
              <a:rPr lang="th-TH" sz="6000" b="1" dirty="0" smtClean="0">
                <a:solidFill>
                  <a:schemeClr val="bg1"/>
                </a:solidFill>
                <a:latin typeface="AngsanaUPC" pitchFamily="18" charset="-34"/>
                <a:cs typeface="AngsanaUPC" pitchFamily="18" charset="-34"/>
              </a:rPr>
              <a:t> นิติกรรมทางปกครองฝ่ายเดียว</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strips(downLeft)">
                                      <p:cBhvr>
                                        <p:cTn id="7" dur="500"/>
                                        <p:tgtEl>
                                          <p:spTgt spid="26627">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26627">
                                            <p:txEl>
                                              <p:pRg st="1" end="1"/>
                                            </p:txEl>
                                          </p:spTgt>
                                        </p:tgtEl>
                                        <p:attrNameLst>
                                          <p:attrName>style.visibility</p:attrName>
                                        </p:attrNameLst>
                                      </p:cBhvr>
                                      <p:to>
                                        <p:strVal val="visible"/>
                                      </p:to>
                                    </p:set>
                                    <p:animEffect transition="in" filter="strips(downLeft)">
                                      <p:cBhvr>
                                        <p:cTn id="10" dur="500"/>
                                        <p:tgtEl>
                                          <p:spTgt spid="266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th-TH" sz="6600" b="1" dirty="0" smtClean="0">
                <a:solidFill>
                  <a:schemeClr val="tx1"/>
                </a:solidFill>
                <a:latin typeface="AngsanaUPC" pitchFamily="18" charset="-34"/>
                <a:cs typeface="AngsanaUPC" pitchFamily="18" charset="-34"/>
              </a:rPr>
              <a:t>เมื่อต้องทำคำให้การ</a:t>
            </a:r>
            <a:endParaRPr lang="en-US" sz="6600" b="1" dirty="0">
              <a:solidFill>
                <a:schemeClr val="tx1"/>
              </a:solidFill>
              <a:latin typeface="AngsanaUPC" pitchFamily="18" charset="-34"/>
              <a:cs typeface="AngsanaUPC" pitchFamily="18" charset="-34"/>
            </a:endParaRPr>
          </a:p>
        </p:txBody>
      </p:sp>
      <p:graphicFrame>
        <p:nvGraphicFramePr>
          <p:cNvPr id="5" name="Content Placeholder 4"/>
          <p:cNvGraphicFramePr>
            <a:graphicFrameLocks noGrp="1"/>
          </p:cNvGraphicFramePr>
          <p:nvPr>
            <p:ph sz="quarter" idx="1"/>
          </p:nvPr>
        </p:nvGraphicFramePr>
        <p:xfrm>
          <a:off x="152400" y="1600200"/>
          <a:ext cx="8610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5"/>
          </p:nvPr>
        </p:nvSpPr>
        <p:spPr>
          <a:xfrm>
            <a:off x="8153400" y="6422064"/>
            <a:ext cx="762000" cy="365125"/>
          </a:xfrm>
          <a:prstGeom prst="rect">
            <a:avLst/>
          </a:prstGeom>
        </p:spPr>
        <p:txBody>
          <a:bodyPr/>
          <a:lstStyle/>
          <a:p>
            <a:fld id="{1A5F6616-AE44-445F-8784-84BDFD457532}" type="slidenum">
              <a:rPr lang="en-US" smtClean="0"/>
              <a:pPr/>
              <a:t>150</a:t>
            </a:fld>
            <a:endParaRPr lang="en-US"/>
          </a:p>
        </p:txBody>
      </p:sp>
    </p:spTree>
  </p:cSld>
  <p:clrMapOvr>
    <a:masterClrMapping/>
  </p:clrMapOvr>
  <p:transition spd="slow">
    <p:circl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24" y="285728"/>
            <a:ext cx="7467600" cy="1143000"/>
          </a:xfrm>
        </p:spPr>
        <p:txBody>
          <a:bodyPr>
            <a:normAutofit/>
          </a:bodyPr>
          <a:lstStyle/>
          <a:p>
            <a:pPr algn="ctr"/>
            <a:r>
              <a:rPr lang="th-TH" sz="6600" b="1" dirty="0" smtClean="0">
                <a:solidFill>
                  <a:schemeClr val="tx1"/>
                </a:solidFill>
                <a:latin typeface="AngsanaUPC" pitchFamily="18" charset="-34"/>
                <a:cs typeface="AngsanaUPC" pitchFamily="18" charset="-34"/>
              </a:rPr>
              <a:t>การทำคำให้การคดีปกครอง</a:t>
            </a:r>
            <a:endParaRPr lang="en-US" sz="6600" b="1" dirty="0">
              <a:solidFill>
                <a:schemeClr val="tx1"/>
              </a:solidFill>
              <a:latin typeface="AngsanaUPC" pitchFamily="18" charset="-34"/>
              <a:cs typeface="AngsanaUPC" pitchFamily="18" charset="-34"/>
            </a:endParaRPr>
          </a:p>
        </p:txBody>
      </p:sp>
      <p:graphicFrame>
        <p:nvGraphicFramePr>
          <p:cNvPr id="5" name="Content Placeholder 4"/>
          <p:cNvGraphicFramePr>
            <a:graphicFrameLocks noGrp="1"/>
          </p:cNvGraphicFramePr>
          <p:nvPr>
            <p:ph sz="quarter" idx="1"/>
          </p:nvPr>
        </p:nvGraphicFramePr>
        <p:xfrm>
          <a:off x="428596" y="1357298"/>
          <a:ext cx="80010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5"/>
          </p:nvPr>
        </p:nvSpPr>
        <p:spPr>
          <a:xfrm>
            <a:off x="8153400" y="6422064"/>
            <a:ext cx="762000" cy="365125"/>
          </a:xfrm>
          <a:prstGeom prst="rect">
            <a:avLst/>
          </a:prstGeom>
        </p:spPr>
        <p:txBody>
          <a:bodyPr/>
          <a:lstStyle/>
          <a:p>
            <a:fld id="{1A5F6616-AE44-445F-8784-84BDFD457532}" type="slidenum">
              <a:rPr lang="en-US" smtClean="0"/>
              <a:pPr/>
              <a:t>151</a:t>
            </a:fld>
            <a:endParaRPr lang="en-US"/>
          </a:p>
        </p:txBody>
      </p:sp>
      <p:sp>
        <p:nvSpPr>
          <p:cNvPr id="6" name="Curved Down Arrow 5"/>
          <p:cNvSpPr/>
          <p:nvPr/>
        </p:nvSpPr>
        <p:spPr>
          <a:xfrm>
            <a:off x="3357554" y="1142984"/>
            <a:ext cx="2000264" cy="785818"/>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urved Left Arrow 6"/>
          <p:cNvSpPr/>
          <p:nvPr/>
        </p:nvSpPr>
        <p:spPr>
          <a:xfrm>
            <a:off x="7715272" y="3214686"/>
            <a:ext cx="714380" cy="1857388"/>
          </a:xfrm>
          <a:prstGeom prst="curvedLeftArrow">
            <a:avLst>
              <a:gd name="adj1" fmla="val 33992"/>
              <a:gd name="adj2" fmla="val 50000"/>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urved Left Arrow 8"/>
          <p:cNvSpPr/>
          <p:nvPr/>
        </p:nvSpPr>
        <p:spPr>
          <a:xfrm rot="5400000">
            <a:off x="3768316" y="5232816"/>
            <a:ext cx="821549" cy="1928825"/>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urved Down Arrow 10"/>
          <p:cNvSpPr/>
          <p:nvPr/>
        </p:nvSpPr>
        <p:spPr>
          <a:xfrm rot="15930474">
            <a:off x="-265252" y="3618998"/>
            <a:ext cx="1638027" cy="68313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spd="slow">
    <p:diamond/>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th-TH" sz="6600" b="1" dirty="0" smtClean="0">
                <a:solidFill>
                  <a:schemeClr val="tx1"/>
                </a:solidFill>
                <a:latin typeface="AngsanaUPC" pitchFamily="18" charset="-34"/>
                <a:cs typeface="AngsanaUPC" pitchFamily="18" charset="-34"/>
              </a:rPr>
              <a:t>วันสิ้นสุดการแสวงหาข้อเท็จจริง</a:t>
            </a:r>
            <a:endParaRPr lang="en-US" sz="6600" b="1" dirty="0">
              <a:solidFill>
                <a:schemeClr val="tx1"/>
              </a:solidFill>
              <a:latin typeface="AngsanaUPC" pitchFamily="18" charset="-34"/>
              <a:cs typeface="AngsanaUPC" pitchFamily="18" charset="-34"/>
            </a:endParaRPr>
          </a:p>
        </p:txBody>
      </p:sp>
      <p:sp>
        <p:nvSpPr>
          <p:cNvPr id="3" name="Content Placeholder 2"/>
          <p:cNvSpPr>
            <a:spLocks noGrp="1"/>
          </p:cNvSpPr>
          <p:nvPr>
            <p:ph sz="quarter" idx="1"/>
          </p:nvPr>
        </p:nvSpPr>
        <p:spPr>
          <a:xfrm>
            <a:off x="357158" y="1571612"/>
            <a:ext cx="8153400" cy="4525963"/>
          </a:xfrm>
          <a:solidFill>
            <a:srgbClr val="00B0F0"/>
          </a:solidFill>
          <a:ln>
            <a:solidFill>
              <a:schemeClr val="accent1"/>
            </a:solidFill>
          </a:ln>
        </p:spPr>
        <p:txBody>
          <a:bodyPr>
            <a:normAutofit/>
          </a:bodyPr>
          <a:lstStyle/>
          <a:p>
            <a:pPr algn="thaiDist">
              <a:buClr>
                <a:srgbClr val="FF0000"/>
              </a:buClr>
            </a:pPr>
            <a:r>
              <a:rPr lang="th-TH" sz="4400" b="1" dirty="0" smtClean="0">
                <a:solidFill>
                  <a:schemeClr val="bg1"/>
                </a:solidFill>
                <a:latin typeface="AngsanaUPC" pitchFamily="18" charset="-34"/>
                <a:cs typeface="AngsanaUPC" pitchFamily="18" charset="-34"/>
              </a:rPr>
              <a:t> </a:t>
            </a:r>
            <a:r>
              <a:rPr lang="th-TH" sz="4400" b="1" dirty="0" smtClean="0">
                <a:latin typeface="AngsanaUPC" pitchFamily="18" charset="-34"/>
                <a:cs typeface="AngsanaUPC" pitchFamily="18" charset="-34"/>
              </a:rPr>
              <a:t>สำคัญมากต่อรูปคดี</a:t>
            </a:r>
          </a:p>
          <a:p>
            <a:pPr algn="thaiDist">
              <a:buClr>
                <a:srgbClr val="FF0000"/>
              </a:buClr>
            </a:pPr>
            <a:r>
              <a:rPr lang="th-TH" sz="4400" b="1" dirty="0" smtClean="0">
                <a:latin typeface="AngsanaUPC" pitchFamily="18" charset="-34"/>
                <a:cs typeface="AngsanaUPC" pitchFamily="18" charset="-34"/>
              </a:rPr>
              <a:t> เมื่อศาลแจ้ง </a:t>
            </a:r>
            <a:r>
              <a:rPr lang="en-US" sz="4400" b="1" dirty="0" smtClean="0">
                <a:latin typeface="AngsanaUPC" pitchFamily="18" charset="-34"/>
                <a:cs typeface="AngsanaUPC" pitchFamily="18" charset="-34"/>
              </a:rPr>
              <a:t>: </a:t>
            </a:r>
            <a:r>
              <a:rPr lang="th-TH" sz="4400" b="1" dirty="0" smtClean="0">
                <a:latin typeface="AngsanaUPC" pitchFamily="18" charset="-34"/>
                <a:cs typeface="AngsanaUPC" pitchFamily="18" charset="-34"/>
              </a:rPr>
              <a:t>ต้องตรวจสอบทันทีว่า “ผู้ฟ้องคดีคัดค้านคำให้การและ เพิ่มเติมคำฟ้องว่าอย่างไร</a:t>
            </a:r>
          </a:p>
          <a:p>
            <a:pPr algn="thaiDist">
              <a:buClr>
                <a:srgbClr val="FF0000"/>
              </a:buClr>
            </a:pPr>
            <a:r>
              <a:rPr lang="th-TH" sz="4400" b="1" dirty="0" smtClean="0">
                <a:latin typeface="AngsanaUPC" pitchFamily="18" charset="-34"/>
                <a:cs typeface="AngsanaUPC" pitchFamily="18" charset="-34"/>
              </a:rPr>
              <a:t> ได้เพิ่มเติมคำคัดค้านไปครบทุกประเด็นหรือยัง</a:t>
            </a:r>
          </a:p>
          <a:p>
            <a:pPr algn="thaiDist">
              <a:buClr>
                <a:srgbClr val="FF0000"/>
              </a:buClr>
            </a:pPr>
            <a:r>
              <a:rPr lang="th-TH" sz="4400" b="1" dirty="0" smtClean="0">
                <a:latin typeface="AngsanaUPC" pitchFamily="18" charset="-34"/>
                <a:cs typeface="AngsanaUPC" pitchFamily="18" charset="-34"/>
              </a:rPr>
              <a:t> มีข้อเท็จจริงอื่นๆเพิ่มเติมขึ้นมาหรือไม่ ถ้ามีต้องเพิ่มเติมต่อศาล</a:t>
            </a:r>
            <a:endParaRPr lang="en-US" sz="4400" b="1" dirty="0">
              <a:latin typeface="AngsanaUPC" pitchFamily="18" charset="-34"/>
              <a:cs typeface="AngsanaUPC" pitchFamily="18" charset="-34"/>
            </a:endParaRPr>
          </a:p>
        </p:txBody>
      </p:sp>
      <p:sp>
        <p:nvSpPr>
          <p:cNvPr id="4" name="Slide Number Placeholder 3"/>
          <p:cNvSpPr>
            <a:spLocks noGrp="1"/>
          </p:cNvSpPr>
          <p:nvPr>
            <p:ph type="sldNum" sz="quarter" idx="15"/>
          </p:nvPr>
        </p:nvSpPr>
        <p:spPr>
          <a:xfrm>
            <a:off x="8153400" y="6422064"/>
            <a:ext cx="762000" cy="365125"/>
          </a:xfrm>
          <a:prstGeom prst="rect">
            <a:avLst/>
          </a:prstGeom>
        </p:spPr>
        <p:txBody>
          <a:bodyPr/>
          <a:lstStyle/>
          <a:p>
            <a:fld id="{1A5F6616-AE44-445F-8784-84BDFD457532}" type="slidenum">
              <a:rPr lang="en-US" smtClean="0"/>
              <a:pPr/>
              <a:t>152</a:t>
            </a:fld>
            <a:endParaRPr lang="en-US"/>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strips(down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th-TH" sz="6600" b="1" dirty="0" smtClean="0">
                <a:solidFill>
                  <a:schemeClr val="bg1"/>
                </a:solidFill>
                <a:latin typeface="AngsanaUPC" pitchFamily="18" charset="-34"/>
                <a:cs typeface="AngsanaUPC" pitchFamily="18" charset="-34"/>
              </a:rPr>
              <a:t>วันนั่งพิจารณาครั้งแรก</a:t>
            </a:r>
            <a:endParaRPr lang="en-US" sz="6600" b="1" dirty="0">
              <a:solidFill>
                <a:schemeClr val="bg1"/>
              </a:solidFill>
              <a:latin typeface="AngsanaUPC" pitchFamily="18" charset="-34"/>
              <a:cs typeface="AngsanaUPC" pitchFamily="18" charset="-34"/>
            </a:endParaRPr>
          </a:p>
        </p:txBody>
      </p:sp>
      <p:sp>
        <p:nvSpPr>
          <p:cNvPr id="3" name="Content Placeholder 2"/>
          <p:cNvSpPr>
            <a:spLocks noGrp="1"/>
          </p:cNvSpPr>
          <p:nvPr>
            <p:ph sz="quarter" idx="1"/>
          </p:nvPr>
        </p:nvSpPr>
        <p:spPr>
          <a:xfrm>
            <a:off x="428596" y="1643050"/>
            <a:ext cx="8153400" cy="4800600"/>
          </a:xfrm>
          <a:solidFill>
            <a:schemeClr val="accent2">
              <a:lumMod val="75000"/>
            </a:schemeClr>
          </a:solidFill>
          <a:ln>
            <a:solidFill>
              <a:schemeClr val="tx1"/>
            </a:solidFill>
          </a:ln>
        </p:spPr>
        <p:txBody>
          <a:bodyPr>
            <a:normAutofit lnSpcReduction="10000"/>
          </a:bodyPr>
          <a:lstStyle/>
          <a:p>
            <a:pPr algn="thaiDist">
              <a:buClrTx/>
              <a:buFont typeface="Wingdings" pitchFamily="2" charset="2"/>
              <a:buChar char="Ü"/>
            </a:pPr>
            <a:r>
              <a:rPr lang="th-TH" sz="4400" b="1" dirty="0" smtClean="0">
                <a:latin typeface="AngsanaUPC" pitchFamily="18" charset="-34"/>
                <a:cs typeface="AngsanaUPC" pitchFamily="18" charset="-34"/>
              </a:rPr>
              <a:t> </a:t>
            </a:r>
            <a:r>
              <a:rPr lang="th-TH" sz="4400" b="1" dirty="0" smtClean="0">
                <a:solidFill>
                  <a:schemeClr val="bg1"/>
                </a:solidFill>
                <a:latin typeface="AngsanaUPC" pitchFamily="18" charset="-34"/>
                <a:cs typeface="AngsanaUPC" pitchFamily="18" charset="-34"/>
              </a:rPr>
              <a:t>ศาลจะสรุปข้อเท็จจริงและข้ออ้าง ข้อโต้แย้ง รวมทั้งข้อกฎหมาย ที่รับฟังได้มา</a:t>
            </a:r>
          </a:p>
          <a:p>
            <a:pPr algn="thaiDist">
              <a:buClr>
                <a:schemeClr val="tx1"/>
              </a:buClr>
              <a:buFont typeface="Wingdings" pitchFamily="2" charset="2"/>
              <a:buChar char="Ü"/>
            </a:pPr>
            <a:r>
              <a:rPr lang="th-TH" sz="4400" b="1" dirty="0" smtClean="0">
                <a:solidFill>
                  <a:schemeClr val="bg1"/>
                </a:solidFill>
                <a:latin typeface="AngsanaUPC" pitchFamily="18" charset="-34"/>
                <a:cs typeface="AngsanaUPC" pitchFamily="18" charset="-34"/>
              </a:rPr>
              <a:t>จำเป็นมากต้องไปฟัง เพราะจะทำให้พอเห็นแนวทางของศาลว่า คดีจะไปทิศทางใด</a:t>
            </a:r>
          </a:p>
          <a:p>
            <a:pPr algn="thaiDist">
              <a:buClr>
                <a:schemeClr val="tx1"/>
              </a:buClr>
              <a:buFont typeface="Wingdings" pitchFamily="2" charset="2"/>
              <a:buChar char="Ü"/>
            </a:pPr>
            <a:r>
              <a:rPr lang="th-TH" sz="4400" b="1" dirty="0" smtClean="0">
                <a:solidFill>
                  <a:schemeClr val="bg1"/>
                </a:solidFill>
                <a:latin typeface="AngsanaUPC" pitchFamily="18" charset="-34"/>
                <a:cs typeface="AngsanaUPC" pitchFamily="18" charset="-34"/>
              </a:rPr>
              <a:t>ตุลาการผู้แถลงคดีจะเสนอความเห็นต่อองค์คณะ</a:t>
            </a:r>
          </a:p>
          <a:p>
            <a:pPr algn="thaiDist">
              <a:buClr>
                <a:srgbClr val="FF0000"/>
              </a:buClr>
              <a:buNone/>
            </a:pPr>
            <a:r>
              <a:rPr lang="th-TH" sz="3200" b="1" dirty="0" smtClean="0">
                <a:latin typeface="AngsanaUPC" pitchFamily="18" charset="-34"/>
                <a:cs typeface="AngsanaUPC" pitchFamily="18" charset="-34"/>
                <a:sym typeface="Wingdings"/>
              </a:rPr>
              <a:t></a:t>
            </a:r>
            <a:r>
              <a:rPr lang="th-TH" sz="4400" b="1" dirty="0" smtClean="0">
                <a:solidFill>
                  <a:schemeClr val="bg1"/>
                </a:solidFill>
                <a:latin typeface="AngsanaUPC" pitchFamily="18" charset="-34"/>
                <a:cs typeface="AngsanaUPC" pitchFamily="18" charset="-34"/>
              </a:rPr>
              <a:t>ควรเตรียมคำแถลงสรุปสาระสำคัญของข้อต่อสู้  และทำเป็นเอกสารคำแถลงขอเสนอต่อศาลด้วย</a:t>
            </a:r>
            <a:endParaRPr lang="en-US" sz="4400" b="1" dirty="0">
              <a:solidFill>
                <a:schemeClr val="bg1"/>
              </a:solidFill>
              <a:latin typeface="AngsanaUPC" pitchFamily="18" charset="-34"/>
              <a:cs typeface="AngsanaUPC" pitchFamily="18" charset="-34"/>
            </a:endParaRPr>
          </a:p>
        </p:txBody>
      </p:sp>
      <p:sp>
        <p:nvSpPr>
          <p:cNvPr id="4" name="Slide Number Placeholder 3"/>
          <p:cNvSpPr>
            <a:spLocks noGrp="1"/>
          </p:cNvSpPr>
          <p:nvPr>
            <p:ph type="sldNum" sz="quarter" idx="15"/>
          </p:nvPr>
        </p:nvSpPr>
        <p:spPr>
          <a:xfrm>
            <a:off x="0" y="1272222"/>
            <a:ext cx="533400" cy="244476"/>
          </a:xfrm>
          <a:prstGeom prst="rect">
            <a:avLst/>
          </a:prstGeom>
        </p:spPr>
        <p:txBody>
          <a:bodyPr>
            <a:normAutofit fontScale="85000" lnSpcReduction="20000"/>
          </a:bodyPr>
          <a:lstStyle/>
          <a:p>
            <a:fld id="{1A5F6616-AE44-445F-8784-84BDFD457532}" type="slidenum">
              <a:rPr lang="en-US" smtClean="0"/>
              <a:pPr/>
              <a:t>153</a:t>
            </a:fld>
            <a:endParaRPr lang="en-US"/>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4339" name="Rectangle 3"/>
          <p:cNvSpPr>
            <a:spLocks noGrp="1" noChangeArrowheads="1"/>
          </p:cNvSpPr>
          <p:nvPr>
            <p:ph sz="quarter" idx="1"/>
          </p:nvPr>
        </p:nvSpPr>
        <p:spPr>
          <a:xfrm>
            <a:off x="142844" y="1500174"/>
            <a:ext cx="9501222" cy="4000528"/>
          </a:xfrm>
        </p:spPr>
        <p:txBody>
          <a:bodyPr>
            <a:normAutofit/>
          </a:bodyPr>
          <a:lstStyle/>
          <a:p>
            <a:pPr>
              <a:buFontTx/>
              <a:buNone/>
            </a:pPr>
            <a:r>
              <a:rPr lang="en-US" sz="4800" b="1" dirty="0">
                <a:effectLst>
                  <a:outerShdw blurRad="38100" dist="38100" dir="2700000" algn="tl">
                    <a:srgbClr val="000000"/>
                  </a:outerShdw>
                </a:effectLst>
              </a:rPr>
              <a:t>   </a:t>
            </a:r>
            <a:r>
              <a:rPr lang="en-US" sz="3900" b="1" dirty="0" err="1">
                <a:solidFill>
                  <a:schemeClr val="bg1"/>
                </a:solidFill>
                <a:effectLst>
                  <a:outerShdw blurRad="38100" dist="38100" dir="2700000" algn="tl">
                    <a:srgbClr val="000000"/>
                  </a:outerShdw>
                </a:effectLst>
                <a:latin typeface="Arial" pitchFamily="34" charset="0"/>
                <a:cs typeface="Arial" pitchFamily="34" charset="0"/>
              </a:rPr>
              <a:t>Bornedmen</a:t>
            </a:r>
            <a:r>
              <a:rPr lang="en-US" sz="3900" b="1" dirty="0">
                <a:solidFill>
                  <a:schemeClr val="bg1"/>
                </a:solidFill>
                <a:effectLst>
                  <a:outerShdw blurRad="38100" dist="38100" dir="2700000" algn="tl">
                    <a:srgbClr val="000000"/>
                  </a:outerShdw>
                </a:effectLst>
                <a:latin typeface="Arial" pitchFamily="34" charset="0"/>
                <a:cs typeface="Arial" pitchFamily="34" charset="0"/>
              </a:rPr>
              <a:t> are we all     </a:t>
            </a:r>
            <a:r>
              <a:rPr lang="en-US" sz="3900" b="1" dirty="0" smtClean="0">
                <a:solidFill>
                  <a:schemeClr val="bg1"/>
                </a:solidFill>
                <a:effectLst>
                  <a:outerShdw blurRad="38100" dist="38100" dir="2700000" algn="tl">
                    <a:srgbClr val="000000"/>
                  </a:outerShdw>
                </a:effectLst>
                <a:latin typeface="Arial" pitchFamily="34" charset="0"/>
                <a:cs typeface="Arial" pitchFamily="34" charset="0"/>
              </a:rPr>
              <a:t>and </a:t>
            </a:r>
            <a:r>
              <a:rPr lang="en-US" sz="3900" b="1" dirty="0">
                <a:solidFill>
                  <a:schemeClr val="bg1"/>
                </a:solidFill>
                <a:effectLst>
                  <a:outerShdw blurRad="38100" dist="38100" dir="2700000" algn="tl">
                    <a:srgbClr val="000000"/>
                  </a:outerShdw>
                </a:effectLst>
                <a:latin typeface="Arial" pitchFamily="34" charset="0"/>
                <a:cs typeface="Arial" pitchFamily="34" charset="0"/>
              </a:rPr>
              <a:t>one</a:t>
            </a:r>
          </a:p>
          <a:p>
            <a:pPr>
              <a:buFontTx/>
              <a:buNone/>
            </a:pPr>
            <a:r>
              <a:rPr lang="th-TH" sz="3900" b="1" dirty="0">
                <a:solidFill>
                  <a:schemeClr val="bg1"/>
                </a:solidFill>
                <a:effectLst>
                  <a:outerShdw blurRad="38100" dist="38100" dir="2700000" algn="tl">
                    <a:srgbClr val="000000"/>
                  </a:outerShdw>
                </a:effectLst>
                <a:latin typeface="Arial" pitchFamily="34" charset="0"/>
              </a:rPr>
              <a:t>brown black by the sun      </a:t>
            </a:r>
            <a:r>
              <a:rPr lang="th-TH" sz="3900" b="1" dirty="0" smtClean="0">
                <a:solidFill>
                  <a:schemeClr val="bg1"/>
                </a:solidFill>
                <a:effectLst>
                  <a:outerShdw blurRad="38100" dist="38100" dir="2700000" algn="tl">
                    <a:srgbClr val="000000"/>
                  </a:outerShdw>
                </a:effectLst>
                <a:latin typeface="Arial" pitchFamily="34" charset="0"/>
              </a:rPr>
              <a:t>cultured</a:t>
            </a:r>
            <a:endParaRPr lang="th-TH" sz="3900" b="1" dirty="0">
              <a:solidFill>
                <a:schemeClr val="bg1"/>
              </a:solidFill>
              <a:effectLst>
                <a:outerShdw blurRad="38100" dist="38100" dir="2700000" algn="tl">
                  <a:srgbClr val="000000"/>
                </a:outerShdw>
              </a:effectLst>
              <a:latin typeface="Arial" pitchFamily="34" charset="0"/>
            </a:endParaRPr>
          </a:p>
          <a:p>
            <a:pPr>
              <a:buFontTx/>
              <a:buNone/>
            </a:pPr>
            <a:r>
              <a:rPr lang="th-TH" sz="3900" b="1" dirty="0">
                <a:solidFill>
                  <a:schemeClr val="bg1"/>
                </a:solidFill>
                <a:effectLst>
                  <a:outerShdw blurRad="38100" dist="38100" dir="2700000" algn="tl">
                    <a:srgbClr val="000000"/>
                  </a:outerShdw>
                </a:effectLst>
                <a:latin typeface="Arial" pitchFamily="34" charset="0"/>
              </a:rPr>
              <a:t>knowledge can </a:t>
            </a:r>
            <a:r>
              <a:rPr lang="en-US" sz="3900" b="1" dirty="0" smtClean="0">
                <a:solidFill>
                  <a:schemeClr val="bg1"/>
                </a:solidFill>
                <a:effectLst>
                  <a:outerShdw blurRad="38100" dist="38100" dir="2700000" algn="tl">
                    <a:srgbClr val="000000"/>
                  </a:outerShdw>
                </a:effectLst>
                <a:latin typeface="Arial" pitchFamily="34" charset="0"/>
              </a:rPr>
              <a:t>do</a:t>
            </a:r>
            <a:r>
              <a:rPr lang="th-TH" sz="3900" b="1" dirty="0" smtClean="0">
                <a:solidFill>
                  <a:schemeClr val="bg1"/>
                </a:solidFill>
                <a:effectLst>
                  <a:outerShdw blurRad="38100" dist="38100" dir="2700000" algn="tl">
                    <a:srgbClr val="000000"/>
                  </a:outerShdw>
                </a:effectLst>
                <a:latin typeface="Arial" pitchFamily="34" charset="0"/>
              </a:rPr>
              <a:t> ru</a:t>
            </a:r>
            <a:r>
              <a:rPr lang="en-US" sz="3900" b="1" dirty="0" smtClean="0">
                <a:solidFill>
                  <a:schemeClr val="bg1"/>
                </a:solidFill>
                <a:effectLst>
                  <a:outerShdw blurRad="38100" dist="38100" dir="2700000" algn="tl">
                    <a:srgbClr val="000000"/>
                  </a:outerShdw>
                </a:effectLst>
                <a:latin typeface="Arial" pitchFamily="34" charset="0"/>
              </a:rPr>
              <a:t>n        be</a:t>
            </a:r>
            <a:r>
              <a:rPr lang="th-TH" sz="3900" b="1" dirty="0" smtClean="0">
                <a:solidFill>
                  <a:schemeClr val="bg1"/>
                </a:solidFill>
                <a:effectLst>
                  <a:outerShdw blurRad="38100" dist="38100" dir="2700000" algn="tl">
                    <a:srgbClr val="000000"/>
                  </a:outerShdw>
                </a:effectLst>
                <a:latin typeface="Arial" pitchFamily="34" charset="0"/>
              </a:rPr>
              <a:t>side</a:t>
            </a:r>
            <a:endParaRPr lang="th-TH" sz="3900" b="1" dirty="0">
              <a:solidFill>
                <a:schemeClr val="bg1"/>
              </a:solidFill>
              <a:effectLst>
                <a:outerShdw blurRad="38100" dist="38100" dir="2700000" algn="tl">
                  <a:srgbClr val="000000"/>
                </a:outerShdw>
              </a:effectLst>
              <a:latin typeface="Arial" pitchFamily="34" charset="0"/>
            </a:endParaRPr>
          </a:p>
          <a:p>
            <a:pPr>
              <a:buFontTx/>
              <a:buNone/>
            </a:pPr>
            <a:r>
              <a:rPr lang="th-TH" sz="3900" b="1" dirty="0">
                <a:solidFill>
                  <a:schemeClr val="bg1"/>
                </a:solidFill>
                <a:effectLst>
                  <a:outerShdw blurRad="38100" dist="38100" dir="2700000" algn="tl">
                    <a:srgbClr val="000000"/>
                  </a:outerShdw>
                </a:effectLst>
                <a:latin typeface="Arial" pitchFamily="34" charset="0"/>
              </a:rPr>
              <a:t>accept the own manner </a:t>
            </a:r>
            <a:r>
              <a:rPr lang="th-TH" sz="3900" b="1" dirty="0" smtClean="0">
                <a:solidFill>
                  <a:schemeClr val="bg1"/>
                </a:solidFill>
                <a:effectLst>
                  <a:outerShdw blurRad="38100" dist="38100" dir="2700000" algn="tl">
                    <a:srgbClr val="000000"/>
                  </a:outerShdw>
                </a:effectLst>
                <a:latin typeface="Arial" pitchFamily="34" charset="0"/>
              </a:rPr>
              <a:t>     </a:t>
            </a:r>
            <a:r>
              <a:rPr lang="en-US" sz="3900" b="1" smtClean="0">
                <a:solidFill>
                  <a:schemeClr val="bg1"/>
                </a:solidFill>
                <a:effectLst>
                  <a:outerShdw blurRad="38100" dist="38100" dir="2700000" algn="tl">
                    <a:srgbClr val="000000"/>
                  </a:outerShdw>
                </a:effectLst>
                <a:latin typeface="Arial" pitchFamily="34" charset="0"/>
              </a:rPr>
              <a:t> </a:t>
            </a:r>
            <a:r>
              <a:rPr lang="th-TH" sz="3900" b="1" smtClean="0">
                <a:solidFill>
                  <a:schemeClr val="bg1"/>
                </a:solidFill>
                <a:effectLst>
                  <a:outerShdw blurRad="38100" dist="38100" dir="2700000" algn="tl">
                    <a:srgbClr val="000000"/>
                  </a:outerShdw>
                </a:effectLst>
                <a:latin typeface="Arial" pitchFamily="34" charset="0"/>
              </a:rPr>
              <a:t>can </a:t>
            </a:r>
            <a:r>
              <a:rPr lang="th-TH" sz="3900" b="1" dirty="0">
                <a:solidFill>
                  <a:schemeClr val="bg1"/>
                </a:solidFill>
                <a:effectLst>
                  <a:outerShdw blurRad="38100" dist="38100" dir="2700000" algn="tl">
                    <a:srgbClr val="000000"/>
                  </a:outerShdw>
                </a:effectLst>
                <a:latin typeface="Arial" pitchFamily="34" charset="0"/>
              </a:rPr>
              <a:t>do </a:t>
            </a:r>
            <a:r>
              <a:rPr lang="th-TH" sz="3900" b="1" dirty="0" smtClean="0">
                <a:solidFill>
                  <a:schemeClr val="bg1"/>
                </a:solidFill>
                <a:effectLst>
                  <a:outerShdw blurRad="38100" dist="38100" dir="2700000" algn="tl">
                    <a:srgbClr val="000000"/>
                  </a:outerShdw>
                </a:effectLst>
                <a:latin typeface="Arial" pitchFamily="34" charset="0"/>
              </a:rPr>
              <a:t>           </a:t>
            </a:r>
          </a:p>
          <a:p>
            <a:pPr>
              <a:buFontTx/>
              <a:buNone/>
            </a:pPr>
            <a:r>
              <a:rPr lang="th-TH" sz="3900" b="1" dirty="0" smtClean="0">
                <a:solidFill>
                  <a:schemeClr val="bg1"/>
                </a:solidFill>
                <a:effectLst>
                  <a:outerShdw blurRad="38100" dist="38100" dir="2700000" algn="tl">
                    <a:srgbClr val="000000"/>
                  </a:outerShdw>
                </a:effectLst>
                <a:latin typeface="Arial" pitchFamily="34" charset="0"/>
              </a:rPr>
              <a:t>                                                         </a:t>
            </a:r>
            <a:r>
              <a:rPr lang="en-US" sz="3900" b="1" dirty="0" smtClean="0">
                <a:solidFill>
                  <a:schemeClr val="bg1"/>
                </a:solidFill>
                <a:effectLst>
                  <a:outerShdw blurRad="38100" dist="38100" dir="2700000" algn="tl">
                    <a:srgbClr val="000000"/>
                  </a:outerShdw>
                </a:effectLst>
                <a:latin typeface="Arial" pitchFamily="34" charset="0"/>
              </a:rPr>
              <a:t> </a:t>
            </a:r>
            <a:r>
              <a:rPr lang="th-TH" sz="3900" b="1" dirty="0" smtClean="0">
                <a:solidFill>
                  <a:schemeClr val="bg1"/>
                </a:solidFill>
                <a:effectLst>
                  <a:outerShdw blurRad="38100" dist="38100" dir="2700000" algn="tl">
                    <a:srgbClr val="000000"/>
                  </a:outerShdw>
                </a:effectLst>
                <a:latin typeface="Arial" pitchFamily="34" charset="0"/>
              </a:rPr>
              <a:t>nothing</a:t>
            </a:r>
            <a:endParaRPr lang="th-TH" sz="3900" b="1" dirty="0">
              <a:solidFill>
                <a:schemeClr val="bg1"/>
              </a:solidFill>
              <a:effectLst>
                <a:outerShdw blurRad="38100" dist="38100" dir="2700000" algn="tl">
                  <a:srgbClr val="000000"/>
                </a:outerShdw>
              </a:effectLst>
              <a:latin typeface="Arial" pitchFamily="34" charset="0"/>
            </a:endParaRPr>
          </a:p>
        </p:txBody>
      </p:sp>
    </p:spTree>
  </p:cSld>
  <p:clrMapOvr>
    <a:masterClrMapping/>
  </p:clrMapOvr>
  <p:transition spd="slow">
    <p:wheel spokes="1"/>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66CC"/>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285720" y="785794"/>
            <a:ext cx="8501122" cy="5100329"/>
          </a:xfrm>
          <a:solidFill>
            <a:srgbClr val="FF99CC"/>
          </a:solidFill>
        </p:spPr>
        <p:txBody>
          <a:bodyPr>
            <a:normAutofit/>
          </a:bodyPr>
          <a:lstStyle/>
          <a:p>
            <a:pPr>
              <a:buNone/>
            </a:pPr>
            <a:endParaRPr lang="th-TH" dirty="0" smtClean="0">
              <a:cs typeface="Aharoni" pitchFamily="2" charset="-79"/>
            </a:endParaRPr>
          </a:p>
          <a:p>
            <a:pPr>
              <a:buNone/>
            </a:pPr>
            <a:endParaRPr lang="th-TH" dirty="0" smtClean="0">
              <a:cs typeface="Aharoni" pitchFamily="2" charset="-79"/>
            </a:endParaRPr>
          </a:p>
          <a:p>
            <a:pPr algn="thaiDist">
              <a:buNone/>
            </a:pPr>
            <a:r>
              <a:rPr lang="th-TH" sz="3600" b="1" dirty="0" smtClean="0">
                <a:cs typeface="Aharoni" pitchFamily="2" charset="-79"/>
              </a:rPr>
              <a:t>       ฝูงชนกำเนิดคล้าย   คลึงกัน</a:t>
            </a:r>
          </a:p>
          <a:p>
            <a:pPr algn="thaiDist">
              <a:buNone/>
            </a:pPr>
            <a:endParaRPr lang="th-TH" sz="3600" b="1" dirty="0" smtClean="0">
              <a:cs typeface="Aharoni" pitchFamily="2" charset="-79"/>
            </a:endParaRPr>
          </a:p>
          <a:p>
            <a:pPr algn="thaiDist">
              <a:buNone/>
            </a:pPr>
            <a:r>
              <a:rPr lang="th-TH" sz="3600" b="1" dirty="0" smtClean="0">
                <a:cs typeface="Aharoni" pitchFamily="2" charset="-79"/>
              </a:rPr>
              <a:t>ใหญ่ย่อมเพศผิวพรรณ    แผกบ้าง</a:t>
            </a:r>
          </a:p>
          <a:p>
            <a:pPr algn="thaiDist">
              <a:buNone/>
            </a:pPr>
            <a:endParaRPr lang="th-TH" sz="3600" b="1" dirty="0" smtClean="0">
              <a:cs typeface="Aharoni" pitchFamily="2" charset="-79"/>
            </a:endParaRPr>
          </a:p>
          <a:p>
            <a:pPr algn="thaiDist">
              <a:buNone/>
            </a:pPr>
            <a:r>
              <a:rPr lang="th-TH" sz="3600" b="1" dirty="0" smtClean="0">
                <a:cs typeface="Aharoni" pitchFamily="2" charset="-79"/>
              </a:rPr>
              <a:t>ความรู้อาจเรียนทัน          กันหมด</a:t>
            </a:r>
          </a:p>
          <a:p>
            <a:pPr algn="thaiDist">
              <a:buNone/>
            </a:pPr>
            <a:endParaRPr lang="th-TH" sz="3600" b="1" dirty="0" smtClean="0">
              <a:cs typeface="Aharoni" pitchFamily="2" charset="-79"/>
            </a:endParaRPr>
          </a:p>
          <a:p>
            <a:pPr algn="thaiDist">
              <a:buNone/>
            </a:pPr>
            <a:r>
              <a:rPr lang="th-TH" sz="3600" b="1" dirty="0" smtClean="0">
                <a:cs typeface="Aharoni" pitchFamily="2" charset="-79"/>
              </a:rPr>
              <a:t>เว้นแต่ชั่วดีกระด้าง          ห่อนแก้ฤาไหว</a:t>
            </a:r>
            <a:endParaRPr lang="en-US" sz="3600" b="1" dirty="0">
              <a:cs typeface="Aharoni" pitchFamily="2" charset="-79"/>
            </a:endParaRPr>
          </a:p>
        </p:txBody>
      </p:sp>
      <p:sp>
        <p:nvSpPr>
          <p:cNvPr id="9" name="TextBox 8"/>
          <p:cNvSpPr txBox="1"/>
          <p:nvPr/>
        </p:nvSpPr>
        <p:spPr>
          <a:xfrm>
            <a:off x="5786446" y="6072206"/>
            <a:ext cx="2276585" cy="523220"/>
          </a:xfrm>
          <a:prstGeom prst="rect">
            <a:avLst/>
          </a:prstGeom>
          <a:noFill/>
        </p:spPr>
        <p:txBody>
          <a:bodyPr wrap="none" rtlCol="0">
            <a:spAutoFit/>
          </a:bodyPr>
          <a:lstStyle/>
          <a:p>
            <a:r>
              <a:rPr lang="th-TH" b="1" dirty="0" smtClean="0"/>
              <a:t>ล้นเกล้า รัชกาลที่ ๕</a:t>
            </a:r>
            <a:endParaRPr lang="en-US" b="1" dirty="0"/>
          </a:p>
        </p:txBody>
      </p:sp>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 calcmode="lin" valueType="num">
                                      <p:cBhvr additive="base">
                                        <p:cTn id="1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anim calcmode="lin" valueType="num">
                                      <p:cBhvr additive="base">
                                        <p:cTn id="2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rgbClr val="008000"/>
        </a:solidFill>
        <a:effectLst/>
      </p:bgPr>
    </p:bg>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066800" y="1295400"/>
            <a:ext cx="6873875" cy="457200"/>
          </a:xfrm>
          <a:prstGeom prst="rect">
            <a:avLst/>
          </a:prstGeom>
          <a:noFill/>
          <a:ln w="9525">
            <a:noFill/>
            <a:miter lim="800000"/>
            <a:headEnd/>
            <a:tailEnd/>
          </a:ln>
        </p:spPr>
        <p:txBody>
          <a:bodyPr>
            <a:spAutoFit/>
          </a:bodyPr>
          <a:lstStyle/>
          <a:p>
            <a:pPr>
              <a:spcBef>
                <a:spcPct val="50000"/>
              </a:spcBef>
            </a:pPr>
            <a:endParaRPr lang="th-TH">
              <a:solidFill>
                <a:srgbClr val="CC9900"/>
              </a:solidFill>
            </a:endParaRPr>
          </a:p>
        </p:txBody>
      </p:sp>
      <p:sp>
        <p:nvSpPr>
          <p:cNvPr id="9219" name="Text Box 3"/>
          <p:cNvSpPr txBox="1">
            <a:spLocks noChangeArrowheads="1"/>
          </p:cNvSpPr>
          <p:nvPr/>
        </p:nvSpPr>
        <p:spPr bwMode="auto">
          <a:xfrm>
            <a:off x="958850" y="1279525"/>
            <a:ext cx="6950075" cy="549275"/>
          </a:xfrm>
          <a:prstGeom prst="rect">
            <a:avLst/>
          </a:prstGeom>
          <a:noFill/>
          <a:ln w="9525">
            <a:noFill/>
            <a:miter lim="800000"/>
            <a:headEnd/>
            <a:tailEnd/>
          </a:ln>
        </p:spPr>
        <p:txBody>
          <a:bodyPr>
            <a:spAutoFit/>
          </a:bodyPr>
          <a:lstStyle/>
          <a:p>
            <a:pPr>
              <a:spcBef>
                <a:spcPct val="50000"/>
              </a:spcBef>
            </a:pPr>
            <a:endParaRPr lang="th-TH" sz="3000"/>
          </a:p>
        </p:txBody>
      </p:sp>
      <p:sp>
        <p:nvSpPr>
          <p:cNvPr id="9220" name="Rectangle 4"/>
          <p:cNvSpPr>
            <a:spLocks noGrp="1" noChangeArrowheads="1"/>
          </p:cNvSpPr>
          <p:nvPr>
            <p:ph type="title"/>
          </p:nvPr>
        </p:nvSpPr>
        <p:spPr/>
        <p:txBody>
          <a:bodyPr/>
          <a:lstStyle/>
          <a:p>
            <a:r>
              <a:rPr lang="th-TH" sz="6000" b="1" dirty="0" smtClean="0">
                <a:solidFill>
                  <a:srgbClr val="FFC000"/>
                </a:solidFill>
                <a:latin typeface="AngsanaUPC" pitchFamily="18" charset="-34"/>
              </a:rPr>
              <a:t>ลักษณะทั่วไปของคำสั่งทางปกครอง</a:t>
            </a:r>
            <a:endParaRPr lang="th-TH" sz="6300" b="1" dirty="0" smtClean="0">
              <a:solidFill>
                <a:srgbClr val="FFC000"/>
              </a:solidFill>
              <a:latin typeface="AngsanaUPC" pitchFamily="18" charset="-34"/>
            </a:endParaRPr>
          </a:p>
        </p:txBody>
      </p:sp>
      <p:sp>
        <p:nvSpPr>
          <p:cNvPr id="17413" name="Rectangle 5"/>
          <p:cNvSpPr>
            <a:spLocks noGrp="1" noChangeArrowheads="1"/>
          </p:cNvSpPr>
          <p:nvPr>
            <p:ph sz="quarter" idx="1"/>
          </p:nvPr>
        </p:nvSpPr>
        <p:spPr>
          <a:xfrm>
            <a:off x="500034" y="1643049"/>
            <a:ext cx="7643866" cy="4738701"/>
          </a:xfrm>
          <a:ln>
            <a:solidFill>
              <a:schemeClr val="bg1"/>
            </a:solidFill>
          </a:ln>
        </p:spPr>
        <p:txBody>
          <a:bodyPr/>
          <a:lstStyle/>
          <a:p>
            <a:pPr algn="thaiDist">
              <a:lnSpc>
                <a:spcPct val="80000"/>
              </a:lnSpc>
              <a:buFont typeface="Monotype Sorts" pitchFamily="2" charset="2"/>
              <a:buNone/>
            </a:pPr>
            <a:r>
              <a:rPr lang="en-US" sz="2400" dirty="0" smtClean="0"/>
              <a:t>	</a:t>
            </a:r>
            <a:r>
              <a:rPr lang="en-US" sz="4800" b="1" dirty="0" smtClean="0">
                <a:solidFill>
                  <a:schemeClr val="bg1"/>
                </a:solidFill>
                <a:latin typeface="AngsanaUPC" pitchFamily="18" charset="-34"/>
              </a:rPr>
              <a:t>1. </a:t>
            </a:r>
            <a:r>
              <a:rPr lang="en-US" sz="4800" b="1" dirty="0" err="1" smtClean="0">
                <a:solidFill>
                  <a:schemeClr val="bg1"/>
                </a:solidFill>
                <a:latin typeface="AngsanaUPC" pitchFamily="18" charset="-34"/>
              </a:rPr>
              <a:t>เป็นมาตรการหรือคำสั่งโดยเจ้าหน้าที่</a:t>
            </a:r>
            <a:endParaRPr lang="en-US" sz="4800" b="1" dirty="0" smtClean="0">
              <a:solidFill>
                <a:schemeClr val="bg1"/>
              </a:solidFill>
              <a:latin typeface="AngsanaUPC" pitchFamily="18" charset="-34"/>
            </a:endParaRPr>
          </a:p>
          <a:p>
            <a:pPr algn="thaiDist">
              <a:lnSpc>
                <a:spcPct val="80000"/>
              </a:lnSpc>
              <a:buFont typeface="Monotype Sorts" pitchFamily="2" charset="2"/>
              <a:buNone/>
            </a:pPr>
            <a:r>
              <a:rPr lang="en-US" sz="4800" b="1" dirty="0" smtClean="0">
                <a:solidFill>
                  <a:schemeClr val="bg1"/>
                </a:solidFill>
                <a:latin typeface="AngsanaUPC" pitchFamily="18" charset="-34"/>
              </a:rPr>
              <a:t>        </a:t>
            </a:r>
            <a:r>
              <a:rPr lang="en-US" sz="4800" b="1" dirty="0" err="1" smtClean="0">
                <a:solidFill>
                  <a:schemeClr val="bg1"/>
                </a:solidFill>
                <a:latin typeface="AngsanaUPC" pitchFamily="18" charset="-34"/>
              </a:rPr>
              <a:t>ทางปกครอง</a:t>
            </a:r>
            <a:endParaRPr lang="en-US" sz="4800" b="1" dirty="0" smtClean="0">
              <a:solidFill>
                <a:schemeClr val="bg1"/>
              </a:solidFill>
              <a:latin typeface="AngsanaUPC" pitchFamily="18" charset="-34"/>
            </a:endParaRPr>
          </a:p>
          <a:p>
            <a:pPr algn="thaiDist">
              <a:lnSpc>
                <a:spcPct val="80000"/>
              </a:lnSpc>
              <a:buFont typeface="Monotype Sorts" pitchFamily="2" charset="2"/>
              <a:buNone/>
            </a:pPr>
            <a:r>
              <a:rPr lang="en-US" sz="4800" b="1" dirty="0" smtClean="0">
                <a:solidFill>
                  <a:schemeClr val="bg1"/>
                </a:solidFill>
                <a:latin typeface="AngsanaUPC" pitchFamily="18" charset="-34"/>
              </a:rPr>
              <a:t>	2. </a:t>
            </a:r>
            <a:r>
              <a:rPr lang="en-US" sz="4800" b="1" dirty="0" err="1" smtClean="0">
                <a:solidFill>
                  <a:schemeClr val="bg1"/>
                </a:solidFill>
                <a:latin typeface="AngsanaUPC" pitchFamily="18" charset="-34"/>
              </a:rPr>
              <a:t>เป็นการใช้อำนาจตามกฎหมายปกครอง</a:t>
            </a:r>
            <a:endParaRPr lang="en-US" sz="4800" b="1" dirty="0" smtClean="0">
              <a:solidFill>
                <a:schemeClr val="bg1"/>
              </a:solidFill>
              <a:latin typeface="AngsanaUPC" pitchFamily="18" charset="-34"/>
            </a:endParaRPr>
          </a:p>
          <a:p>
            <a:pPr algn="thaiDist">
              <a:lnSpc>
                <a:spcPct val="80000"/>
              </a:lnSpc>
              <a:buFont typeface="Monotype Sorts" pitchFamily="2" charset="2"/>
              <a:buNone/>
            </a:pPr>
            <a:r>
              <a:rPr lang="en-US" sz="4800" b="1" dirty="0" smtClean="0">
                <a:solidFill>
                  <a:schemeClr val="bg1"/>
                </a:solidFill>
                <a:latin typeface="AngsanaUPC" pitchFamily="18" charset="-34"/>
              </a:rPr>
              <a:t>	3. </a:t>
            </a:r>
            <a:r>
              <a:rPr lang="en-US" sz="4800" b="1" dirty="0" err="1" smtClean="0">
                <a:solidFill>
                  <a:schemeClr val="bg1"/>
                </a:solidFill>
                <a:latin typeface="AngsanaUPC" pitchFamily="18" charset="-34"/>
              </a:rPr>
              <a:t>มีผลเป็นการเฉพาะราย</a:t>
            </a:r>
            <a:endParaRPr lang="en-US" sz="4800" b="1" dirty="0" smtClean="0">
              <a:solidFill>
                <a:schemeClr val="bg1"/>
              </a:solidFill>
              <a:latin typeface="AngsanaUPC" pitchFamily="18" charset="-34"/>
            </a:endParaRPr>
          </a:p>
          <a:p>
            <a:pPr algn="thaiDist">
              <a:lnSpc>
                <a:spcPct val="80000"/>
              </a:lnSpc>
              <a:buFont typeface="Monotype Sorts" pitchFamily="2" charset="2"/>
              <a:buNone/>
            </a:pPr>
            <a:r>
              <a:rPr lang="en-US" sz="4800" b="1" dirty="0" smtClean="0">
                <a:solidFill>
                  <a:schemeClr val="bg1"/>
                </a:solidFill>
                <a:latin typeface="AngsanaUPC" pitchFamily="18" charset="-34"/>
              </a:rPr>
              <a:t>	4. </a:t>
            </a:r>
            <a:r>
              <a:rPr lang="en-US" sz="4800" b="1" dirty="0" err="1" smtClean="0">
                <a:solidFill>
                  <a:schemeClr val="bg1"/>
                </a:solidFill>
                <a:latin typeface="AngsanaUPC" pitchFamily="18" charset="-34"/>
              </a:rPr>
              <a:t>ผูกพันและบังคับผู้รับคำสั่ง</a:t>
            </a:r>
            <a:endParaRPr lang="en-US" sz="4800" b="1" dirty="0" smtClean="0">
              <a:solidFill>
                <a:schemeClr val="bg1"/>
              </a:solidFill>
              <a:latin typeface="AngsanaUPC" pitchFamily="18" charset="-34"/>
            </a:endParaRPr>
          </a:p>
          <a:p>
            <a:pPr algn="thaiDist">
              <a:lnSpc>
                <a:spcPct val="80000"/>
              </a:lnSpc>
              <a:buFont typeface="Monotype Sorts" pitchFamily="2" charset="2"/>
              <a:buNone/>
            </a:pPr>
            <a:r>
              <a:rPr lang="en-US" sz="4800" b="1" dirty="0" smtClean="0">
                <a:solidFill>
                  <a:schemeClr val="bg1"/>
                </a:solidFill>
                <a:latin typeface="AngsanaUPC" pitchFamily="18" charset="-34"/>
              </a:rPr>
              <a:t>	5. </a:t>
            </a:r>
            <a:r>
              <a:rPr lang="en-US" sz="4800" b="1" dirty="0" err="1" smtClean="0">
                <a:solidFill>
                  <a:schemeClr val="bg1"/>
                </a:solidFill>
                <a:latin typeface="AngsanaUPC" pitchFamily="18" charset="-34"/>
              </a:rPr>
              <a:t>มีผลทางกฎหมายสู่ภายนอก</a:t>
            </a:r>
            <a:endParaRPr lang="en-US" sz="4800" b="1" dirty="0" smtClean="0">
              <a:solidFill>
                <a:schemeClr val="bg1"/>
              </a:solidFill>
              <a:latin typeface="AngsanaUPC" pitchFamily="18" charset="-34"/>
            </a:endParaRPr>
          </a:p>
        </p:txBody>
      </p:sp>
      <p:pic>
        <p:nvPicPr>
          <p:cNvPr id="1026" name="Picture 2" descr="C:\Program Files\Microsoft Office\MEDIA\CAGCAT10\j0157763.wmf"/>
          <p:cNvPicPr>
            <a:picLocks noChangeAspect="1" noChangeArrowheads="1"/>
          </p:cNvPicPr>
          <p:nvPr/>
        </p:nvPicPr>
        <p:blipFill>
          <a:blip r:embed="rId3"/>
          <a:srcRect/>
          <a:stretch>
            <a:fillRect/>
          </a:stretch>
        </p:blipFill>
        <p:spPr bwMode="auto">
          <a:xfrm>
            <a:off x="6215074" y="4071941"/>
            <a:ext cx="2500330" cy="252325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3">
                                            <p:bg/>
                                          </p:spTgt>
                                        </p:tgtEl>
                                        <p:attrNameLst>
                                          <p:attrName>style.visibility</p:attrName>
                                        </p:attrNameLst>
                                      </p:cBhvr>
                                      <p:to>
                                        <p:strVal val="visible"/>
                                      </p:to>
                                    </p:set>
                                    <p:anim calcmode="lin" valueType="num">
                                      <p:cBhvr additive="base">
                                        <p:cTn id="7" dur="500" fill="hold"/>
                                        <p:tgtEl>
                                          <p:spTgt spid="1741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741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413">
                                            <p:txEl>
                                              <p:pRg st="0" end="0"/>
                                            </p:txEl>
                                          </p:spTgt>
                                        </p:tgtEl>
                                        <p:attrNameLst>
                                          <p:attrName>style.visibility</p:attrName>
                                        </p:attrNameLst>
                                      </p:cBhvr>
                                      <p:to>
                                        <p:strVal val="visible"/>
                                      </p:to>
                                    </p:set>
                                    <p:anim calcmode="lin" valueType="num">
                                      <p:cBhvr additive="base">
                                        <p:cTn id="11" dur="500" fill="hold"/>
                                        <p:tgtEl>
                                          <p:spTgt spid="1741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41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413">
                                            <p:txEl>
                                              <p:pRg st="1" end="1"/>
                                            </p:txEl>
                                          </p:spTgt>
                                        </p:tgtEl>
                                        <p:attrNameLst>
                                          <p:attrName>style.visibility</p:attrName>
                                        </p:attrNameLst>
                                      </p:cBhvr>
                                      <p:to>
                                        <p:strVal val="visible"/>
                                      </p:to>
                                    </p:set>
                                    <p:anim calcmode="lin" valueType="num">
                                      <p:cBhvr additive="base">
                                        <p:cTn id="15" dur="500" fill="hold"/>
                                        <p:tgtEl>
                                          <p:spTgt spid="1741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41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413">
                                            <p:txEl>
                                              <p:pRg st="2" end="2"/>
                                            </p:txEl>
                                          </p:spTgt>
                                        </p:tgtEl>
                                        <p:attrNameLst>
                                          <p:attrName>style.visibility</p:attrName>
                                        </p:attrNameLst>
                                      </p:cBhvr>
                                      <p:to>
                                        <p:strVal val="visible"/>
                                      </p:to>
                                    </p:set>
                                    <p:anim calcmode="lin" valueType="num">
                                      <p:cBhvr additive="base">
                                        <p:cTn id="19" dur="500" fill="hold"/>
                                        <p:tgtEl>
                                          <p:spTgt spid="174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413">
                                            <p:txEl>
                                              <p:pRg st="3" end="3"/>
                                            </p:txEl>
                                          </p:spTgt>
                                        </p:tgtEl>
                                        <p:attrNameLst>
                                          <p:attrName>style.visibility</p:attrName>
                                        </p:attrNameLst>
                                      </p:cBhvr>
                                      <p:to>
                                        <p:strVal val="visible"/>
                                      </p:to>
                                    </p:set>
                                    <p:anim calcmode="lin" valueType="num">
                                      <p:cBhvr additive="base">
                                        <p:cTn id="23" dur="500" fill="hold"/>
                                        <p:tgtEl>
                                          <p:spTgt spid="1741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41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413">
                                            <p:txEl>
                                              <p:pRg st="4" end="4"/>
                                            </p:txEl>
                                          </p:spTgt>
                                        </p:tgtEl>
                                        <p:attrNameLst>
                                          <p:attrName>style.visibility</p:attrName>
                                        </p:attrNameLst>
                                      </p:cBhvr>
                                      <p:to>
                                        <p:strVal val="visible"/>
                                      </p:to>
                                    </p:set>
                                    <p:anim calcmode="lin" valueType="num">
                                      <p:cBhvr additive="base">
                                        <p:cTn id="27" dur="500" fill="hold"/>
                                        <p:tgtEl>
                                          <p:spTgt spid="1741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41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413">
                                            <p:txEl>
                                              <p:pRg st="5" end="5"/>
                                            </p:txEl>
                                          </p:spTgt>
                                        </p:tgtEl>
                                        <p:attrNameLst>
                                          <p:attrName>style.visibility</p:attrName>
                                        </p:attrNameLst>
                                      </p:cBhvr>
                                      <p:to>
                                        <p:strVal val="visible"/>
                                      </p:to>
                                    </p:set>
                                    <p:anim calcmode="lin" valueType="num">
                                      <p:cBhvr additive="base">
                                        <p:cTn id="31" dur="500" fill="hold"/>
                                        <p:tgtEl>
                                          <p:spTgt spid="1741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1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928794" y="1285860"/>
            <a:ext cx="6886596" cy="1894362"/>
          </a:xfrm>
        </p:spPr>
        <p:txBody>
          <a:bodyPr>
            <a:noAutofit/>
          </a:bodyPr>
          <a:lstStyle/>
          <a:p>
            <a:r>
              <a:rPr lang="th-TH" sz="12000" b="1" dirty="0" smtClean="0">
                <a:solidFill>
                  <a:schemeClr val="bg1"/>
                </a:solidFill>
              </a:rPr>
              <a:t>คำสั่งทางตุลาการ</a:t>
            </a:r>
            <a:endParaRPr lang="th-TH" sz="12000" b="1" dirty="0">
              <a:solidFill>
                <a:schemeClr val="bg1"/>
              </a:solidFill>
            </a:endParaRPr>
          </a:p>
        </p:txBody>
      </p:sp>
      <p:sp>
        <p:nvSpPr>
          <p:cNvPr id="5" name="Subtitle 4"/>
          <p:cNvSpPr>
            <a:spLocks noGrp="1"/>
          </p:cNvSpPr>
          <p:nvPr>
            <p:ph type="subTitle" idx="1"/>
          </p:nvPr>
        </p:nvSpPr>
        <p:spPr>
          <a:xfrm>
            <a:off x="2143108" y="3214686"/>
            <a:ext cx="6172200" cy="1371600"/>
          </a:xfrm>
        </p:spPr>
        <p:txBody>
          <a:bodyPr>
            <a:normAutofit fontScale="85000" lnSpcReduction="10000"/>
          </a:bodyPr>
          <a:lstStyle/>
          <a:p>
            <a:r>
              <a:rPr lang="en-US" sz="6600" b="1" dirty="0" smtClean="0">
                <a:solidFill>
                  <a:schemeClr val="bg1"/>
                </a:solidFill>
                <a:cs typeface="+mj-cs"/>
              </a:rPr>
              <a:t>JUDICIAL  ACT</a:t>
            </a:r>
            <a:endParaRPr lang="th-TH" sz="6600" b="1" dirty="0">
              <a:solidFill>
                <a:schemeClr val="bg1"/>
              </a:solidFill>
              <a:cs typeface="+mj-cs"/>
            </a:endParaRPr>
          </a:p>
        </p:txBody>
      </p:sp>
    </p:spTree>
  </p:cSld>
  <p:clrMapOvr>
    <a:masterClrMapping/>
  </p:clrMapOvr>
  <p:transition spd="slow">
    <p:pull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97282" name="Rectangle 4"/>
          <p:cNvSpPr>
            <a:spLocks noGrp="1" noChangeArrowheads="1"/>
          </p:cNvSpPr>
          <p:nvPr>
            <p:ph type="title"/>
          </p:nvPr>
        </p:nvSpPr>
        <p:spPr>
          <a:xfrm>
            <a:off x="179388" y="404813"/>
            <a:ext cx="3887787" cy="984250"/>
          </a:xfrm>
        </p:spPr>
        <p:txBody>
          <a:bodyPr/>
          <a:lstStyle/>
          <a:p>
            <a:pPr eaLnBrk="1" hangingPunct="1"/>
            <a:r>
              <a:rPr lang="en-US" sz="4000" b="1" smtClean="0"/>
              <a:t>Montesquieu</a:t>
            </a:r>
            <a:r>
              <a:rPr lang="en-US" sz="4000" smtClean="0"/>
              <a:t> </a:t>
            </a:r>
            <a:endParaRPr lang="th-TH" sz="4000" smtClean="0"/>
          </a:p>
        </p:txBody>
      </p:sp>
      <p:pic>
        <p:nvPicPr>
          <p:cNvPr id="97284" name="Picture 7" descr="montesquieu"/>
          <p:cNvPicPr>
            <a:picLocks noGrp="1" noChangeAspect="1" noChangeArrowheads="1"/>
          </p:cNvPicPr>
          <p:nvPr>
            <p:ph type="clipArt" sz="half" idx="1"/>
          </p:nvPr>
        </p:nvPicPr>
        <p:blipFill>
          <a:blip r:embed="rId2"/>
          <a:srcRect/>
          <a:stretch>
            <a:fillRect/>
          </a:stretch>
        </p:blipFill>
        <p:spPr>
          <a:xfrm>
            <a:off x="179388" y="1268413"/>
            <a:ext cx="4032250" cy="4895850"/>
          </a:xfrm>
          <a:noFill/>
        </p:spPr>
      </p:pic>
      <p:sp>
        <p:nvSpPr>
          <p:cNvPr id="97283" name="Rectangle 6"/>
          <p:cNvSpPr>
            <a:spLocks noGrp="1" noChangeArrowheads="1"/>
          </p:cNvSpPr>
          <p:nvPr>
            <p:ph type="body" sz="half" idx="2"/>
          </p:nvPr>
        </p:nvSpPr>
        <p:spPr>
          <a:xfrm>
            <a:off x="4284663" y="333375"/>
            <a:ext cx="4560887" cy="6524625"/>
          </a:xfrm>
        </p:spPr>
        <p:txBody>
          <a:bodyPr/>
          <a:lstStyle/>
          <a:p>
            <a:pPr eaLnBrk="1" hangingPunct="1"/>
            <a:r>
              <a:rPr lang="en-US" sz="3600" b="1" dirty="0" err="1" smtClean="0">
                <a:solidFill>
                  <a:srgbClr val="000000"/>
                </a:solidFill>
              </a:rPr>
              <a:t>L’Esprit</a:t>
            </a:r>
            <a:r>
              <a:rPr lang="en-US" sz="3600" b="1" dirty="0" smtClean="0">
                <a:solidFill>
                  <a:srgbClr val="000000"/>
                </a:solidFill>
              </a:rPr>
              <a:t>  des  Lois</a:t>
            </a:r>
          </a:p>
          <a:p>
            <a:pPr eaLnBrk="1" hangingPunct="1"/>
            <a:r>
              <a:rPr lang="th-TH" sz="4400" b="1" dirty="0" smtClean="0">
                <a:solidFill>
                  <a:srgbClr val="000000"/>
                </a:solidFill>
                <a:cs typeface="AngsanaUPC" pitchFamily="18" charset="-34"/>
              </a:rPr>
              <a:t>เสรีภาพ</a:t>
            </a:r>
            <a:r>
              <a:rPr lang="th-TH" sz="4400" b="1" dirty="0" smtClean="0">
                <a:solidFill>
                  <a:srgbClr val="000000"/>
                </a:solidFill>
              </a:rPr>
              <a:t>ขึ้นอยู่กับสภาพของการใช้อำนาจ</a:t>
            </a:r>
            <a:endParaRPr lang="en-US" sz="4400" b="1" dirty="0" smtClean="0">
              <a:solidFill>
                <a:srgbClr val="000000"/>
              </a:solidFill>
            </a:endParaRPr>
          </a:p>
          <a:p>
            <a:pPr eaLnBrk="1" hangingPunct="1"/>
            <a:r>
              <a:rPr lang="th-TH" sz="4400" b="1" dirty="0" smtClean="0">
                <a:solidFill>
                  <a:srgbClr val="000000"/>
                </a:solidFill>
                <a:cs typeface="AngsanaUPC" pitchFamily="18" charset="-34"/>
              </a:rPr>
              <a:t>อำนาจ ย่อมนำไปสู่การใช้อำนาจเกินสมควร</a:t>
            </a:r>
            <a:endParaRPr lang="en-US" sz="4400" b="1" dirty="0" smtClean="0">
              <a:solidFill>
                <a:srgbClr val="000000"/>
              </a:solidFill>
              <a:cs typeface="AngsanaUPC" pitchFamily="18" charset="-34"/>
            </a:endParaRPr>
          </a:p>
          <a:p>
            <a:pPr eaLnBrk="1" hangingPunct="1"/>
            <a:r>
              <a:rPr lang="th-TH" sz="4400" b="1" dirty="0" smtClean="0">
                <a:solidFill>
                  <a:srgbClr val="000000"/>
                </a:solidFill>
                <a:cs typeface="AngsanaUPC" pitchFamily="18" charset="-34"/>
              </a:rPr>
              <a:t>รัฐบาลที่ดีต้องเป็นรัฐบาล      ที่อำนาจแต่ละอำนาจถูกใช้โดยองค์กรที่ต่างกัน</a:t>
            </a:r>
            <a:r>
              <a:rPr lang="en-US" sz="4400" dirty="0" smtClean="0">
                <a:cs typeface="AngsanaUPC" pitchFamily="18" charset="-34"/>
              </a:rPr>
              <a:t> </a:t>
            </a:r>
            <a:r>
              <a:rPr lang="en-US" sz="4400" b="1" dirty="0" smtClean="0">
                <a:solidFill>
                  <a:srgbClr val="000000"/>
                </a:solidFill>
                <a:cs typeface="AngsanaUPC" pitchFamily="18" charset="-34"/>
              </a:rPr>
              <a:t>    </a:t>
            </a:r>
            <a:endParaRPr lang="th-TH" sz="4400" b="1" dirty="0" smtClean="0">
              <a:solidFill>
                <a:srgbClr val="000000"/>
              </a:solidFill>
              <a:cs typeface="AngsanaUPC" pitchFamily="18" charset="-34"/>
            </a:endParaRPr>
          </a:p>
        </p:txBody>
      </p:sp>
    </p:spTree>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00166" y="285728"/>
            <a:ext cx="6096000" cy="2133600"/>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2075" tIns="46038" rIns="92075" bIns="46038">
            <a:normAutofit fontScale="90000"/>
          </a:bodyPr>
          <a:lstStyle/>
          <a:p>
            <a:pPr algn="ctr"/>
            <a:r>
              <a:rPr lang="th-TH" sz="8900" b="1" dirty="0" smtClean="0">
                <a:solidFill>
                  <a:schemeClr val="tx1"/>
                </a:solidFill>
              </a:rPr>
              <a:t>คำสั่งทางตุลาการ</a:t>
            </a:r>
            <a:r>
              <a:rPr lang="th-TH" sz="7200" b="1" dirty="0" smtClean="0"/>
              <a:t/>
            </a:r>
            <a:br>
              <a:rPr lang="th-TH" sz="7200" b="1" dirty="0" smtClean="0"/>
            </a:br>
            <a:r>
              <a:rPr lang="th-TH" sz="7200" b="1" dirty="0" smtClean="0"/>
              <a:t>( </a:t>
            </a:r>
            <a:r>
              <a:rPr lang="en-US" sz="4900" b="1" dirty="0" err="1" smtClean="0">
                <a:solidFill>
                  <a:schemeClr val="tx1">
                    <a:lumMod val="95000"/>
                    <a:lumOff val="5000"/>
                  </a:schemeClr>
                </a:solidFill>
                <a:cs typeface="KodchiangUPC" pitchFamily="18" charset="-34"/>
              </a:rPr>
              <a:t>Juridicial</a:t>
            </a:r>
            <a:r>
              <a:rPr lang="en-US" sz="4900" b="1" dirty="0" smtClean="0">
                <a:solidFill>
                  <a:schemeClr val="tx1">
                    <a:lumMod val="95000"/>
                    <a:lumOff val="5000"/>
                  </a:schemeClr>
                </a:solidFill>
                <a:cs typeface="KodchiangUPC" pitchFamily="18" charset="-34"/>
              </a:rPr>
              <a:t> Act </a:t>
            </a:r>
            <a:r>
              <a:rPr lang="th-TH" sz="7200" b="1" dirty="0" smtClean="0"/>
              <a:t>)</a:t>
            </a:r>
            <a:endParaRPr lang="th-TH" sz="6600" b="1" dirty="0" smtClean="0"/>
          </a:p>
        </p:txBody>
      </p:sp>
      <p:sp>
        <p:nvSpPr>
          <p:cNvPr id="5123" name="Rectangle 3"/>
          <p:cNvSpPr>
            <a:spLocks noGrp="1" noChangeArrowheads="1"/>
          </p:cNvSpPr>
          <p:nvPr>
            <p:ph sz="quarter" idx="1"/>
          </p:nvPr>
        </p:nvSpPr>
        <p:spPr>
          <a:xfrm>
            <a:off x="500034" y="2500306"/>
            <a:ext cx="8058152" cy="3886200"/>
          </a:xfrm>
          <a:solidFill>
            <a:schemeClr val="tx1"/>
          </a:solidFill>
          <a:ln>
            <a:solidFill>
              <a:srgbClr val="FF0000"/>
            </a:solidFill>
          </a:ln>
        </p:spPr>
        <p:txBody>
          <a:bodyPr lIns="92075" tIns="46038" rIns="92075" bIns="46038"/>
          <a:lstStyle/>
          <a:p>
            <a:pPr algn="thaiDist">
              <a:buClr>
                <a:srgbClr val="FFFF00"/>
              </a:buClr>
              <a:buFont typeface="Wingdings" pitchFamily="2" charset="2"/>
              <a:buChar char="v"/>
            </a:pPr>
            <a:r>
              <a:rPr lang="en-US" sz="5400" b="1" dirty="0" smtClean="0"/>
              <a:t> </a:t>
            </a:r>
            <a:r>
              <a:rPr lang="en-US" sz="5400" b="1" dirty="0" err="1" smtClean="0">
                <a:solidFill>
                  <a:schemeClr val="bg1"/>
                </a:solidFill>
              </a:rPr>
              <a:t>คณะกรรมการวินิจฉัยข้อพิพาท</a:t>
            </a:r>
            <a:endParaRPr lang="en-US" sz="5400" b="1" dirty="0" smtClean="0">
              <a:solidFill>
                <a:schemeClr val="bg1"/>
              </a:solidFill>
            </a:endParaRPr>
          </a:p>
          <a:p>
            <a:pPr algn="thaiDist">
              <a:buFont typeface="Monotype Sorts" pitchFamily="2" charset="2"/>
              <a:buNone/>
            </a:pPr>
            <a:r>
              <a:rPr lang="en-US" sz="5400" b="1" dirty="0" smtClean="0">
                <a:solidFill>
                  <a:schemeClr val="bg1"/>
                </a:solidFill>
              </a:rPr>
              <a:t>         -</a:t>
            </a:r>
            <a:r>
              <a:rPr lang="en-US" sz="5400" b="1" dirty="0" err="1" smtClean="0">
                <a:solidFill>
                  <a:schemeClr val="bg1"/>
                </a:solidFill>
              </a:rPr>
              <a:t>เป็นกลาง</a:t>
            </a:r>
            <a:r>
              <a:rPr lang="en-US" sz="5400" b="1" dirty="0" smtClean="0">
                <a:solidFill>
                  <a:schemeClr val="bg1"/>
                </a:solidFill>
              </a:rPr>
              <a:t> / </a:t>
            </a:r>
            <a:r>
              <a:rPr lang="en-US" sz="5400" b="1" dirty="0" err="1" smtClean="0">
                <a:solidFill>
                  <a:schemeClr val="bg1"/>
                </a:solidFill>
              </a:rPr>
              <a:t>อิสระ</a:t>
            </a:r>
            <a:r>
              <a:rPr lang="en-US" sz="5400" b="1" dirty="0" smtClean="0">
                <a:solidFill>
                  <a:schemeClr val="bg1"/>
                </a:solidFill>
              </a:rPr>
              <a:t> / </a:t>
            </a:r>
            <a:r>
              <a:rPr lang="en-US" sz="5400" b="1" dirty="0" err="1" smtClean="0">
                <a:solidFill>
                  <a:schemeClr val="bg1"/>
                </a:solidFill>
              </a:rPr>
              <a:t>มิใช่ศาล</a:t>
            </a:r>
            <a:endParaRPr lang="en-US" sz="5400" b="1" dirty="0" smtClean="0">
              <a:solidFill>
                <a:schemeClr val="bg1"/>
              </a:solidFill>
            </a:endParaRPr>
          </a:p>
          <a:p>
            <a:pPr algn="thaiDist">
              <a:buClr>
                <a:srgbClr val="FFFF00"/>
              </a:buClr>
              <a:buFont typeface="Wingdings" pitchFamily="2" charset="2"/>
              <a:buChar char="v"/>
            </a:pPr>
            <a:r>
              <a:rPr lang="en-US" sz="5400" b="1" dirty="0" smtClean="0">
                <a:solidFill>
                  <a:schemeClr val="bg1"/>
                </a:solidFill>
              </a:rPr>
              <a:t> </a:t>
            </a:r>
            <a:r>
              <a:rPr lang="en-US" sz="5400" b="1" dirty="0" err="1" smtClean="0">
                <a:solidFill>
                  <a:schemeClr val="bg1"/>
                </a:solidFill>
              </a:rPr>
              <a:t>กระบวนกา</a:t>
            </a:r>
            <a:r>
              <a:rPr lang="th-TH" sz="5400" b="1" dirty="0" smtClean="0">
                <a:solidFill>
                  <a:schemeClr val="bg1"/>
                </a:solidFill>
                <a:latin typeface="AngsanaUPC" pitchFamily="18" charset="-34"/>
                <a:cs typeface="AngsanaUPC" pitchFamily="18" charset="-34"/>
              </a:rPr>
              <a:t>รพิจารณา</a:t>
            </a:r>
            <a:r>
              <a:rPr lang="en-US" sz="5400" b="1" dirty="0" err="1" smtClean="0">
                <a:solidFill>
                  <a:schemeClr val="bg1"/>
                </a:solidFill>
              </a:rPr>
              <a:t>เช่นเดียวกับศาล</a:t>
            </a:r>
            <a:endParaRPr lang="en-US" sz="5400" b="1" dirty="0" smtClean="0">
              <a:solidFill>
                <a:schemeClr val="bg1"/>
              </a:solidFill>
            </a:endParaRPr>
          </a:p>
          <a:p>
            <a:pPr algn="thaiDist">
              <a:buClr>
                <a:srgbClr val="FFFF00"/>
              </a:buClr>
              <a:buFont typeface="Wingdings" pitchFamily="2" charset="2"/>
              <a:buChar char="v"/>
            </a:pPr>
            <a:r>
              <a:rPr lang="en-US" sz="5400" b="1" dirty="0" smtClean="0">
                <a:solidFill>
                  <a:schemeClr val="bg1"/>
                </a:solidFill>
              </a:rPr>
              <a:t> </a:t>
            </a:r>
            <a:r>
              <a:rPr lang="en-US" sz="5400" b="1" dirty="0" err="1" smtClean="0">
                <a:solidFill>
                  <a:schemeClr val="bg1"/>
                </a:solidFill>
              </a:rPr>
              <a:t>อุทธรณ์คำวินิจฉัยไปยังองค์กรศาลได้</a:t>
            </a:r>
            <a:endParaRPr lang="en-US" sz="5400" b="1" dirty="0" smtClean="0">
              <a:solidFill>
                <a:schemeClr val="bg1"/>
              </a:solidFill>
            </a:endParaRPr>
          </a:p>
        </p:txBody>
      </p:sp>
    </p:spTree>
  </p:cSld>
  <p:clrMapOvr>
    <a:masterClrMapping/>
  </p:clrMapOvr>
  <p:transition spd="slow">
    <p:cover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rgbClr val="FF0000"/>
            </a:gs>
            <a:gs pos="50000">
              <a:schemeClr val="accent1">
                <a:tint val="44500"/>
                <a:satMod val="160000"/>
              </a:schemeClr>
            </a:gs>
            <a:gs pos="100000">
              <a:schemeClr val="accent1">
                <a:tint val="23500"/>
                <a:satMod val="160000"/>
              </a:schemeClr>
            </a:gs>
          </a:gsLst>
          <a:lin ang="18900000" scaled="1"/>
          <a:tileRect/>
        </a:gradFill>
        <a:effectLst/>
      </p:bgPr>
    </p:bg>
    <p:spTree>
      <p:nvGrpSpPr>
        <p:cNvPr id="1" name=""/>
        <p:cNvGrpSpPr/>
        <p:nvPr/>
      </p:nvGrpSpPr>
      <p:grpSpPr>
        <a:xfrm>
          <a:off x="0" y="0"/>
          <a:ext cx="0" cy="0"/>
          <a:chOff x="0" y="0"/>
          <a:chExt cx="0" cy="0"/>
        </a:xfrm>
      </p:grpSpPr>
      <p:pic>
        <p:nvPicPr>
          <p:cNvPr id="1026" name="Picture 2" descr="C:\Documents and Settings\LENOVO\My Documents\FB Picture_Doc_1\Anggoon [police Crop] 2 Filter 3.jpg"/>
          <p:cNvPicPr>
            <a:picLocks noChangeAspect="1" noChangeArrowheads="1"/>
          </p:cNvPicPr>
          <p:nvPr/>
        </p:nvPicPr>
        <p:blipFill>
          <a:blip r:embed="rId2"/>
          <a:srcRect/>
          <a:stretch>
            <a:fillRect/>
          </a:stretch>
        </p:blipFill>
        <p:spPr bwMode="auto">
          <a:xfrm>
            <a:off x="2357422" y="285728"/>
            <a:ext cx="4214842" cy="6107410"/>
          </a:xfrm>
          <a:prstGeom prst="rect">
            <a:avLst/>
          </a:prstGeom>
          <a:noFill/>
        </p:spPr>
      </p:pic>
    </p:spTree>
  </p:cSld>
  <p:clrMapOvr>
    <a:masterClrMapping/>
  </p:clrMapOvr>
  <p:transition spd="slow">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57224" y="285728"/>
            <a:ext cx="7953388" cy="2043106"/>
          </a:xfrm>
          <a:noFill/>
          <a:effectLst>
            <a:innerShdw blurRad="114300">
              <a:prstClr val="black"/>
            </a:innerShdw>
          </a:effectLst>
        </p:spPr>
        <p:txBody>
          <a:bodyPr lIns="92075" tIns="46038" rIns="92075" bIns="46038">
            <a:normAutofit fontScale="90000"/>
          </a:bodyPr>
          <a:lstStyle/>
          <a:p>
            <a:pPr algn="ctr"/>
            <a:r>
              <a:rPr lang="th-TH" sz="8000" b="1" dirty="0" smtClean="0">
                <a:solidFill>
                  <a:schemeClr val="tx1"/>
                </a:solidFill>
              </a:rPr>
              <a:t>กฎทางปกครอง</a:t>
            </a:r>
            <a:r>
              <a:rPr lang="th-TH" sz="8000" b="1" dirty="0" smtClean="0"/>
              <a:t/>
            </a:r>
            <a:br>
              <a:rPr lang="th-TH" sz="8000" b="1" dirty="0" smtClean="0"/>
            </a:br>
            <a:r>
              <a:rPr lang="th-TH" sz="8000" b="1" dirty="0" smtClean="0">
                <a:solidFill>
                  <a:schemeClr val="tx1"/>
                </a:solidFill>
              </a:rPr>
              <a:t>( </a:t>
            </a:r>
            <a:r>
              <a:rPr lang="en-US" sz="6000" b="1" dirty="0" err="1" smtClean="0">
                <a:solidFill>
                  <a:schemeClr val="tx1"/>
                </a:solidFill>
              </a:rPr>
              <a:t>Règementaires</a:t>
            </a:r>
            <a:r>
              <a:rPr lang="th-TH" sz="8000" b="1" dirty="0" smtClean="0">
                <a:solidFill>
                  <a:schemeClr val="tx1"/>
                </a:solidFill>
              </a:rPr>
              <a:t>)</a:t>
            </a:r>
            <a:endParaRPr lang="th-TH" sz="6000" b="1" dirty="0" smtClean="0">
              <a:solidFill>
                <a:schemeClr val="tx1"/>
              </a:solidFill>
            </a:endParaRPr>
          </a:p>
        </p:txBody>
      </p:sp>
      <p:sp>
        <p:nvSpPr>
          <p:cNvPr id="7171" name="Rectangle 3"/>
          <p:cNvSpPr>
            <a:spLocks noGrp="1" noChangeArrowheads="1"/>
          </p:cNvSpPr>
          <p:nvPr>
            <p:ph sz="quarter" idx="1"/>
          </p:nvPr>
        </p:nvSpPr>
        <p:spPr>
          <a:xfrm>
            <a:off x="914400" y="2362200"/>
            <a:ext cx="7772400" cy="4114800"/>
          </a:xfrm>
          <a:solidFill>
            <a:schemeClr val="tx1"/>
          </a:solidFill>
          <a:ln>
            <a:solidFill>
              <a:srgbClr val="FF0000"/>
            </a:solidFill>
          </a:ln>
        </p:spPr>
        <p:txBody>
          <a:bodyPr lIns="92075" tIns="46038" rIns="92075" bIns="46038"/>
          <a:lstStyle/>
          <a:p>
            <a:pPr algn="thaiDist">
              <a:buClr>
                <a:srgbClr val="FF0000"/>
              </a:buClr>
              <a:buFont typeface="Wingdings" pitchFamily="2" charset="2"/>
              <a:buChar char="v"/>
            </a:pPr>
            <a:r>
              <a:rPr lang="en-US" sz="5400" b="1" dirty="0">
                <a:solidFill>
                  <a:srgbClr val="FF0000"/>
                </a:solidFill>
              </a:rPr>
              <a:t> </a:t>
            </a:r>
            <a:r>
              <a:rPr lang="en-US" sz="5400" b="1" dirty="0" smtClean="0">
                <a:solidFill>
                  <a:srgbClr val="FF0000"/>
                </a:solidFill>
              </a:rPr>
              <a:t> </a:t>
            </a:r>
            <a:r>
              <a:rPr lang="en-US" sz="6000" b="1" dirty="0" err="1" smtClean="0">
                <a:solidFill>
                  <a:srgbClr val="00B050"/>
                </a:solidFill>
              </a:rPr>
              <a:t>มีผลบังคับเป็นการทั่วไป</a:t>
            </a:r>
            <a:r>
              <a:rPr lang="en-US" sz="6000" b="1" dirty="0">
                <a:solidFill>
                  <a:srgbClr val="00B050"/>
                </a:solidFill>
              </a:rPr>
              <a:t> </a:t>
            </a:r>
            <a:r>
              <a:rPr lang="en-US" sz="6000" b="1" dirty="0" smtClean="0">
                <a:solidFill>
                  <a:srgbClr val="FF0000"/>
                </a:solidFill>
              </a:rPr>
              <a:t>**</a:t>
            </a:r>
            <a:r>
              <a:rPr lang="en-US" sz="6000" b="1" dirty="0" smtClean="0"/>
              <a:t>             </a:t>
            </a:r>
          </a:p>
          <a:p>
            <a:pPr algn="thaiDist">
              <a:buClr>
                <a:srgbClr val="FF0000"/>
              </a:buClr>
              <a:buFont typeface="Wingdings" pitchFamily="2" charset="2"/>
              <a:buChar char="v"/>
            </a:pPr>
            <a:r>
              <a:rPr lang="en-US" sz="6000" b="1" dirty="0" smtClean="0">
                <a:solidFill>
                  <a:schemeClr val="bg1"/>
                </a:solidFill>
                <a:latin typeface="AngsanaUPC" pitchFamily="18" charset="-34"/>
                <a:cs typeface="AngsanaUPC" pitchFamily="18" charset="-34"/>
              </a:rPr>
              <a:t> </a:t>
            </a:r>
            <a:r>
              <a:rPr lang="en-US" sz="6000" b="1" dirty="0" err="1" smtClean="0">
                <a:solidFill>
                  <a:srgbClr val="FF6699"/>
                </a:solidFill>
                <a:latin typeface="AngsanaUPC" pitchFamily="18" charset="-34"/>
                <a:cs typeface="AngsanaUPC" pitchFamily="18" charset="-34"/>
              </a:rPr>
              <a:t>ไม่มุ่งหมายใช้บังคับแก่กรณี</a:t>
            </a:r>
            <a:r>
              <a:rPr lang="th-TH" sz="6000" b="1" dirty="0" smtClean="0">
                <a:solidFill>
                  <a:srgbClr val="FF6699"/>
                </a:solidFill>
                <a:latin typeface="AngsanaUPC" pitchFamily="18" charset="-34"/>
                <a:cs typeface="AngsanaUPC" pitchFamily="18" charset="-34"/>
              </a:rPr>
              <a:t>ใดกรณีหนึ่ง</a:t>
            </a:r>
            <a:r>
              <a:rPr lang="en-US" sz="6000" b="1" dirty="0" err="1" smtClean="0">
                <a:solidFill>
                  <a:srgbClr val="FF6699"/>
                </a:solidFill>
                <a:latin typeface="AngsanaUPC" pitchFamily="18" charset="-34"/>
                <a:cs typeface="AngsanaUPC" pitchFamily="18" charset="-34"/>
              </a:rPr>
              <a:t>หรือบ</a:t>
            </a:r>
            <a:r>
              <a:rPr lang="th-TH" sz="6000" b="1" dirty="0" smtClean="0">
                <a:solidFill>
                  <a:srgbClr val="FF6699"/>
                </a:solidFill>
                <a:latin typeface="AngsanaUPC" pitchFamily="18" charset="-34"/>
                <a:cs typeface="AngsanaUPC" pitchFamily="18" charset="-34"/>
              </a:rPr>
              <a:t>ุคคลใดบุคคลหนึ่ง   </a:t>
            </a:r>
            <a:r>
              <a:rPr lang="en-US" sz="6000" b="1" dirty="0" smtClean="0">
                <a:solidFill>
                  <a:srgbClr val="FF6699"/>
                </a:solidFill>
                <a:latin typeface="AngsanaUPC" pitchFamily="18" charset="-34"/>
                <a:cs typeface="AngsanaUPC" pitchFamily="18" charset="-34"/>
              </a:rPr>
              <a:t>    </a:t>
            </a:r>
            <a:r>
              <a:rPr lang="en-US" sz="6000" b="1" dirty="0" err="1" smtClean="0">
                <a:solidFill>
                  <a:srgbClr val="FF6699"/>
                </a:solidFill>
                <a:latin typeface="AngsanaUPC" pitchFamily="18" charset="-34"/>
                <a:cs typeface="AngsanaUPC" pitchFamily="18" charset="-34"/>
              </a:rPr>
              <a:t>เป็นการเฉพาะ</a:t>
            </a:r>
            <a:endParaRPr lang="en-US" sz="6000" b="1" dirty="0" smtClean="0">
              <a:solidFill>
                <a:srgbClr val="FF6699"/>
              </a:solidFill>
              <a:latin typeface="AngsanaUPC" pitchFamily="18" charset="-34"/>
              <a:cs typeface="AngsanaUPC" pitchFamily="18" charset="-34"/>
            </a:endParaRPr>
          </a:p>
        </p:txBody>
      </p:sp>
    </p:spTree>
  </p:cSld>
  <p:clrMapOvr>
    <a:masterClrMapping/>
  </p:clrMapOvr>
  <p:transition spd="slow">
    <p:cover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00034" y="-214338"/>
            <a:ext cx="8229600" cy="1500174"/>
          </a:xfrm>
        </p:spPr>
        <p:txBody>
          <a:bodyPr>
            <a:normAutofit/>
          </a:bodyPr>
          <a:lstStyle/>
          <a:p>
            <a:pPr algn="ctr"/>
            <a:r>
              <a:rPr lang="th-TH" sz="7200" b="1" dirty="0" smtClean="0">
                <a:solidFill>
                  <a:schemeClr val="tx1"/>
                </a:solidFill>
              </a:rPr>
              <a:t>กฎของฝ่ายปกครอง</a:t>
            </a:r>
          </a:p>
        </p:txBody>
      </p:sp>
      <p:sp>
        <p:nvSpPr>
          <p:cNvPr id="16387" name="Rectangle 3"/>
          <p:cNvSpPr>
            <a:spLocks noGrp="1" noChangeArrowheads="1"/>
          </p:cNvSpPr>
          <p:nvPr>
            <p:ph sz="quarter" idx="1"/>
          </p:nvPr>
        </p:nvSpPr>
        <p:spPr>
          <a:xfrm>
            <a:off x="428596" y="1214422"/>
            <a:ext cx="8334404" cy="5110178"/>
          </a:xfrm>
          <a:solidFill>
            <a:schemeClr val="tx1"/>
          </a:solidFill>
        </p:spPr>
        <p:txBody>
          <a:bodyPr>
            <a:normAutofit/>
          </a:bodyPr>
          <a:lstStyle/>
          <a:p>
            <a:pPr algn="thaiDist">
              <a:buNone/>
            </a:pPr>
            <a:r>
              <a:rPr lang="th-TH" sz="5400" b="1" dirty="0" smtClean="0">
                <a:solidFill>
                  <a:srgbClr val="FFFF00"/>
                </a:solidFill>
                <a:sym typeface="Wingdings"/>
              </a:rPr>
              <a:t></a:t>
            </a:r>
            <a:r>
              <a:rPr lang="th-TH" sz="5400" b="1" dirty="0" smtClean="0">
                <a:solidFill>
                  <a:srgbClr val="00B050"/>
                </a:solidFill>
              </a:rPr>
              <a:t>พระบรมราชโองการ</a:t>
            </a:r>
          </a:p>
          <a:p>
            <a:pPr algn="thaiDist">
              <a:lnSpc>
                <a:spcPct val="70000"/>
              </a:lnSpc>
              <a:buNone/>
            </a:pPr>
            <a:r>
              <a:rPr lang="th-TH" sz="5400" b="1" dirty="0" smtClean="0">
                <a:solidFill>
                  <a:srgbClr val="FF0000"/>
                </a:solidFill>
                <a:sym typeface="Wingdings"/>
              </a:rPr>
              <a:t></a:t>
            </a:r>
            <a:r>
              <a:rPr lang="th-TH" sz="5400" b="1" dirty="0" smtClean="0">
                <a:solidFill>
                  <a:srgbClr val="33CCFF"/>
                </a:solidFill>
              </a:rPr>
              <a:t>พระราชกฤษฎีกา</a:t>
            </a:r>
          </a:p>
          <a:p>
            <a:pPr algn="thaiDist">
              <a:lnSpc>
                <a:spcPct val="70000"/>
              </a:lnSpc>
              <a:buNone/>
            </a:pPr>
            <a:r>
              <a:rPr lang="th-TH" sz="5400" b="1" dirty="0" smtClean="0">
                <a:solidFill>
                  <a:srgbClr val="7030A0"/>
                </a:solidFill>
                <a:sym typeface="Wingdings"/>
              </a:rPr>
              <a:t></a:t>
            </a:r>
            <a:r>
              <a:rPr lang="th-TH" sz="5400" b="1" dirty="0" smtClean="0">
                <a:solidFill>
                  <a:srgbClr val="FF9900"/>
                </a:solidFill>
              </a:rPr>
              <a:t>กฎกระทรวง / ประกาศกระทรวง</a:t>
            </a:r>
          </a:p>
          <a:p>
            <a:pPr algn="thaiDist">
              <a:lnSpc>
                <a:spcPct val="70000"/>
              </a:lnSpc>
              <a:buNone/>
            </a:pPr>
            <a:r>
              <a:rPr lang="th-TH" sz="5400" b="1" dirty="0" smtClean="0">
                <a:solidFill>
                  <a:srgbClr val="FFC000"/>
                </a:solidFill>
                <a:sym typeface="Wingdings"/>
              </a:rPr>
              <a:t></a:t>
            </a:r>
            <a:r>
              <a:rPr lang="th-TH" sz="5400" b="1" dirty="0" smtClean="0">
                <a:solidFill>
                  <a:srgbClr val="FF0000"/>
                </a:solidFill>
              </a:rPr>
              <a:t>กฎหมายลูกบท / ข้อบัญญัติท้องถิ่น</a:t>
            </a:r>
          </a:p>
          <a:p>
            <a:pPr algn="thaiDist">
              <a:lnSpc>
                <a:spcPct val="70000"/>
              </a:lnSpc>
              <a:buNone/>
            </a:pPr>
            <a:r>
              <a:rPr lang="th-TH" sz="5400" b="1" dirty="0" smtClean="0">
                <a:solidFill>
                  <a:srgbClr val="92D050"/>
                </a:solidFill>
                <a:sym typeface="Wingdings"/>
              </a:rPr>
              <a:t></a:t>
            </a:r>
            <a:r>
              <a:rPr lang="th-TH" sz="5400" b="1" dirty="0" smtClean="0">
                <a:solidFill>
                  <a:srgbClr val="FF6699"/>
                </a:solidFill>
              </a:rPr>
              <a:t>มติค</a:t>
            </a:r>
            <a:r>
              <a:rPr lang="th-TH" sz="5400" b="1" dirty="0" smtClean="0">
                <a:solidFill>
                  <a:srgbClr val="FF6699"/>
                </a:solidFill>
                <a:cs typeface="Angsana New" pitchFamily="18" charset="-34"/>
              </a:rPr>
              <a:t>ณ</a:t>
            </a:r>
            <a:r>
              <a:rPr lang="th-TH" sz="5400" b="1" dirty="0" smtClean="0">
                <a:solidFill>
                  <a:srgbClr val="FF6699"/>
                </a:solidFill>
              </a:rPr>
              <a:t>ะรัฐมนตรี </a:t>
            </a:r>
            <a:r>
              <a:rPr lang="en-US" sz="5400" b="1" dirty="0" smtClean="0">
                <a:solidFill>
                  <a:srgbClr val="FF6699"/>
                </a:solidFill>
              </a:rPr>
              <a:t>: </a:t>
            </a:r>
            <a:r>
              <a:rPr lang="th-TH" sz="5400" b="1" dirty="0" smtClean="0">
                <a:solidFill>
                  <a:srgbClr val="FF6699"/>
                </a:solidFill>
              </a:rPr>
              <a:t>นโยบาย/คำสั่ง/กฎ</a:t>
            </a:r>
          </a:p>
          <a:p>
            <a:pPr algn="thaiDist">
              <a:lnSpc>
                <a:spcPct val="70000"/>
              </a:lnSpc>
              <a:buNone/>
            </a:pPr>
            <a:r>
              <a:rPr lang="th-TH" sz="5400" b="1" dirty="0" smtClean="0">
                <a:solidFill>
                  <a:srgbClr val="00B0F0"/>
                </a:solidFill>
                <a:sym typeface="Wingdings"/>
              </a:rPr>
              <a:t></a:t>
            </a:r>
            <a:r>
              <a:rPr lang="th-TH" sz="5400" b="1" dirty="0" smtClean="0">
                <a:solidFill>
                  <a:srgbClr val="99FFCC"/>
                </a:solidFill>
              </a:rPr>
              <a:t>หนังสือกำหนดวิธีทำงาน</a:t>
            </a:r>
          </a:p>
        </p:txBody>
      </p:sp>
    </p:spTree>
  </p:cSld>
  <p:clrMapOvr>
    <a:masterClrMapping/>
  </p:clrMapOvr>
  <p:transition spd="slow">
    <p:cover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4CF1F"/>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8229600" cy="1368412"/>
          </a:xfrm>
        </p:spPr>
        <p:txBody>
          <a:bodyPr>
            <a:normAutofit/>
          </a:bodyPr>
          <a:lstStyle/>
          <a:p>
            <a:pPr algn="ctr"/>
            <a:r>
              <a:rPr lang="th-TH" sz="7200" b="1" dirty="0" smtClean="0">
                <a:solidFill>
                  <a:schemeClr val="tx1"/>
                </a:solidFill>
              </a:rPr>
              <a:t>หนังสือกำหนดวิธีทำงาน</a:t>
            </a:r>
          </a:p>
        </p:txBody>
      </p:sp>
      <p:sp>
        <p:nvSpPr>
          <p:cNvPr id="17411" name="Rectangle 3"/>
          <p:cNvSpPr>
            <a:spLocks noGrp="1" noChangeArrowheads="1"/>
          </p:cNvSpPr>
          <p:nvPr>
            <p:ph sz="quarter" idx="1"/>
          </p:nvPr>
        </p:nvSpPr>
        <p:spPr>
          <a:xfrm>
            <a:off x="428596" y="1928802"/>
            <a:ext cx="8229600" cy="3929090"/>
          </a:xfrm>
          <a:solidFill>
            <a:schemeClr val="tx1"/>
          </a:solidFill>
          <a:ln>
            <a:solidFill>
              <a:srgbClr val="FF0000"/>
            </a:solidFill>
          </a:ln>
        </p:spPr>
        <p:txBody>
          <a:bodyPr>
            <a:normAutofit/>
          </a:bodyPr>
          <a:lstStyle/>
          <a:p>
            <a:pPr algn="thaiDist">
              <a:buClr>
                <a:srgbClr val="FF0000"/>
              </a:buClr>
              <a:buFont typeface="Monotype Sorts" pitchFamily="2" charset="2"/>
              <a:buChar char="]"/>
            </a:pPr>
            <a:r>
              <a:rPr lang="th-TH" sz="5400" b="1" dirty="0" smtClean="0"/>
              <a:t> </a:t>
            </a:r>
            <a:r>
              <a:rPr lang="th-TH" sz="5400" b="1" dirty="0" smtClean="0">
                <a:solidFill>
                  <a:srgbClr val="00B0F0"/>
                </a:solidFill>
                <a:latin typeface="AngsanaUPC" pitchFamily="18" charset="-34"/>
                <a:cs typeface="AngsanaUPC" pitchFamily="18" charset="-34"/>
              </a:rPr>
              <a:t>หลักเกณฑ์กำหนดแนวทางปฏิบัติ</a:t>
            </a:r>
          </a:p>
          <a:p>
            <a:pPr algn="thaiDist">
              <a:lnSpc>
                <a:spcPct val="80000"/>
              </a:lnSpc>
              <a:buClr>
                <a:srgbClr val="FFFF00"/>
              </a:buClr>
              <a:buFont typeface="Monotype Sorts" pitchFamily="2" charset="2"/>
              <a:buChar char="]"/>
            </a:pPr>
            <a:r>
              <a:rPr lang="th-TH" sz="5400" b="1" dirty="0" smtClean="0">
                <a:solidFill>
                  <a:schemeClr val="bg1"/>
                </a:solidFill>
                <a:latin typeface="AngsanaUPC" pitchFamily="18" charset="-34"/>
                <a:cs typeface="AngsanaUPC" pitchFamily="18" charset="-34"/>
              </a:rPr>
              <a:t> </a:t>
            </a:r>
            <a:r>
              <a:rPr lang="th-TH" sz="5400" b="1" dirty="0" smtClean="0">
                <a:solidFill>
                  <a:srgbClr val="00B050"/>
                </a:solidFill>
                <a:latin typeface="AngsanaUPC" pitchFamily="18" charset="-34"/>
                <a:cs typeface="AngsanaUPC" pitchFamily="18" charset="-34"/>
              </a:rPr>
              <a:t>ไม่มีผลโดยตรงทางกฎหมาย แต่เป็น</a:t>
            </a:r>
            <a:r>
              <a:rPr lang="en-US" sz="5400" b="1" dirty="0" smtClean="0">
                <a:solidFill>
                  <a:srgbClr val="00B050"/>
                </a:solidFill>
                <a:latin typeface="AngsanaUPC" pitchFamily="18" charset="-34"/>
                <a:cs typeface="AngsanaUPC" pitchFamily="18" charset="-34"/>
              </a:rPr>
              <a:t> </a:t>
            </a:r>
          </a:p>
          <a:p>
            <a:pPr algn="thaiDist">
              <a:lnSpc>
                <a:spcPct val="80000"/>
              </a:lnSpc>
              <a:buNone/>
            </a:pPr>
            <a:r>
              <a:rPr lang="en-US" sz="5400" b="1" dirty="0" smtClean="0">
                <a:solidFill>
                  <a:srgbClr val="00B050"/>
                </a:solidFill>
                <a:latin typeface="AngsanaUPC" pitchFamily="18" charset="-34"/>
                <a:cs typeface="AngsanaUPC" pitchFamily="18" charset="-34"/>
              </a:rPr>
              <a:t>       </a:t>
            </a:r>
            <a:r>
              <a:rPr lang="th-TH" sz="5400" b="1" dirty="0" smtClean="0">
                <a:solidFill>
                  <a:srgbClr val="00B050"/>
                </a:solidFill>
                <a:latin typeface="AngsanaUPC" pitchFamily="18" charset="-34"/>
                <a:cs typeface="AngsanaUPC" pitchFamily="18" charset="-34"/>
              </a:rPr>
              <a:t>หลักเกณฑ์ที่ใช้กับข้อเท็จจริงในอนาคต</a:t>
            </a:r>
          </a:p>
          <a:p>
            <a:pPr algn="thaiDist">
              <a:lnSpc>
                <a:spcPct val="80000"/>
              </a:lnSpc>
              <a:buClr>
                <a:srgbClr val="FF6699"/>
              </a:buClr>
              <a:buFont typeface="Monotype Sorts" pitchFamily="2" charset="2"/>
              <a:buChar char="]"/>
            </a:pPr>
            <a:r>
              <a:rPr lang="th-TH" sz="5400" b="1" dirty="0" smtClean="0">
                <a:solidFill>
                  <a:schemeClr val="bg1"/>
                </a:solidFill>
                <a:latin typeface="AngsanaUPC" pitchFamily="18" charset="-34"/>
                <a:cs typeface="AngsanaUPC" pitchFamily="18" charset="-34"/>
              </a:rPr>
              <a:t> </a:t>
            </a:r>
            <a:r>
              <a:rPr lang="en-US" sz="5400" b="1" dirty="0" smtClean="0">
                <a:solidFill>
                  <a:schemeClr val="bg1"/>
                </a:solidFill>
                <a:latin typeface="AngsanaUPC" pitchFamily="18" charset="-34"/>
                <a:cs typeface="AngsanaUPC" pitchFamily="18" charset="-34"/>
              </a:rPr>
              <a:t> </a:t>
            </a:r>
            <a:r>
              <a:rPr lang="th-TH" sz="5400" b="1" dirty="0" smtClean="0">
                <a:solidFill>
                  <a:srgbClr val="FF0000"/>
                </a:solidFill>
                <a:latin typeface="AngsanaUPC" pitchFamily="18" charset="-34"/>
                <a:cs typeface="AngsanaUPC" pitchFamily="18" charset="-34"/>
              </a:rPr>
              <a:t>ลักษณะคล้ายเป็นกฎ</a:t>
            </a:r>
          </a:p>
        </p:txBody>
      </p:sp>
    </p:spTree>
  </p:cSld>
  <p:clrMapOvr>
    <a:masterClrMapping/>
  </p:clrMapOvr>
  <p:transition spd="slow">
    <p:cover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90600" y="285728"/>
            <a:ext cx="7772400" cy="1847872"/>
          </a:xfrm>
        </p:spPr>
        <p:txBody>
          <a:bodyPr>
            <a:normAutofit/>
          </a:bodyPr>
          <a:lstStyle/>
          <a:p>
            <a:pPr algn="ctr">
              <a:lnSpc>
                <a:spcPct val="80000"/>
              </a:lnSpc>
            </a:pPr>
            <a:r>
              <a:rPr lang="th-TH" sz="6600" b="1" dirty="0" smtClean="0">
                <a:solidFill>
                  <a:schemeClr val="tx1"/>
                </a:solidFill>
              </a:rPr>
              <a:t>หนังสือเวียน</a:t>
            </a:r>
            <a:br>
              <a:rPr lang="th-TH" sz="6600" b="1" dirty="0" smtClean="0">
                <a:solidFill>
                  <a:schemeClr val="tx1"/>
                </a:solidFill>
              </a:rPr>
            </a:br>
            <a:r>
              <a:rPr lang="en-US" sz="6600" b="1" dirty="0" err="1" smtClean="0">
                <a:solidFill>
                  <a:schemeClr val="tx1"/>
                </a:solidFill>
              </a:rPr>
              <a:t>Circulaire</a:t>
            </a:r>
            <a:endParaRPr lang="th-TH" sz="6600" b="1" dirty="0" smtClean="0">
              <a:solidFill>
                <a:schemeClr val="tx1"/>
              </a:solidFill>
            </a:endParaRPr>
          </a:p>
        </p:txBody>
      </p:sp>
      <p:sp>
        <p:nvSpPr>
          <p:cNvPr id="18435" name="Rectangle 3"/>
          <p:cNvSpPr>
            <a:spLocks noGrp="1" noChangeArrowheads="1"/>
          </p:cNvSpPr>
          <p:nvPr>
            <p:ph sz="quarter" idx="1"/>
          </p:nvPr>
        </p:nvSpPr>
        <p:spPr>
          <a:xfrm>
            <a:off x="428596" y="2285992"/>
            <a:ext cx="8143932" cy="4400560"/>
          </a:xfrm>
          <a:solidFill>
            <a:schemeClr val="tx1"/>
          </a:solidFill>
          <a:ln>
            <a:solidFill>
              <a:srgbClr val="FF0000"/>
            </a:solidFill>
          </a:ln>
        </p:spPr>
        <p:txBody>
          <a:bodyPr>
            <a:noAutofit/>
          </a:bodyPr>
          <a:lstStyle/>
          <a:p>
            <a:pPr algn="thaiDist">
              <a:buNone/>
            </a:pPr>
            <a:r>
              <a:rPr lang="th-TH" sz="5400" b="1" dirty="0" smtClean="0">
                <a:solidFill>
                  <a:srgbClr val="FF0000"/>
                </a:solidFill>
                <a:latin typeface="AngsanaUPC" pitchFamily="18" charset="-34"/>
                <a:cs typeface="AngsanaUPC" pitchFamily="18" charset="-34"/>
                <a:sym typeface="Wingdings"/>
              </a:rPr>
              <a:t></a:t>
            </a:r>
            <a:r>
              <a:rPr lang="en-US" sz="5400" b="1" dirty="0" smtClean="0">
                <a:solidFill>
                  <a:srgbClr val="FF0000"/>
                </a:solidFill>
                <a:latin typeface="AngsanaUPC" pitchFamily="18" charset="-34"/>
                <a:cs typeface="AngsanaUPC" pitchFamily="18" charset="-34"/>
                <a:sym typeface="Wingdings"/>
              </a:rPr>
              <a:t> </a:t>
            </a:r>
            <a:r>
              <a:rPr lang="th-TH" sz="5400" b="1" dirty="0" smtClean="0">
                <a:solidFill>
                  <a:schemeClr val="tx2">
                    <a:lumMod val="60000"/>
                    <a:lumOff val="40000"/>
                  </a:schemeClr>
                </a:solidFill>
                <a:latin typeface="AngsanaUPC" pitchFamily="18" charset="-34"/>
                <a:cs typeface="AngsanaUPC" pitchFamily="18" charset="-34"/>
              </a:rPr>
              <a:t>หนังสือเวียนเพื่อการตีความกฎหมาย</a:t>
            </a:r>
            <a:r>
              <a:rPr lang="en-US" sz="5400" b="1" dirty="0" smtClean="0">
                <a:solidFill>
                  <a:schemeClr val="tx2">
                    <a:lumMod val="60000"/>
                    <a:lumOff val="40000"/>
                  </a:schemeClr>
                </a:solidFill>
                <a:latin typeface="AngsanaUPC" pitchFamily="18" charset="-34"/>
                <a:cs typeface="AngsanaUPC" pitchFamily="18" charset="-34"/>
              </a:rPr>
              <a:t>      =</a:t>
            </a:r>
            <a:r>
              <a:rPr lang="th-TH" sz="5400" b="1" dirty="0" smtClean="0">
                <a:solidFill>
                  <a:schemeClr val="tx2">
                    <a:lumMod val="60000"/>
                    <a:lumOff val="40000"/>
                  </a:schemeClr>
                </a:solidFill>
                <a:latin typeface="AngsanaUPC" pitchFamily="18" charset="-34"/>
                <a:cs typeface="AngsanaUPC" pitchFamily="18" charset="-34"/>
              </a:rPr>
              <a:t> มาตรการภายในฝ่ายปกครอง</a:t>
            </a:r>
          </a:p>
          <a:p>
            <a:pPr algn="thaiDist">
              <a:buNone/>
            </a:pPr>
            <a:r>
              <a:rPr lang="th-TH" sz="5400" b="1" dirty="0" smtClean="0">
                <a:solidFill>
                  <a:srgbClr val="FF0000"/>
                </a:solidFill>
                <a:latin typeface="AngsanaUPC" pitchFamily="18" charset="-34"/>
                <a:cs typeface="AngsanaUPC" pitchFamily="18" charset="-34"/>
                <a:sym typeface="Wingdings"/>
              </a:rPr>
              <a:t></a:t>
            </a:r>
            <a:r>
              <a:rPr lang="en-US" sz="5400" b="1" dirty="0" smtClean="0">
                <a:solidFill>
                  <a:srgbClr val="FF0000"/>
                </a:solidFill>
                <a:latin typeface="AngsanaUPC" pitchFamily="18" charset="-34"/>
                <a:cs typeface="AngsanaUPC" pitchFamily="18" charset="-34"/>
                <a:sym typeface="Wingdings"/>
              </a:rPr>
              <a:t>  </a:t>
            </a:r>
            <a:r>
              <a:rPr lang="th-TH" sz="5400" b="1" dirty="0" smtClean="0">
                <a:solidFill>
                  <a:srgbClr val="FFC000"/>
                </a:solidFill>
                <a:latin typeface="AngsanaUPC" pitchFamily="18" charset="-34"/>
                <a:cs typeface="AngsanaUPC" pitchFamily="18" charset="-34"/>
              </a:rPr>
              <a:t>หนังสือเวียนเพิ่มเติมไปจากกฎหมาย</a:t>
            </a:r>
          </a:p>
          <a:p>
            <a:pPr algn="thaiDist">
              <a:lnSpc>
                <a:spcPct val="80000"/>
              </a:lnSpc>
              <a:buFont typeface="Monotype Sorts" pitchFamily="2" charset="2"/>
              <a:buNone/>
            </a:pPr>
            <a:r>
              <a:rPr lang="th-TH" sz="5400" b="1" dirty="0" smtClean="0">
                <a:solidFill>
                  <a:srgbClr val="FFC000"/>
                </a:solidFill>
                <a:latin typeface="AngsanaUPC" pitchFamily="18" charset="-34"/>
                <a:cs typeface="AngsanaUPC" pitchFamily="18" charset="-34"/>
              </a:rPr>
              <a:t>     </a:t>
            </a:r>
            <a:r>
              <a:rPr lang="en-US" sz="5400" b="1" dirty="0" smtClean="0">
                <a:solidFill>
                  <a:srgbClr val="FFC000"/>
                </a:solidFill>
                <a:latin typeface="AngsanaUPC" pitchFamily="18" charset="-34"/>
                <a:cs typeface="AngsanaUPC" pitchFamily="18" charset="-34"/>
              </a:rPr>
              <a:t>= </a:t>
            </a:r>
            <a:r>
              <a:rPr lang="th-TH" sz="5400" b="1" dirty="0" smtClean="0">
                <a:solidFill>
                  <a:srgbClr val="FFC000"/>
                </a:solidFill>
                <a:latin typeface="AngsanaUPC" pitchFamily="18" charset="-34"/>
                <a:cs typeface="AngsanaUPC" pitchFamily="18" charset="-34"/>
              </a:rPr>
              <a:t>มีสภาพเป็นกฎ</a:t>
            </a:r>
          </a:p>
        </p:txBody>
      </p:sp>
    </p:spTree>
  </p:cSld>
  <p:clrMapOvr>
    <a:masterClrMapping/>
  </p:clrMapOvr>
  <p:transition spd="slow">
    <p:cover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FF99"/>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571604" y="142852"/>
            <a:ext cx="7080271" cy="2087585"/>
          </a:xfrm>
          <a:noFill/>
        </p:spPr>
        <p:txBody>
          <a:bodyPr lIns="92075" tIns="46038" rIns="92075" bIns="46038">
            <a:normAutofit fontScale="90000"/>
          </a:bodyPr>
          <a:lstStyle/>
          <a:p>
            <a:pPr algn="ctr">
              <a:lnSpc>
                <a:spcPct val="120000"/>
              </a:lnSpc>
            </a:pPr>
            <a:r>
              <a:rPr lang="th-TH" sz="8000" b="1" dirty="0" smtClean="0">
                <a:solidFill>
                  <a:schemeClr val="tx1"/>
                </a:solidFill>
              </a:rPr>
              <a:t>หนังสือกำหนดแนวทาง</a:t>
            </a:r>
            <a:r>
              <a:rPr lang="th-TH" sz="4800" b="1" dirty="0" smtClean="0">
                <a:solidFill>
                  <a:schemeClr val="tx1"/>
                </a:solidFill>
              </a:rPr>
              <a:t/>
            </a:r>
            <a:br>
              <a:rPr lang="th-TH" sz="4800" b="1" dirty="0" smtClean="0">
                <a:solidFill>
                  <a:schemeClr val="tx1"/>
                </a:solidFill>
              </a:rPr>
            </a:br>
            <a:r>
              <a:rPr lang="th-TH" sz="5400" b="1" dirty="0" smtClean="0">
                <a:solidFill>
                  <a:schemeClr val="tx1"/>
                </a:solidFill>
              </a:rPr>
              <a:t>( </a:t>
            </a:r>
            <a:r>
              <a:rPr lang="en-US" sz="5400" b="1" dirty="0" smtClean="0">
                <a:solidFill>
                  <a:schemeClr val="tx1"/>
                </a:solidFill>
              </a:rPr>
              <a:t>DIRECTIVES </a:t>
            </a:r>
            <a:r>
              <a:rPr lang="th-TH" sz="5400" b="1" dirty="0" smtClean="0">
                <a:solidFill>
                  <a:schemeClr val="tx1"/>
                </a:solidFill>
              </a:rPr>
              <a:t>)</a:t>
            </a:r>
          </a:p>
        </p:txBody>
      </p:sp>
      <p:sp>
        <p:nvSpPr>
          <p:cNvPr id="19459" name="Rectangle 3"/>
          <p:cNvSpPr>
            <a:spLocks noGrp="1" noChangeArrowheads="1"/>
          </p:cNvSpPr>
          <p:nvPr>
            <p:ph sz="quarter" idx="1"/>
          </p:nvPr>
        </p:nvSpPr>
        <p:spPr>
          <a:xfrm>
            <a:off x="285720" y="2286000"/>
            <a:ext cx="8643998" cy="4038600"/>
          </a:xfrm>
          <a:solidFill>
            <a:schemeClr val="tx1"/>
          </a:solidFill>
          <a:ln>
            <a:solidFill>
              <a:schemeClr val="bg1"/>
            </a:solidFill>
          </a:ln>
        </p:spPr>
        <p:txBody>
          <a:bodyPr lIns="92075" tIns="46038" rIns="92075" bIns="46038">
            <a:normAutofit/>
          </a:bodyPr>
          <a:lstStyle/>
          <a:p>
            <a:pPr algn="thaiDist">
              <a:lnSpc>
                <a:spcPct val="80000"/>
              </a:lnSpc>
              <a:buClr>
                <a:srgbClr val="FF0000"/>
              </a:buClr>
              <a:buFont typeface="Wingdings" pitchFamily="2" charset="2"/>
              <a:buChar char="Ø"/>
            </a:pPr>
            <a:r>
              <a:rPr lang="en-US" sz="5400" b="1" dirty="0" smtClean="0"/>
              <a:t> </a:t>
            </a:r>
            <a:r>
              <a:rPr lang="en-US" sz="5400" b="1" dirty="0" err="1" smtClean="0">
                <a:solidFill>
                  <a:schemeClr val="bg1"/>
                </a:solidFill>
              </a:rPr>
              <a:t>มีผลผูกมัดการทำงานของเจ้าหน้าที่</a:t>
            </a:r>
            <a:r>
              <a:rPr lang="en-US" sz="5400" b="1" dirty="0" smtClean="0">
                <a:solidFill>
                  <a:schemeClr val="bg1"/>
                </a:solidFill>
              </a:rPr>
              <a:t> </a:t>
            </a:r>
          </a:p>
          <a:p>
            <a:pPr algn="thaiDist">
              <a:lnSpc>
                <a:spcPct val="80000"/>
              </a:lnSpc>
              <a:buClr>
                <a:srgbClr val="FFFF00"/>
              </a:buClr>
              <a:buFont typeface="Wingdings" pitchFamily="2" charset="2"/>
              <a:buChar char="Ø"/>
            </a:pPr>
            <a:r>
              <a:rPr lang="en-US" sz="5400" b="1" dirty="0" smtClean="0">
                <a:solidFill>
                  <a:schemeClr val="bg1"/>
                </a:solidFill>
              </a:rPr>
              <a:t> </a:t>
            </a:r>
            <a:r>
              <a:rPr lang="en-US" sz="5400" b="1" dirty="0" err="1" smtClean="0">
                <a:solidFill>
                  <a:schemeClr val="bg1"/>
                </a:solidFill>
              </a:rPr>
              <a:t>ไม่มีผลโดยตรงแต่มีผลกระทบบุคคล</a:t>
            </a:r>
            <a:endParaRPr lang="en-US" sz="5400" b="1" dirty="0" smtClean="0">
              <a:solidFill>
                <a:schemeClr val="bg1"/>
              </a:solidFill>
            </a:endParaRPr>
          </a:p>
          <a:p>
            <a:pPr algn="thaiDist">
              <a:lnSpc>
                <a:spcPct val="50000"/>
              </a:lnSpc>
              <a:buFont typeface="Monotype Sorts" pitchFamily="2" charset="2"/>
              <a:buNone/>
            </a:pPr>
            <a:r>
              <a:rPr lang="en-US" sz="5400" b="1" dirty="0" smtClean="0">
                <a:solidFill>
                  <a:schemeClr val="bg1"/>
                </a:solidFill>
              </a:rPr>
              <a:t>     </a:t>
            </a:r>
            <a:r>
              <a:rPr lang="en-US" sz="5400" b="1" dirty="0" err="1" smtClean="0">
                <a:solidFill>
                  <a:schemeClr val="bg1"/>
                </a:solidFill>
              </a:rPr>
              <a:t>ภายนอกได้</a:t>
            </a:r>
            <a:endParaRPr lang="en-US" sz="5400" b="1" dirty="0" smtClean="0">
              <a:solidFill>
                <a:schemeClr val="bg1"/>
              </a:solidFill>
            </a:endParaRPr>
          </a:p>
          <a:p>
            <a:pPr algn="thaiDist">
              <a:lnSpc>
                <a:spcPct val="80000"/>
              </a:lnSpc>
              <a:buClr>
                <a:srgbClr val="FFFF00"/>
              </a:buClr>
              <a:buFont typeface="Wingdings" pitchFamily="2" charset="2"/>
              <a:buChar char="Ø"/>
            </a:pPr>
            <a:r>
              <a:rPr lang="en-US" sz="5400" b="1" dirty="0" smtClean="0">
                <a:solidFill>
                  <a:schemeClr val="bg1"/>
                </a:solidFill>
              </a:rPr>
              <a:t> </a:t>
            </a:r>
            <a:r>
              <a:rPr lang="en-US" sz="5400" b="1" dirty="0" err="1" smtClean="0">
                <a:solidFill>
                  <a:schemeClr val="bg1"/>
                </a:solidFill>
              </a:rPr>
              <a:t>ดุลพินิจในการพิจารณาเป็นของ</a:t>
            </a:r>
            <a:r>
              <a:rPr lang="th-TH" sz="5400" b="1" dirty="0" smtClean="0">
                <a:solidFill>
                  <a:schemeClr val="bg1"/>
                </a:solidFill>
                <a:latin typeface="AngsanaUPC" pitchFamily="18" charset="-34"/>
                <a:cs typeface="AngsanaUPC" pitchFamily="18" charset="-34"/>
              </a:rPr>
              <a:t>ผู้ปฏิบัติ</a:t>
            </a:r>
            <a:endParaRPr lang="en-US" sz="5400" b="1" dirty="0" smtClean="0">
              <a:solidFill>
                <a:schemeClr val="bg1"/>
              </a:solidFill>
              <a:latin typeface="AngsanaUPC" pitchFamily="18" charset="-34"/>
              <a:cs typeface="AngsanaUPC" pitchFamily="18" charset="-34"/>
            </a:endParaRPr>
          </a:p>
          <a:p>
            <a:pPr algn="thaiDist">
              <a:lnSpc>
                <a:spcPct val="80000"/>
              </a:lnSpc>
              <a:buClr>
                <a:srgbClr val="FF0000"/>
              </a:buClr>
              <a:buFont typeface="Wingdings" pitchFamily="2" charset="2"/>
              <a:buChar char="Ø"/>
            </a:pPr>
            <a:r>
              <a:rPr lang="en-US" sz="5400" b="1" dirty="0" smtClean="0"/>
              <a:t> </a:t>
            </a:r>
            <a:r>
              <a:rPr lang="en-US" sz="5400" b="1" dirty="0" err="1" smtClean="0">
                <a:solidFill>
                  <a:schemeClr val="bg1"/>
                </a:solidFill>
              </a:rPr>
              <a:t>เนื้อหาต้องสอดคล้องเจตนารมย์กฎหมาย</a:t>
            </a:r>
            <a:endParaRPr lang="en-US" sz="5400" b="1" dirty="0" smtClean="0">
              <a:solidFill>
                <a:schemeClr val="bg1"/>
              </a:solidFill>
            </a:endParaRPr>
          </a:p>
        </p:txBody>
      </p:sp>
    </p:spTree>
  </p:cSld>
  <p:clrMapOvr>
    <a:masterClrMapping/>
  </p:clrMapOvr>
  <p:transition spd="slow">
    <p:cover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590800" y="285728"/>
            <a:ext cx="6096000" cy="1466872"/>
          </a:xfrm>
          <a:noFill/>
        </p:spPr>
        <p:txBody>
          <a:bodyPr lIns="92075" tIns="46038" rIns="92075" bIns="46038">
            <a:normAutofit/>
          </a:bodyPr>
          <a:lstStyle/>
          <a:p>
            <a:pPr algn="ctr"/>
            <a:r>
              <a:rPr lang="th-TH" sz="8000" b="1" dirty="0" smtClean="0">
                <a:solidFill>
                  <a:schemeClr val="tx1"/>
                </a:solidFill>
              </a:rPr>
              <a:t>หลักเกณฑ์ควบคุมกฎ</a:t>
            </a:r>
          </a:p>
        </p:txBody>
      </p:sp>
      <p:sp>
        <p:nvSpPr>
          <p:cNvPr id="20483" name="Rectangle 3"/>
          <p:cNvSpPr>
            <a:spLocks noGrp="1" noChangeArrowheads="1"/>
          </p:cNvSpPr>
          <p:nvPr>
            <p:ph sz="quarter" idx="1"/>
          </p:nvPr>
        </p:nvSpPr>
        <p:spPr>
          <a:xfrm>
            <a:off x="500034" y="1928802"/>
            <a:ext cx="8229600" cy="4525963"/>
          </a:xfrm>
          <a:solidFill>
            <a:schemeClr val="tx1"/>
          </a:solidFill>
          <a:ln>
            <a:solidFill>
              <a:srgbClr val="FF0000"/>
            </a:solidFill>
          </a:ln>
        </p:spPr>
        <p:txBody>
          <a:bodyPr lIns="92075" tIns="46038" rIns="92075" bIns="46038">
            <a:normAutofit/>
          </a:bodyPr>
          <a:lstStyle/>
          <a:p>
            <a:pPr algn="thaiDist">
              <a:buNone/>
            </a:pPr>
            <a:r>
              <a:rPr lang="en-US" sz="5400" b="1" dirty="0" smtClean="0">
                <a:sym typeface="Wingdings"/>
              </a:rPr>
              <a:t> </a:t>
            </a:r>
            <a:r>
              <a:rPr lang="en-US" sz="5400" b="1" dirty="0" smtClean="0">
                <a:solidFill>
                  <a:srgbClr val="FF0000"/>
                </a:solidFill>
                <a:sym typeface="Wingdings"/>
              </a:rPr>
              <a:t></a:t>
            </a:r>
            <a:r>
              <a:rPr lang="en-US" sz="5400" b="1" dirty="0" err="1" smtClean="0">
                <a:solidFill>
                  <a:srgbClr val="FFC000"/>
                </a:solidFill>
              </a:rPr>
              <a:t>กฎต้องประกาศเสมอ</a:t>
            </a:r>
            <a:endParaRPr lang="en-US" sz="5400" b="1" dirty="0" smtClean="0">
              <a:solidFill>
                <a:srgbClr val="FFC000"/>
              </a:solidFill>
            </a:endParaRPr>
          </a:p>
          <a:p>
            <a:pPr algn="thaiDist">
              <a:buNone/>
            </a:pPr>
            <a:r>
              <a:rPr lang="en-US" sz="5400" b="1" dirty="0" smtClean="0">
                <a:solidFill>
                  <a:srgbClr val="FFFF00"/>
                </a:solidFill>
                <a:sym typeface="Wingdings"/>
              </a:rPr>
              <a:t> </a:t>
            </a:r>
            <a:r>
              <a:rPr lang="en-US" sz="5400" b="1" dirty="0" err="1" smtClean="0">
                <a:solidFill>
                  <a:srgbClr val="00B050"/>
                </a:solidFill>
              </a:rPr>
              <a:t>วิธีการออกกฎละเอียดซับซ้อนมากกว่า</a:t>
            </a:r>
            <a:endParaRPr lang="en-US" sz="5400" b="1" dirty="0" smtClean="0">
              <a:solidFill>
                <a:srgbClr val="00B050"/>
              </a:solidFill>
            </a:endParaRPr>
          </a:p>
          <a:p>
            <a:pPr algn="thaiDist">
              <a:buNone/>
            </a:pPr>
            <a:r>
              <a:rPr lang="en-US" sz="5400" b="1" dirty="0" smtClean="0">
                <a:sym typeface="Wingdings"/>
              </a:rPr>
              <a:t> </a:t>
            </a:r>
            <a:r>
              <a:rPr lang="en-US" sz="5400" b="1" dirty="0" smtClean="0">
                <a:solidFill>
                  <a:srgbClr val="00B0F0"/>
                </a:solidFill>
                <a:sym typeface="Wingdings"/>
              </a:rPr>
              <a:t></a:t>
            </a:r>
            <a:r>
              <a:rPr lang="en-US" sz="5400" b="1" dirty="0" err="1" smtClean="0">
                <a:solidFill>
                  <a:srgbClr val="FF6699"/>
                </a:solidFill>
              </a:rPr>
              <a:t>การโต้แย้งกฎมีลักษณะพิเศษ</a:t>
            </a:r>
            <a:endParaRPr lang="en-US" sz="5400" b="1" dirty="0" smtClean="0">
              <a:solidFill>
                <a:srgbClr val="FF6699"/>
              </a:solidFill>
            </a:endParaRPr>
          </a:p>
          <a:p>
            <a:pPr algn="thaiDist">
              <a:buNone/>
            </a:pPr>
            <a:r>
              <a:rPr lang="en-US" sz="5400" b="1" dirty="0" smtClean="0">
                <a:sym typeface="Wingdings"/>
              </a:rPr>
              <a:t> </a:t>
            </a:r>
            <a:r>
              <a:rPr lang="en-US" sz="5400" b="1" dirty="0" smtClean="0">
                <a:solidFill>
                  <a:schemeClr val="accent6">
                    <a:lumMod val="75000"/>
                  </a:schemeClr>
                </a:solidFill>
                <a:sym typeface="Wingdings"/>
              </a:rPr>
              <a:t></a:t>
            </a:r>
            <a:r>
              <a:rPr lang="en-US" sz="5400" b="1" dirty="0" err="1" smtClean="0">
                <a:solidFill>
                  <a:srgbClr val="00B0F0"/>
                </a:solidFill>
              </a:rPr>
              <a:t>การเพิกถอนกฎมีลักษณะเฉพาะ</a:t>
            </a:r>
            <a:endParaRPr lang="en-US" sz="5400" b="1" dirty="0" smtClean="0">
              <a:solidFill>
                <a:srgbClr val="00B0F0"/>
              </a:solidFill>
            </a:endParaRPr>
          </a:p>
        </p:txBody>
      </p:sp>
    </p:spTree>
  </p:cSld>
  <p:clrMapOvr>
    <a:masterClrMapping/>
  </p:clrMapOvr>
  <p:transition spd="slow">
    <p:cover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667000" y="381000"/>
            <a:ext cx="6096000" cy="1143000"/>
          </a:xfrm>
          <a:noFill/>
        </p:spPr>
        <p:txBody>
          <a:bodyPr lIns="92075" tIns="46038" rIns="92075" bIns="46038">
            <a:noAutofit/>
          </a:bodyPr>
          <a:lstStyle/>
          <a:p>
            <a:pPr algn="ctr"/>
            <a:r>
              <a:rPr lang="th-TH" sz="8800" b="1" dirty="0" smtClean="0"/>
              <a:t> </a:t>
            </a:r>
            <a:r>
              <a:rPr lang="th-TH" sz="8800" b="1" dirty="0" smtClean="0">
                <a:solidFill>
                  <a:schemeClr val="tx1"/>
                </a:solidFill>
                <a:latin typeface="AngsanaUPC" pitchFamily="18" charset="-34"/>
              </a:rPr>
              <a:t>สัญญาทางปกครอง</a:t>
            </a:r>
            <a:endParaRPr lang="th-TH" sz="8800" b="1" dirty="0" smtClean="0">
              <a:solidFill>
                <a:schemeClr val="tx1"/>
              </a:solidFill>
            </a:endParaRPr>
          </a:p>
        </p:txBody>
      </p:sp>
      <p:sp>
        <p:nvSpPr>
          <p:cNvPr id="8195" name="Rectangle 3"/>
          <p:cNvSpPr>
            <a:spLocks noGrp="1" noChangeArrowheads="1"/>
          </p:cNvSpPr>
          <p:nvPr>
            <p:ph sz="quarter" idx="1"/>
          </p:nvPr>
        </p:nvSpPr>
        <p:spPr>
          <a:xfrm>
            <a:off x="571472" y="2057400"/>
            <a:ext cx="7929618" cy="4114800"/>
          </a:xfrm>
          <a:solidFill>
            <a:schemeClr val="tx1"/>
          </a:solidFill>
          <a:ln>
            <a:solidFill>
              <a:srgbClr val="FF0000"/>
            </a:solidFill>
          </a:ln>
        </p:spPr>
        <p:txBody>
          <a:bodyPr lIns="92075" tIns="46038" rIns="92075" bIns="46038"/>
          <a:lstStyle/>
          <a:p>
            <a:pPr algn="thaiDist">
              <a:buClr>
                <a:srgbClr val="FFC000"/>
              </a:buClr>
              <a:buFont typeface="Monotype Sorts" pitchFamily="2" charset="2"/>
              <a:buChar char="u"/>
            </a:pPr>
            <a:r>
              <a:rPr lang="en-US" sz="6000" b="1" dirty="0" smtClean="0">
                <a:latin typeface="AngsanaUPC" pitchFamily="18" charset="-34"/>
              </a:rPr>
              <a:t> </a:t>
            </a:r>
            <a:r>
              <a:rPr lang="en-US" sz="6000" b="1" dirty="0" err="1" smtClean="0">
                <a:solidFill>
                  <a:srgbClr val="FF66CC"/>
                </a:solidFill>
                <a:latin typeface="AngsanaUPC" pitchFamily="18" charset="-34"/>
              </a:rPr>
              <a:t>การกระทำของฝ่ายปกครอง</a:t>
            </a:r>
            <a:r>
              <a:rPr lang="en-US" sz="6000" b="1" dirty="0" smtClean="0">
                <a:solidFill>
                  <a:srgbClr val="FF66CC"/>
                </a:solidFill>
                <a:latin typeface="AngsanaUPC" pitchFamily="18" charset="-34"/>
              </a:rPr>
              <a:t>          </a:t>
            </a:r>
            <a:r>
              <a:rPr lang="th-TH" sz="6000" b="1" dirty="0" smtClean="0">
                <a:solidFill>
                  <a:srgbClr val="FF66CC"/>
                </a:solidFill>
                <a:latin typeface="AngsanaUPC" pitchFamily="18" charset="-34"/>
                <a:cs typeface="AngsanaUPC" pitchFamily="18" charset="-34"/>
              </a:rPr>
              <a:t>โดย</a:t>
            </a:r>
            <a:r>
              <a:rPr lang="en-US" sz="6000" b="1" dirty="0" err="1" smtClean="0">
                <a:solidFill>
                  <a:srgbClr val="FF66CC"/>
                </a:solidFill>
                <a:latin typeface="AngsanaUPC" pitchFamily="18" charset="-34"/>
              </a:rPr>
              <a:t>อาศัยความยินยอมของคู่กรณี</a:t>
            </a:r>
            <a:r>
              <a:rPr lang="en-US" sz="6000" b="1" dirty="0" smtClean="0">
                <a:solidFill>
                  <a:srgbClr val="FF66CC"/>
                </a:solidFill>
                <a:latin typeface="AngsanaUPC" pitchFamily="18" charset="-34"/>
              </a:rPr>
              <a:t>      </a:t>
            </a:r>
          </a:p>
          <a:p>
            <a:pPr algn="thaiDist">
              <a:buClr>
                <a:srgbClr val="FFC000"/>
              </a:buClr>
              <a:buFont typeface="Monotype Sorts" pitchFamily="2" charset="2"/>
              <a:buChar char="u"/>
            </a:pPr>
            <a:r>
              <a:rPr lang="en-US" sz="6000" b="1" dirty="0" smtClean="0">
                <a:solidFill>
                  <a:schemeClr val="bg1"/>
                </a:solidFill>
                <a:latin typeface="AngsanaUPC" pitchFamily="18" charset="-34"/>
              </a:rPr>
              <a:t> </a:t>
            </a:r>
            <a:r>
              <a:rPr lang="en-US" sz="6000" b="1" dirty="0" err="1" smtClean="0">
                <a:solidFill>
                  <a:srgbClr val="FF9900"/>
                </a:solidFill>
                <a:latin typeface="AngsanaUPC" pitchFamily="18" charset="-34"/>
              </a:rPr>
              <a:t>มีลักษณะเฉพาะที่แตกต่างจากสัญญาทางกฎหมายเอกชน</a:t>
            </a:r>
            <a:endParaRPr lang="en-US" sz="6000" b="1" dirty="0" smtClean="0">
              <a:solidFill>
                <a:srgbClr val="FF9900"/>
              </a:solidFill>
              <a:latin typeface="AngsanaUPC" pitchFamily="18" charset="-34"/>
            </a:endParaRPr>
          </a:p>
        </p:txBody>
      </p:sp>
    </p:spTree>
  </p:cSld>
  <p:clrMapOvr>
    <a:masterClrMapping/>
  </p:clrMapOvr>
  <p:transition spd="slow">
    <p:cover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Autofit/>
          </a:bodyPr>
          <a:lstStyle/>
          <a:p>
            <a:pPr algn="ctr">
              <a:tabLst>
                <a:tab pos="2630488" algn="l"/>
              </a:tabLst>
            </a:pPr>
            <a:r>
              <a:rPr lang="th-TH" sz="7200" b="1" dirty="0" smtClean="0">
                <a:solidFill>
                  <a:schemeClr val="tx1"/>
                </a:solidFill>
              </a:rPr>
              <a:t>การกระทำทางกายภาพ</a:t>
            </a:r>
            <a:endParaRPr lang="th-TH" sz="7200" dirty="0" smtClean="0">
              <a:solidFill>
                <a:schemeClr val="tx1"/>
              </a:solidFill>
            </a:endParaRPr>
          </a:p>
        </p:txBody>
      </p:sp>
      <p:sp>
        <p:nvSpPr>
          <p:cNvPr id="10243" name="Rectangle 3"/>
          <p:cNvSpPr>
            <a:spLocks noGrp="1" noChangeArrowheads="1"/>
          </p:cNvSpPr>
          <p:nvPr>
            <p:ph sz="quarter" idx="1"/>
          </p:nvPr>
        </p:nvSpPr>
        <p:spPr>
          <a:xfrm>
            <a:off x="762000" y="1524000"/>
            <a:ext cx="7924800" cy="5119710"/>
          </a:xfrm>
          <a:solidFill>
            <a:schemeClr val="tx1"/>
          </a:solidFill>
          <a:ln>
            <a:solidFill>
              <a:srgbClr val="FF0000"/>
            </a:solidFill>
          </a:ln>
        </p:spPr>
        <p:txBody>
          <a:bodyPr>
            <a:normAutofit fontScale="92500" lnSpcReduction="10000"/>
          </a:bodyPr>
          <a:lstStyle/>
          <a:p>
            <a:pPr algn="thaiDist">
              <a:buClr>
                <a:srgbClr val="0070C0"/>
              </a:buClr>
              <a:buFont typeface="Monotype Sorts" pitchFamily="2" charset="2"/>
              <a:buChar char="l"/>
            </a:pPr>
            <a:r>
              <a:rPr lang="th-TH" sz="6000" b="1" dirty="0" smtClean="0"/>
              <a:t> </a:t>
            </a:r>
            <a:r>
              <a:rPr lang="th-TH" sz="6000" b="1" dirty="0" smtClean="0">
                <a:solidFill>
                  <a:schemeClr val="bg1"/>
                </a:solidFill>
                <a:latin typeface="AngsanaUPC" pitchFamily="18" charset="-34"/>
                <a:cs typeface="AngsanaUPC" pitchFamily="18" charset="-34"/>
              </a:rPr>
              <a:t>การปฏิบัติของฝ่ายปกครอง </a:t>
            </a:r>
            <a:r>
              <a:rPr lang="en-US" sz="6000" b="1" dirty="0" smtClean="0">
                <a:solidFill>
                  <a:schemeClr val="bg1"/>
                </a:solidFill>
                <a:latin typeface="AngsanaUPC" pitchFamily="18" charset="-34"/>
                <a:cs typeface="AngsanaUPC" pitchFamily="18" charset="-34"/>
              </a:rPr>
              <a:t>   </a:t>
            </a:r>
            <a:endParaRPr lang="th-TH" sz="6000" b="1" dirty="0" smtClean="0">
              <a:solidFill>
                <a:schemeClr val="bg1"/>
              </a:solidFill>
              <a:latin typeface="AngsanaUPC" pitchFamily="18" charset="-34"/>
              <a:cs typeface="AngsanaUPC" pitchFamily="18" charset="-34"/>
            </a:endParaRPr>
          </a:p>
          <a:p>
            <a:pPr algn="thaiDist">
              <a:buClr>
                <a:srgbClr val="0070C0"/>
              </a:buClr>
              <a:buFont typeface="Monotype Sorts" pitchFamily="2" charset="2"/>
              <a:buChar char="l"/>
            </a:pPr>
            <a:r>
              <a:rPr lang="th-TH" sz="6000" b="1" dirty="0">
                <a:solidFill>
                  <a:schemeClr val="bg1"/>
                </a:solidFill>
                <a:latin typeface="AngsanaUPC" pitchFamily="18" charset="-34"/>
                <a:cs typeface="AngsanaUPC" pitchFamily="18" charset="-34"/>
              </a:rPr>
              <a:t> </a:t>
            </a:r>
            <a:r>
              <a:rPr lang="th-TH" sz="6000" b="1" dirty="0" smtClean="0">
                <a:solidFill>
                  <a:schemeClr val="bg1"/>
                </a:solidFill>
                <a:latin typeface="AngsanaUPC" pitchFamily="18" charset="-34"/>
                <a:cs typeface="AngsanaUPC" pitchFamily="18" charset="-34"/>
              </a:rPr>
              <a:t>มิได้มุ่งให้เกิดการเปลี่ยนแปลง </a:t>
            </a:r>
          </a:p>
          <a:p>
            <a:pPr algn="thaiDist">
              <a:buNone/>
            </a:pPr>
            <a:r>
              <a:rPr lang="th-TH" sz="6000" b="1" dirty="0">
                <a:solidFill>
                  <a:schemeClr val="bg1"/>
                </a:solidFill>
                <a:latin typeface="AngsanaUPC" pitchFamily="18" charset="-34"/>
                <a:cs typeface="AngsanaUPC" pitchFamily="18" charset="-34"/>
              </a:rPr>
              <a:t> </a:t>
            </a:r>
            <a:r>
              <a:rPr lang="th-TH" sz="6000" b="1" dirty="0" smtClean="0">
                <a:solidFill>
                  <a:schemeClr val="bg1"/>
                </a:solidFill>
                <a:latin typeface="AngsanaUPC" pitchFamily="18" charset="-34"/>
                <a:cs typeface="AngsanaUPC" pitchFamily="18" charset="-34"/>
              </a:rPr>
              <a:t>   สถานภาพทางกฎหมายของสิทธิ</a:t>
            </a:r>
          </a:p>
          <a:p>
            <a:pPr algn="thaiDist">
              <a:buNone/>
            </a:pPr>
            <a:r>
              <a:rPr lang="th-TH" sz="6000" b="1" dirty="0">
                <a:solidFill>
                  <a:schemeClr val="bg1"/>
                </a:solidFill>
                <a:latin typeface="AngsanaUPC" pitchFamily="18" charset="-34"/>
                <a:cs typeface="AngsanaUPC" pitchFamily="18" charset="-34"/>
              </a:rPr>
              <a:t> </a:t>
            </a:r>
            <a:r>
              <a:rPr lang="th-TH" sz="6000" b="1" dirty="0" smtClean="0">
                <a:solidFill>
                  <a:schemeClr val="bg1"/>
                </a:solidFill>
                <a:latin typeface="AngsanaUPC" pitchFamily="18" charset="-34"/>
                <a:cs typeface="AngsanaUPC" pitchFamily="18" charset="-34"/>
              </a:rPr>
              <a:t>   และหน้าที่ของบุคคล</a:t>
            </a:r>
          </a:p>
          <a:p>
            <a:pPr algn="thaiDist">
              <a:buClr>
                <a:srgbClr val="0070C0"/>
              </a:buClr>
              <a:buFont typeface="Monotype Sorts" pitchFamily="2" charset="2"/>
              <a:buChar char="l"/>
            </a:pPr>
            <a:r>
              <a:rPr lang="th-TH" sz="6000" b="1" dirty="0" smtClean="0">
                <a:solidFill>
                  <a:schemeClr val="bg1"/>
                </a:solidFill>
                <a:latin typeface="AngsanaUPC" pitchFamily="18" charset="-34"/>
                <a:cs typeface="AngsanaUPC" pitchFamily="18" charset="-34"/>
              </a:rPr>
              <a:t> ต้องชอบด้วย</a:t>
            </a:r>
          </a:p>
          <a:p>
            <a:pPr algn="thaiDist">
              <a:buNone/>
            </a:pPr>
            <a:r>
              <a:rPr lang="th-TH" sz="6000" b="1" dirty="0">
                <a:solidFill>
                  <a:schemeClr val="bg1"/>
                </a:solidFill>
                <a:latin typeface="AngsanaUPC" pitchFamily="18" charset="-34"/>
                <a:cs typeface="AngsanaUPC" pitchFamily="18" charset="-34"/>
              </a:rPr>
              <a:t> </a:t>
            </a:r>
            <a:r>
              <a:rPr lang="th-TH" sz="6000" b="1" dirty="0" smtClean="0">
                <a:solidFill>
                  <a:schemeClr val="bg1"/>
                </a:solidFill>
                <a:latin typeface="AngsanaUPC" pitchFamily="18" charset="-34"/>
                <a:cs typeface="AngsanaUPC" pitchFamily="18" charset="-34"/>
              </a:rPr>
              <a:t>   กฎหมายเช่นเดียวกัน</a:t>
            </a:r>
          </a:p>
        </p:txBody>
      </p:sp>
      <p:pic>
        <p:nvPicPr>
          <p:cNvPr id="2050" name="Picture 2" descr="C:\Program Files\Microsoft Office\MEDIA\CAGCAT10\j0285444.wmf"/>
          <p:cNvPicPr>
            <a:picLocks noChangeAspect="1" noChangeArrowheads="1"/>
          </p:cNvPicPr>
          <p:nvPr/>
        </p:nvPicPr>
        <p:blipFill>
          <a:blip r:embed="rId3"/>
          <a:srcRect/>
          <a:stretch>
            <a:fillRect/>
          </a:stretch>
        </p:blipFill>
        <p:spPr bwMode="auto">
          <a:xfrm>
            <a:off x="6072197" y="3929066"/>
            <a:ext cx="2784665" cy="2786082"/>
          </a:xfrm>
          <a:prstGeom prst="rect">
            <a:avLst/>
          </a:prstGeom>
          <a:noFill/>
        </p:spPr>
      </p:pic>
    </p:spTree>
  </p:cSld>
  <p:clrMapOvr>
    <a:masterClrMapping/>
  </p:clrMapOvr>
  <p:transition spd="slow">
    <p:cover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4CF1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71670" y="571480"/>
            <a:ext cx="6172200" cy="1894362"/>
          </a:xfrm>
        </p:spPr>
        <p:txBody>
          <a:bodyPr>
            <a:normAutofit fontScale="90000"/>
          </a:bodyPr>
          <a:lstStyle/>
          <a:p>
            <a:r>
              <a:rPr lang="th-TH" sz="6600" b="1" dirty="0" smtClean="0">
                <a:solidFill>
                  <a:schemeClr val="tx1"/>
                </a:solidFill>
              </a:rPr>
              <a:t>หลักการสำคัญของกฎหมาย          วิธีปฏิบัติราชการทางปกครอง</a:t>
            </a:r>
            <a:endParaRPr lang="th-TH" sz="6600" b="1" dirty="0">
              <a:solidFill>
                <a:schemeClr val="tx1"/>
              </a:solidFill>
            </a:endParaRPr>
          </a:p>
        </p:txBody>
      </p:sp>
      <p:sp>
        <p:nvSpPr>
          <p:cNvPr id="3" name="Content Placeholder 2"/>
          <p:cNvSpPr>
            <a:spLocks noGrp="1"/>
          </p:cNvSpPr>
          <p:nvPr>
            <p:ph type="subTitle" idx="1"/>
          </p:nvPr>
        </p:nvSpPr>
        <p:spPr>
          <a:xfrm>
            <a:off x="1785918" y="2786034"/>
            <a:ext cx="7072362" cy="3786238"/>
          </a:xfrm>
          <a:ln w="12700">
            <a:solidFill>
              <a:srgbClr val="FF0000"/>
            </a:solidFill>
          </a:ln>
        </p:spPr>
        <p:txBody>
          <a:bodyPr>
            <a:normAutofit/>
          </a:bodyPr>
          <a:lstStyle/>
          <a:p>
            <a:pPr>
              <a:buClr>
                <a:srgbClr val="FF3399"/>
              </a:buClr>
              <a:buFont typeface="Wingdings" pitchFamily="2" charset="2"/>
              <a:buChar char="§"/>
            </a:pPr>
            <a:r>
              <a:rPr lang="th-TH" sz="5400" b="1" dirty="0" smtClean="0">
                <a:solidFill>
                  <a:schemeClr val="tx1"/>
                </a:solidFill>
                <a:latin typeface="Angsana New" pitchFamily="18" charset="-34"/>
                <a:cs typeface="Angsana New" pitchFamily="18" charset="-34"/>
              </a:rPr>
              <a:t> หลักความโปร่งใส (</a:t>
            </a:r>
            <a:r>
              <a:rPr lang="en-US" sz="5400" b="1" dirty="0" smtClean="0">
                <a:solidFill>
                  <a:schemeClr val="tx1"/>
                </a:solidFill>
                <a:latin typeface="Angsana New" pitchFamily="18" charset="-34"/>
                <a:cs typeface="Angsana New" pitchFamily="18" charset="-34"/>
              </a:rPr>
              <a:t>Transparency</a:t>
            </a:r>
            <a:r>
              <a:rPr lang="th-TH" sz="5400" b="1" dirty="0" smtClean="0">
                <a:solidFill>
                  <a:schemeClr val="tx1"/>
                </a:solidFill>
                <a:latin typeface="Angsana New" pitchFamily="18" charset="-34"/>
                <a:cs typeface="Angsana New" pitchFamily="18" charset="-34"/>
              </a:rPr>
              <a:t> )</a:t>
            </a:r>
          </a:p>
          <a:p>
            <a:pPr>
              <a:buClr>
                <a:srgbClr val="FF3399"/>
              </a:buClr>
              <a:buFont typeface="Wingdings" pitchFamily="2" charset="2"/>
              <a:buChar char="§"/>
            </a:pPr>
            <a:r>
              <a:rPr lang="th-TH" sz="5400" b="1" dirty="0" smtClean="0">
                <a:solidFill>
                  <a:schemeClr val="tx1"/>
                </a:solidFill>
                <a:latin typeface="Angsana New" pitchFamily="18" charset="-34"/>
                <a:cs typeface="Angsana New" pitchFamily="18" charset="-34"/>
              </a:rPr>
              <a:t> หลักความเป็นกลาง (  </a:t>
            </a:r>
            <a:r>
              <a:rPr lang="en-US" sz="5400" b="1" dirty="0" smtClean="0">
                <a:solidFill>
                  <a:schemeClr val="tx1"/>
                </a:solidFill>
                <a:latin typeface="Angsana New" pitchFamily="18" charset="-34"/>
                <a:cs typeface="Angsana New" pitchFamily="18" charset="-34"/>
              </a:rPr>
              <a:t>Fairness </a:t>
            </a:r>
            <a:r>
              <a:rPr lang="th-TH" sz="5400" b="1" dirty="0" smtClean="0">
                <a:solidFill>
                  <a:schemeClr val="tx1"/>
                </a:solidFill>
                <a:latin typeface="Angsana New" pitchFamily="18" charset="-34"/>
                <a:cs typeface="Angsana New" pitchFamily="18" charset="-34"/>
              </a:rPr>
              <a:t>)</a:t>
            </a:r>
          </a:p>
          <a:p>
            <a:pPr>
              <a:buClr>
                <a:srgbClr val="FF3399"/>
              </a:buClr>
              <a:buFont typeface="Wingdings" pitchFamily="2" charset="2"/>
              <a:buChar char="§"/>
            </a:pPr>
            <a:r>
              <a:rPr lang="th-TH" sz="5400" b="1" dirty="0" smtClean="0">
                <a:solidFill>
                  <a:schemeClr val="tx1"/>
                </a:solidFill>
                <a:latin typeface="Angsana New" pitchFamily="18" charset="-34"/>
                <a:cs typeface="Angsana New" pitchFamily="18" charset="-34"/>
              </a:rPr>
              <a:t> หลักประสิทธิภาพของราชการ                      </a:t>
            </a:r>
          </a:p>
          <a:p>
            <a:pPr>
              <a:buClr>
                <a:srgbClr val="FF3399"/>
              </a:buClr>
            </a:pPr>
            <a:r>
              <a:rPr lang="th-TH" sz="5400" dirty="0" smtClean="0">
                <a:solidFill>
                  <a:schemeClr val="tx1"/>
                </a:solidFill>
                <a:latin typeface="Angsana New" pitchFamily="18" charset="-34"/>
                <a:cs typeface="Angsana New" pitchFamily="18" charset="-34"/>
              </a:rPr>
              <a:t>   </a:t>
            </a:r>
            <a:r>
              <a:rPr lang="th-TH" sz="5400" b="1" dirty="0" smtClean="0">
                <a:solidFill>
                  <a:schemeClr val="tx1"/>
                </a:solidFill>
                <a:latin typeface="Angsana New" pitchFamily="18" charset="-34"/>
                <a:cs typeface="Angsana New" pitchFamily="18" charset="-34"/>
              </a:rPr>
              <a:t>( </a:t>
            </a:r>
            <a:r>
              <a:rPr lang="en-US" sz="5400" b="1" dirty="0" err="1" smtClean="0">
                <a:solidFill>
                  <a:schemeClr val="tx1"/>
                </a:solidFill>
                <a:latin typeface="Angsana New" pitchFamily="18" charset="-34"/>
                <a:cs typeface="Angsana New" pitchFamily="18" charset="-34"/>
              </a:rPr>
              <a:t>Efficientcy</a:t>
            </a:r>
            <a:r>
              <a:rPr lang="th-TH" sz="5400" b="1" dirty="0" smtClean="0">
                <a:solidFill>
                  <a:schemeClr val="tx1"/>
                </a:solidFill>
                <a:latin typeface="Angsana New" pitchFamily="18" charset="-34"/>
                <a:cs typeface="Angsana New" pitchFamily="18" charset="-34"/>
              </a:rPr>
              <a:t> )</a:t>
            </a:r>
          </a:p>
          <a:p>
            <a:endParaRPr lang="th-TH" sz="5400" b="1" dirty="0">
              <a:cs typeface="+mj-cs"/>
            </a:endParaRPr>
          </a:p>
        </p:txBody>
      </p:sp>
    </p:spTree>
  </p:cSld>
  <p:clrMapOvr>
    <a:masterClrMapping/>
  </p:clrMapOvr>
  <p:transition spd="slow">
    <p:wipe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357422" y="285728"/>
            <a:ext cx="6286544" cy="1143000"/>
          </a:xfrm>
        </p:spPr>
        <p:txBody>
          <a:bodyPr>
            <a:noAutofit/>
          </a:bodyPr>
          <a:lstStyle/>
          <a:p>
            <a:pPr algn="ctr"/>
            <a:r>
              <a:rPr lang="th-TH" sz="8000" b="1" dirty="0" smtClean="0">
                <a:solidFill>
                  <a:schemeClr val="tx1"/>
                </a:solidFill>
              </a:rPr>
              <a:t>คำสั่งทางปกครอง</a:t>
            </a:r>
          </a:p>
        </p:txBody>
      </p:sp>
      <p:sp>
        <p:nvSpPr>
          <p:cNvPr id="26627" name="Rectangle 3"/>
          <p:cNvSpPr>
            <a:spLocks noGrp="1" noChangeArrowheads="1"/>
          </p:cNvSpPr>
          <p:nvPr>
            <p:ph sz="quarter" idx="1"/>
          </p:nvPr>
        </p:nvSpPr>
        <p:spPr>
          <a:xfrm>
            <a:off x="714348" y="1571612"/>
            <a:ext cx="7772400" cy="4800600"/>
          </a:xfrm>
          <a:solidFill>
            <a:srgbClr val="C00000"/>
          </a:solidFill>
          <a:ln>
            <a:solidFill>
              <a:schemeClr val="tx2">
                <a:lumMod val="50000"/>
              </a:schemeClr>
            </a:solidFill>
          </a:ln>
        </p:spPr>
        <p:txBody>
          <a:bodyPr>
            <a:normAutofit/>
          </a:bodyPr>
          <a:lstStyle/>
          <a:p>
            <a:pPr algn="thaiDist">
              <a:buFont typeface="Monotype Sorts" pitchFamily="2" charset="2"/>
              <a:buChar char="l"/>
            </a:pPr>
            <a:r>
              <a:rPr lang="th-TH" sz="6000" b="1" dirty="0" smtClean="0"/>
              <a:t> </a:t>
            </a:r>
            <a:r>
              <a:rPr lang="th-TH" sz="6000" b="1" dirty="0" smtClean="0">
                <a:solidFill>
                  <a:schemeClr val="bg1"/>
                </a:solidFill>
                <a:latin typeface="AngsanaUPC" pitchFamily="18" charset="-34"/>
                <a:cs typeface="AngsanaUPC" pitchFamily="18" charset="-34"/>
              </a:rPr>
              <a:t>การกระทำโดยมุ่งเปลี่ยนแปลง “สถานภาพทางกฎหมาย” ของสิทธิและหน้าที่ของบุคคล โดยอำนาจ </a:t>
            </a:r>
            <a:r>
              <a:rPr lang="en-US" sz="6000" b="1" dirty="0" smtClean="0">
                <a:solidFill>
                  <a:schemeClr val="bg1"/>
                </a:solidFill>
                <a:latin typeface="AngsanaUPC" pitchFamily="18" charset="-34"/>
                <a:cs typeface="AngsanaUPC" pitchFamily="18" charset="-34"/>
              </a:rPr>
              <a:t>  </a:t>
            </a:r>
            <a:r>
              <a:rPr lang="th-TH" sz="6000" b="1" dirty="0" smtClean="0">
                <a:solidFill>
                  <a:schemeClr val="bg1"/>
                </a:solidFill>
                <a:latin typeface="AngsanaUPC" pitchFamily="18" charset="-34"/>
                <a:cs typeface="AngsanaUPC" pitchFamily="18" charset="-34"/>
              </a:rPr>
              <a:t>เอกสิทธิ์ทางปกครอง</a:t>
            </a:r>
          </a:p>
          <a:p>
            <a:pPr algn="thaiDist">
              <a:buClr>
                <a:schemeClr val="tx1"/>
              </a:buClr>
              <a:buFont typeface="Monotype Sorts" pitchFamily="2" charset="2"/>
              <a:buChar char="l"/>
            </a:pPr>
            <a:r>
              <a:rPr lang="th-TH" sz="6000" b="1" dirty="0" smtClean="0">
                <a:solidFill>
                  <a:schemeClr val="bg1"/>
                </a:solidFill>
                <a:latin typeface="AngsanaUPC" pitchFamily="18" charset="-34"/>
                <a:cs typeface="AngsanaUPC" pitchFamily="18" charset="-34"/>
              </a:rPr>
              <a:t> นิติกรรมทางปกครองฝ่ายเดียว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627">
                                            <p:bg/>
                                          </p:spTgt>
                                        </p:tgtEl>
                                        <p:attrNameLst>
                                          <p:attrName>style.visibility</p:attrName>
                                        </p:attrNameLst>
                                      </p:cBhvr>
                                      <p:to>
                                        <p:strVal val="visible"/>
                                      </p:to>
                                    </p:set>
                                    <p:animEffect transition="in" filter="wipe(down)">
                                      <p:cBhvr>
                                        <p:cTn id="7" dur="500"/>
                                        <p:tgtEl>
                                          <p:spTgt spid="26627">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627">
                                            <p:txEl>
                                              <p:pRg st="0" end="0"/>
                                            </p:txEl>
                                          </p:spTgt>
                                        </p:tgtEl>
                                        <p:attrNameLst>
                                          <p:attrName>style.visibility</p:attrName>
                                        </p:attrNameLst>
                                      </p:cBhvr>
                                      <p:to>
                                        <p:strVal val="visible"/>
                                      </p:to>
                                    </p:set>
                                    <p:animEffect transition="in" filter="wipe(down)">
                                      <p:cBhvr>
                                        <p:cTn id="10" dur="500"/>
                                        <p:tgtEl>
                                          <p:spTgt spid="26627">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Effect transition="in" filter="wipe(down)">
                                      <p:cBhvr>
                                        <p:cTn id="13" dur="500"/>
                                        <p:tgtEl>
                                          <p:spTgt spid="266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57290" y="4286256"/>
            <a:ext cx="7315200" cy="1641952"/>
          </a:xfrm>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bodyPr>
          <a:lstStyle/>
          <a:p>
            <a:pPr algn="ctr"/>
            <a:r>
              <a:rPr lang="en-US" sz="6000" dirty="0" err="1" smtClean="0">
                <a:solidFill>
                  <a:schemeClr val="bg1"/>
                </a:solidFill>
                <a:latin typeface="AngsanaUPC" pitchFamily="18" charset="-34"/>
                <a:cs typeface="AngsanaUPC" pitchFamily="18" charset="-34"/>
              </a:rPr>
              <a:t>Pol.Col</a:t>
            </a:r>
            <a:r>
              <a:rPr lang="en-US" sz="6000" dirty="0" smtClean="0">
                <a:solidFill>
                  <a:schemeClr val="bg1"/>
                </a:solidFill>
                <a:latin typeface="AngsanaUPC" pitchFamily="18" charset="-34"/>
                <a:cs typeface="AngsanaUPC" pitchFamily="18" charset="-34"/>
              </a:rPr>
              <a:t>. </a:t>
            </a:r>
            <a:r>
              <a:rPr lang="en-US" sz="6000" dirty="0" err="1" smtClean="0">
                <a:solidFill>
                  <a:schemeClr val="bg1"/>
                </a:solidFill>
                <a:latin typeface="AngsanaUPC" pitchFamily="18" charset="-34"/>
                <a:cs typeface="AngsanaUPC" pitchFamily="18" charset="-34"/>
              </a:rPr>
              <a:t>Anggoon</a:t>
            </a:r>
            <a:r>
              <a:rPr lang="en-US" sz="6000" dirty="0" smtClean="0">
                <a:solidFill>
                  <a:schemeClr val="bg1"/>
                </a:solidFill>
                <a:latin typeface="AngsanaUPC" pitchFamily="18" charset="-34"/>
                <a:cs typeface="AngsanaUPC" pitchFamily="18" charset="-34"/>
              </a:rPr>
              <a:t> </a:t>
            </a:r>
            <a:r>
              <a:rPr lang="en-US" sz="5400" dirty="0" smtClean="0">
                <a:solidFill>
                  <a:schemeClr val="bg1"/>
                </a:solidFill>
                <a:latin typeface="AngsanaUPC" pitchFamily="18" charset="-34"/>
                <a:cs typeface="AngsanaUPC" pitchFamily="18" charset="-34"/>
              </a:rPr>
              <a:t>WATANARUNG</a:t>
            </a:r>
            <a:endParaRPr lang="en-US" sz="5400" dirty="0">
              <a:solidFill>
                <a:schemeClr val="bg1"/>
              </a:solidFill>
              <a:latin typeface="AngsanaUPC" pitchFamily="18" charset="-34"/>
              <a:cs typeface="AngsanaUPC" pitchFamily="18" charset="-34"/>
            </a:endParaRPr>
          </a:p>
        </p:txBody>
      </p:sp>
      <p:sp>
        <p:nvSpPr>
          <p:cNvPr id="5" name="Slide Number Placeholder 4"/>
          <p:cNvSpPr>
            <a:spLocks noGrp="1"/>
          </p:cNvSpPr>
          <p:nvPr>
            <p:ph type="sldNum" sz="quarter" idx="12"/>
          </p:nvPr>
        </p:nvSpPr>
        <p:spPr/>
        <p:txBody>
          <a:bodyPr/>
          <a:lstStyle/>
          <a:p>
            <a:fld id="{1A5F6616-AE44-445F-8784-84BDFD457532}" type="slidenum">
              <a:rPr lang="en-US" smtClean="0"/>
              <a:pPr/>
              <a:t>3</a:t>
            </a:fld>
            <a:endParaRPr lang="en-US" dirty="0"/>
          </a:p>
        </p:txBody>
      </p:sp>
      <p:pic>
        <p:nvPicPr>
          <p:cNvPr id="4" name="Picture 3" descr="scan000155.jpg"/>
          <p:cNvPicPr>
            <a:picLocks noChangeAspect="1"/>
          </p:cNvPicPr>
          <p:nvPr/>
        </p:nvPicPr>
        <p:blipFill>
          <a:blip r:embed="rId2"/>
          <a:stretch>
            <a:fillRect/>
          </a:stretch>
        </p:blipFill>
        <p:spPr>
          <a:xfrm>
            <a:off x="4495800" y="609600"/>
            <a:ext cx="2599944" cy="3449358"/>
          </a:xfrm>
          <a:prstGeom prst="rect">
            <a:avLst/>
          </a:prstGeom>
          <a:ln>
            <a:noFill/>
          </a:ln>
          <a:effectLst>
            <a:softEdge rad="112500"/>
          </a:effectLst>
        </p:spPr>
      </p:pic>
    </p:spTree>
  </p:cSld>
  <p:clrMapOvr>
    <a:masterClrMapping/>
  </p:clrMapOvr>
  <p:transition spd="slow">
    <p:circl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rgbClr val="FF3399"/>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th-TH" sz="6000" b="1" dirty="0" smtClean="0">
                <a:solidFill>
                  <a:schemeClr val="tx1"/>
                </a:solidFill>
                <a:latin typeface="AngsanaUPC" pitchFamily="18" charset="-34"/>
              </a:rPr>
              <a:t>การควบคุมการทำคำสั่งทางปกครอง</a:t>
            </a:r>
            <a:endParaRPr lang="th-TH" sz="6300" b="1" dirty="0" smtClean="0">
              <a:solidFill>
                <a:schemeClr val="tx1"/>
              </a:solidFill>
              <a:latin typeface="AngsanaUPC" pitchFamily="18" charset="-34"/>
            </a:endParaRPr>
          </a:p>
        </p:txBody>
      </p:sp>
      <p:sp>
        <p:nvSpPr>
          <p:cNvPr id="18435" name="Rectangle 3"/>
          <p:cNvSpPr>
            <a:spLocks noGrp="1" noChangeArrowheads="1"/>
          </p:cNvSpPr>
          <p:nvPr>
            <p:ph sz="quarter" idx="1"/>
          </p:nvPr>
        </p:nvSpPr>
        <p:spPr>
          <a:xfrm>
            <a:off x="500034" y="1285860"/>
            <a:ext cx="8110566" cy="5429288"/>
          </a:xfrm>
          <a:ln>
            <a:solidFill>
              <a:schemeClr val="tx2">
                <a:lumMod val="50000"/>
              </a:schemeClr>
            </a:solidFill>
          </a:ln>
        </p:spPr>
        <p:txBody>
          <a:bodyPr>
            <a:normAutofit fontScale="85000" lnSpcReduction="20000"/>
          </a:bodyPr>
          <a:lstStyle/>
          <a:p>
            <a:pPr marL="0" indent="381000" algn="thaiDist">
              <a:buFont typeface="Monotype Sorts" pitchFamily="2" charset="2"/>
              <a:buNone/>
            </a:pPr>
            <a:r>
              <a:rPr lang="en-US" sz="4800" b="1" dirty="0" smtClean="0">
                <a:latin typeface="AngsanaUPC" pitchFamily="18" charset="-34"/>
                <a:cs typeface="AngsanaUPC" pitchFamily="18" charset="-34"/>
              </a:rPr>
              <a:t>1. </a:t>
            </a:r>
            <a:r>
              <a:rPr lang="th-TH" sz="4800" b="1" dirty="0" smtClean="0">
                <a:latin typeface="AngsanaUPC" pitchFamily="18" charset="-34"/>
                <a:cs typeface="AngsanaUPC" pitchFamily="18" charset="-34"/>
              </a:rPr>
              <a:t>การควบคุมหลักการประกันความเป็นธรรมของ</a:t>
            </a:r>
            <a:r>
              <a:rPr lang="en-US" sz="4800" b="1" dirty="0" smtClean="0">
                <a:latin typeface="AngsanaUPC" pitchFamily="18" charset="-34"/>
                <a:cs typeface="AngsanaUPC" pitchFamily="18" charset="-34"/>
              </a:rPr>
              <a:t> </a:t>
            </a:r>
            <a:r>
              <a:rPr lang="th-TH" sz="4800" b="1" dirty="0" smtClean="0">
                <a:latin typeface="AngsanaUPC" pitchFamily="18" charset="-34"/>
                <a:cs typeface="AngsanaUPC" pitchFamily="18" charset="-34"/>
              </a:rPr>
              <a:t>เจ้าหน้าที่ </a:t>
            </a:r>
            <a:r>
              <a:rPr lang="en-US" sz="4800" b="1" dirty="0" smtClean="0">
                <a:latin typeface="AngsanaUPC" pitchFamily="18" charset="-34"/>
                <a:cs typeface="AngsanaUPC" pitchFamily="18" charset="-34"/>
              </a:rPr>
              <a:t>: </a:t>
            </a:r>
            <a:r>
              <a:rPr lang="th-TH" sz="4800" b="1" dirty="0" smtClean="0">
                <a:latin typeface="AngsanaUPC" pitchFamily="18" charset="-34"/>
                <a:cs typeface="AngsanaUPC" pitchFamily="18" charset="-34"/>
              </a:rPr>
              <a:t>หลักความเป็นกลางและปราศจากส่วนได้เสีย (</a:t>
            </a:r>
            <a:r>
              <a:rPr lang="en-US" sz="4800" b="1" dirty="0" smtClean="0">
                <a:latin typeface="AngsanaUPC" pitchFamily="18" charset="-34"/>
                <a:cs typeface="AngsanaUPC" pitchFamily="18" charset="-34"/>
              </a:rPr>
              <a:t>Freedom from Bias and Interest </a:t>
            </a:r>
            <a:r>
              <a:rPr lang="th-TH" sz="4800" b="1" dirty="0" smtClean="0">
                <a:latin typeface="AngsanaUPC" pitchFamily="18" charset="-34"/>
                <a:cs typeface="AngsanaUPC" pitchFamily="18" charset="-34"/>
              </a:rPr>
              <a:t>)</a:t>
            </a:r>
            <a:endParaRPr lang="en-US" sz="4800" b="1" dirty="0" smtClean="0">
              <a:latin typeface="AngsanaUPC" pitchFamily="18" charset="-34"/>
              <a:cs typeface="AngsanaUPC" pitchFamily="18" charset="-34"/>
            </a:endParaRPr>
          </a:p>
          <a:p>
            <a:pPr marL="0" indent="381000" algn="thaiDist">
              <a:buFont typeface="Monotype Sorts" pitchFamily="2" charset="2"/>
              <a:buNone/>
            </a:pPr>
            <a:r>
              <a:rPr lang="en-US" sz="4800" b="1" dirty="0" smtClean="0">
                <a:latin typeface="AngsanaUPC" pitchFamily="18" charset="-34"/>
                <a:cs typeface="AngsanaUPC" pitchFamily="18" charset="-34"/>
              </a:rPr>
              <a:t>2. </a:t>
            </a:r>
            <a:r>
              <a:rPr lang="en-US" sz="4800" b="1" dirty="0" err="1" smtClean="0">
                <a:latin typeface="AngsanaUPC" pitchFamily="18" charset="-34"/>
                <a:cs typeface="AngsanaUPC" pitchFamily="18" charset="-34"/>
              </a:rPr>
              <a:t>การควบคุม</a:t>
            </a:r>
            <a:r>
              <a:rPr lang="th-TH" sz="4800" b="1" dirty="0" smtClean="0">
                <a:latin typeface="AngsanaUPC" pitchFamily="18" charset="-34"/>
                <a:cs typeface="AngsanaUPC" pitchFamily="18" charset="-34"/>
              </a:rPr>
              <a:t>กระบวน</a:t>
            </a:r>
            <a:r>
              <a:rPr lang="en-US" sz="4800" b="1" dirty="0" err="1" smtClean="0">
                <a:latin typeface="AngsanaUPC" pitchFamily="18" charset="-34"/>
                <a:cs typeface="AngsanaUPC" pitchFamily="18" charset="-34"/>
              </a:rPr>
              <a:t>การ</a:t>
            </a:r>
            <a:r>
              <a:rPr lang="th-TH" sz="4800" b="1" dirty="0" smtClean="0">
                <a:latin typeface="AngsanaUPC" pitchFamily="18" charset="-34"/>
                <a:cs typeface="AngsanaUPC" pitchFamily="18" charset="-34"/>
              </a:rPr>
              <a:t>จัด</a:t>
            </a:r>
            <a:r>
              <a:rPr lang="en-US" sz="4800" b="1" dirty="0" err="1" smtClean="0">
                <a:latin typeface="AngsanaUPC" pitchFamily="18" charset="-34"/>
                <a:cs typeface="AngsanaUPC" pitchFamily="18" charset="-34"/>
              </a:rPr>
              <a:t>ทำคำสั่งทางปกครอง</a:t>
            </a:r>
            <a:r>
              <a:rPr lang="en-US" sz="4800" b="1" dirty="0" smtClean="0">
                <a:latin typeface="AngsanaUPC" pitchFamily="18" charset="-34"/>
                <a:cs typeface="AngsanaUPC" pitchFamily="18" charset="-34"/>
              </a:rPr>
              <a:t> : </a:t>
            </a:r>
            <a:r>
              <a:rPr lang="en-US" sz="4800" b="1" dirty="0" err="1" smtClean="0">
                <a:latin typeface="AngsanaUPC" pitchFamily="18" charset="-34"/>
                <a:cs typeface="AngsanaUPC" pitchFamily="18" charset="-34"/>
              </a:rPr>
              <a:t>การ</a:t>
            </a:r>
            <a:r>
              <a:rPr lang="en-US" sz="4800" b="1" dirty="0" err="1" smtClean="0">
                <a:latin typeface="AngsanaUPC" pitchFamily="18" charset="-34"/>
                <a:cs typeface="AngsanaUPC" pitchFamily="18" charset="-34"/>
              </a:rPr>
              <a:t>ควบคุม</a:t>
            </a:r>
            <a:r>
              <a:rPr lang="th-TH" sz="4800" b="1" dirty="0" smtClean="0">
                <a:latin typeface="AngsanaUPC" pitchFamily="18" charset="-34"/>
                <a:cs typeface="AngsanaUPC" pitchFamily="18" charset="-34"/>
              </a:rPr>
              <a:t> </a:t>
            </a:r>
            <a:r>
              <a:rPr lang="en-US" sz="4800" b="1" dirty="0" smtClean="0">
                <a:latin typeface="AngsanaUPC" pitchFamily="18" charset="-34"/>
                <a:cs typeface="AngsanaUPC" pitchFamily="18" charset="-34"/>
              </a:rPr>
              <a:t>“</a:t>
            </a:r>
            <a:r>
              <a:rPr lang="en-US" sz="4800" b="1" dirty="0" err="1" smtClean="0">
                <a:latin typeface="AngsanaUPC" pitchFamily="18" charset="-34"/>
                <a:cs typeface="AngsanaUPC" pitchFamily="18" charset="-34"/>
              </a:rPr>
              <a:t>ขั้นตอนและรูปแบบ</a:t>
            </a:r>
            <a:r>
              <a:rPr lang="en-US" sz="4800" b="1" dirty="0" smtClean="0">
                <a:latin typeface="AngsanaUPC" pitchFamily="18" charset="-34"/>
                <a:cs typeface="AngsanaUPC" pitchFamily="18" charset="-34"/>
              </a:rPr>
              <a:t>” </a:t>
            </a:r>
            <a:r>
              <a:rPr lang="th-TH" sz="4800" b="1" dirty="0" smtClean="0">
                <a:latin typeface="AngsanaUPC" pitchFamily="18" charset="-34"/>
                <a:cs typeface="AngsanaUPC" pitchFamily="18" charset="-34"/>
              </a:rPr>
              <a:t>( </a:t>
            </a:r>
            <a:r>
              <a:rPr lang="en-US" sz="4800" b="1" dirty="0" err="1" smtClean="0">
                <a:latin typeface="AngsanaUPC" pitchFamily="18" charset="-34"/>
                <a:cs typeface="AngsanaUPC" pitchFamily="18" charset="-34"/>
              </a:rPr>
              <a:t>Procédure</a:t>
            </a:r>
            <a:r>
              <a:rPr lang="en-US" sz="4800" b="1" dirty="0" smtClean="0">
                <a:latin typeface="AngsanaUPC" pitchFamily="18" charset="-34"/>
                <a:cs typeface="AngsanaUPC" pitchFamily="18" charset="-34"/>
              </a:rPr>
              <a:t> &amp; </a:t>
            </a:r>
            <a:r>
              <a:rPr lang="en-US" sz="4800" b="1" dirty="0" err="1" smtClean="0">
                <a:latin typeface="AngsanaUPC" pitchFamily="18" charset="-34"/>
                <a:cs typeface="AngsanaUPC" pitchFamily="18" charset="-34"/>
              </a:rPr>
              <a:t>Forme</a:t>
            </a:r>
            <a:r>
              <a:rPr lang="th-TH" sz="4800" b="1" dirty="0" smtClean="0">
                <a:latin typeface="AngsanaUPC" pitchFamily="18" charset="-34"/>
                <a:cs typeface="AngsanaUPC" pitchFamily="18" charset="-34"/>
              </a:rPr>
              <a:t>)</a:t>
            </a:r>
            <a:r>
              <a:rPr lang="en-US" sz="4800" b="1" dirty="0" smtClean="0">
                <a:latin typeface="AngsanaUPC" pitchFamily="18" charset="-34"/>
                <a:cs typeface="AngsanaUPC" pitchFamily="18" charset="-34"/>
              </a:rPr>
              <a:t> </a:t>
            </a:r>
            <a:r>
              <a:rPr lang="en-US" sz="4800" b="1" dirty="0" err="1" smtClean="0">
                <a:latin typeface="AngsanaUPC" pitchFamily="18" charset="-34"/>
                <a:cs typeface="AngsanaUPC" pitchFamily="18" charset="-34"/>
              </a:rPr>
              <a:t>ของคำสั่งทางปกครอง</a:t>
            </a:r>
            <a:endParaRPr lang="en-US" sz="4800" b="1" dirty="0" smtClean="0">
              <a:latin typeface="AngsanaUPC" pitchFamily="18" charset="-34"/>
              <a:cs typeface="AngsanaUPC" pitchFamily="18" charset="-34"/>
            </a:endParaRPr>
          </a:p>
          <a:p>
            <a:pPr marL="0" indent="381000" algn="thaiDist">
              <a:buFont typeface="Monotype Sorts" pitchFamily="2" charset="2"/>
              <a:buNone/>
            </a:pPr>
            <a:r>
              <a:rPr lang="en-US" sz="4800" b="1" dirty="0" smtClean="0">
                <a:latin typeface="AngsanaUPC" pitchFamily="18" charset="-34"/>
                <a:cs typeface="AngsanaUPC" pitchFamily="18" charset="-34"/>
              </a:rPr>
              <a:t>3.การ</a:t>
            </a:r>
            <a:r>
              <a:rPr lang="en-US" sz="4800" b="1" dirty="0" smtClean="0">
                <a:latin typeface="AngsanaUPC" pitchFamily="18" charset="-34"/>
                <a:cs typeface="AngsanaUPC" pitchFamily="18" charset="-34"/>
              </a:rPr>
              <a:t>ควบคุม</a:t>
            </a:r>
            <a:r>
              <a:rPr lang="th-TH" sz="4800" b="1" dirty="0" smtClean="0">
                <a:latin typeface="AngsanaUPC" pitchFamily="18" charset="-34"/>
                <a:cs typeface="AngsanaUPC" pitchFamily="18" charset="-34"/>
              </a:rPr>
              <a:t>ตรวจสอบภายหลัง</a:t>
            </a:r>
            <a:r>
              <a:rPr lang="en-US" sz="4800" b="1" dirty="0" err="1" smtClean="0">
                <a:latin typeface="AngsanaUPC" pitchFamily="18" charset="-34"/>
                <a:cs typeface="AngsanaUPC" pitchFamily="18" charset="-34"/>
              </a:rPr>
              <a:t>การ</a:t>
            </a:r>
            <a:endParaRPr lang="th-TH" sz="4800" b="1" dirty="0" smtClean="0">
              <a:latin typeface="AngsanaUPC" pitchFamily="18" charset="-34"/>
              <a:cs typeface="AngsanaUPC" pitchFamily="18" charset="-34"/>
            </a:endParaRPr>
          </a:p>
          <a:p>
            <a:pPr marL="0" indent="381000" algn="thaiDist">
              <a:buFont typeface="Monotype Sorts" pitchFamily="2" charset="2"/>
              <a:buNone/>
            </a:pPr>
            <a:r>
              <a:rPr lang="en-US" sz="4800" b="1" dirty="0" err="1" smtClean="0">
                <a:latin typeface="AngsanaUPC" pitchFamily="18" charset="-34"/>
                <a:cs typeface="AngsanaUPC" pitchFamily="18" charset="-34"/>
              </a:rPr>
              <a:t>ออกคำสั่งทาง</a:t>
            </a:r>
            <a:r>
              <a:rPr lang="en-US" sz="4800" b="1" dirty="0" err="1" smtClean="0">
                <a:latin typeface="AngsanaUPC" pitchFamily="18" charset="-34"/>
                <a:cs typeface="AngsanaUPC" pitchFamily="18" charset="-34"/>
              </a:rPr>
              <a:t>ปกครอง</a:t>
            </a:r>
            <a:r>
              <a:rPr lang="en-US" sz="4800" b="1" dirty="0" smtClean="0">
                <a:latin typeface="AngsanaUPC" pitchFamily="18" charset="-34"/>
                <a:cs typeface="AngsanaUPC" pitchFamily="18" charset="-34"/>
              </a:rPr>
              <a:t> : </a:t>
            </a:r>
            <a:r>
              <a:rPr lang="th-TH" sz="4800" b="1" dirty="0" smtClean="0">
                <a:latin typeface="AngsanaUPC" pitchFamily="18" charset="-34"/>
                <a:cs typeface="AngsanaUPC" pitchFamily="18" charset="-34"/>
              </a:rPr>
              <a:t>การ</a:t>
            </a:r>
            <a:r>
              <a:rPr lang="th-TH" sz="4800" b="1" dirty="0" smtClean="0">
                <a:latin typeface="AngsanaUPC" pitchFamily="18" charset="-34"/>
                <a:cs typeface="AngsanaUPC" pitchFamily="18" charset="-34"/>
              </a:rPr>
              <a:t>อุทธรณ์</a:t>
            </a:r>
          </a:p>
          <a:p>
            <a:pPr marL="0" indent="381000" algn="thaiDist">
              <a:buFont typeface="Monotype Sorts" pitchFamily="2" charset="2"/>
              <a:buNone/>
            </a:pPr>
            <a:r>
              <a:rPr lang="th-TH" sz="4800" b="1" dirty="0" smtClean="0">
                <a:latin typeface="AngsanaUPC" pitchFamily="18" charset="-34"/>
                <a:cs typeface="AngsanaUPC" pitchFamily="18" charset="-34"/>
              </a:rPr>
              <a:t>คำสั่ง และ </a:t>
            </a:r>
            <a:r>
              <a:rPr lang="th-TH" sz="4800" b="1" dirty="0" smtClean="0">
                <a:latin typeface="AngsanaUPC" pitchFamily="18" charset="-34"/>
                <a:cs typeface="AngsanaUPC" pitchFamily="18" charset="-34"/>
              </a:rPr>
              <a:t>สิทธิฟ้อง</a:t>
            </a:r>
            <a:r>
              <a:rPr lang="th-TH" sz="4800" b="1" dirty="0" smtClean="0">
                <a:latin typeface="AngsanaUPC" pitchFamily="18" charset="-34"/>
                <a:cs typeface="AngsanaUPC" pitchFamily="18" charset="-34"/>
              </a:rPr>
              <a:t>คดี (</a:t>
            </a:r>
            <a:r>
              <a:rPr lang="en-US" sz="4800" b="1" dirty="0" smtClean="0">
                <a:latin typeface="AngsanaUPC" pitchFamily="18" charset="-34"/>
                <a:cs typeface="AngsanaUPC" pitchFamily="18" charset="-34"/>
              </a:rPr>
              <a:t>Review</a:t>
            </a:r>
            <a:r>
              <a:rPr lang="th-TH" sz="4800" b="1" dirty="0" smtClean="0">
                <a:latin typeface="AngsanaUPC" pitchFamily="18" charset="-34"/>
                <a:cs typeface="AngsanaUPC" pitchFamily="18" charset="-34"/>
              </a:rPr>
              <a:t>)</a:t>
            </a:r>
            <a:endParaRPr lang="en-US" sz="4800" b="1" dirty="0" smtClean="0">
              <a:latin typeface="AngsanaUPC" pitchFamily="18" charset="-34"/>
              <a:cs typeface="AngsanaUPC" pitchFamily="18" charset="-34"/>
            </a:endParaRPr>
          </a:p>
        </p:txBody>
      </p:sp>
      <p:pic>
        <p:nvPicPr>
          <p:cNvPr id="4" name="Picture 3" descr="45108_151800148180471_100000514616105_432681_2145401_n[1].jpg"/>
          <p:cNvPicPr>
            <a:picLocks noChangeAspect="1"/>
          </p:cNvPicPr>
          <p:nvPr/>
        </p:nvPicPr>
        <p:blipFill>
          <a:blip r:embed="rId3"/>
          <a:stretch>
            <a:fillRect/>
          </a:stretch>
        </p:blipFill>
        <p:spPr>
          <a:xfrm>
            <a:off x="6215074" y="4071942"/>
            <a:ext cx="2571752" cy="25717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435">
                                            <p:bg/>
                                          </p:spTgt>
                                        </p:tgtEl>
                                        <p:attrNameLst>
                                          <p:attrName>style.visibility</p:attrName>
                                        </p:attrNameLst>
                                      </p:cBhvr>
                                      <p:to>
                                        <p:strVal val="visible"/>
                                      </p:to>
                                    </p:set>
                                    <p:animEffect transition="in" filter="wipe(down)">
                                      <p:cBhvr>
                                        <p:cTn id="7" dur="500"/>
                                        <p:tgtEl>
                                          <p:spTgt spid="18435">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435">
                                            <p:txEl>
                                              <p:pRg st="0" end="0"/>
                                            </p:txEl>
                                          </p:spTgt>
                                        </p:tgtEl>
                                        <p:attrNameLst>
                                          <p:attrName>style.visibility</p:attrName>
                                        </p:attrNameLst>
                                      </p:cBhvr>
                                      <p:to>
                                        <p:strVal val="visible"/>
                                      </p:to>
                                    </p:set>
                                    <p:animEffect transition="in" filter="wipe(down)">
                                      <p:cBhvr>
                                        <p:cTn id="10" dur="500"/>
                                        <p:tgtEl>
                                          <p:spTgt spid="18435">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Effect transition="in" filter="wipe(down)">
                                      <p:cBhvr>
                                        <p:cTn id="13" dur="500"/>
                                        <p:tgtEl>
                                          <p:spTgt spid="18435">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435">
                                            <p:txEl>
                                              <p:pRg st="2" end="2"/>
                                            </p:txEl>
                                          </p:spTgt>
                                        </p:tgtEl>
                                        <p:attrNameLst>
                                          <p:attrName>style.visibility</p:attrName>
                                        </p:attrNameLst>
                                      </p:cBhvr>
                                      <p:to>
                                        <p:strVal val="visible"/>
                                      </p:to>
                                    </p:set>
                                    <p:animEffect transition="in" filter="wipe(down)">
                                      <p:cBhvr>
                                        <p:cTn id="16" dur="500"/>
                                        <p:tgtEl>
                                          <p:spTgt spid="18435">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animEffect transition="in" filter="wipe(down)">
                                      <p:cBhvr>
                                        <p:cTn id="19" dur="500"/>
                                        <p:tgtEl>
                                          <p:spTgt spid="18435">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435">
                                            <p:txEl>
                                              <p:pRg st="4" end="4"/>
                                            </p:txEl>
                                          </p:spTgt>
                                        </p:tgtEl>
                                        <p:attrNameLst>
                                          <p:attrName>style.visibility</p:attrName>
                                        </p:attrNameLst>
                                      </p:cBhvr>
                                      <p:to>
                                        <p:strVal val="visible"/>
                                      </p:to>
                                    </p:set>
                                    <p:animEffect transition="in" filter="wipe(down)">
                                      <p:cBhvr>
                                        <p:cTn id="22" dur="500"/>
                                        <p:tgtEl>
                                          <p:spTgt spid="18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allAtOnce"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th-TH" sz="5400" b="1" dirty="0" smtClean="0">
                <a:solidFill>
                  <a:schemeClr val="tx1"/>
                </a:solidFill>
                <a:latin typeface="Angsana New" pitchFamily="18" charset="-34"/>
                <a:cs typeface="Angsana New" pitchFamily="18" charset="-34"/>
              </a:rPr>
              <a:t>ลักษณะทั่วไปของกฎหมายวิธีปฏิบัติฯ</a:t>
            </a:r>
            <a:endParaRPr lang="th-TH" sz="5400" b="1" dirty="0">
              <a:solidFill>
                <a:schemeClr val="tx1"/>
              </a:solidFill>
              <a:latin typeface="Angsana New" pitchFamily="18" charset="-34"/>
              <a:cs typeface="Angsana New" pitchFamily="18" charset="-34"/>
            </a:endParaRPr>
          </a:p>
        </p:txBody>
      </p:sp>
      <p:sp>
        <p:nvSpPr>
          <p:cNvPr id="3" name="Content Placeholder 2"/>
          <p:cNvSpPr>
            <a:spLocks noGrp="1"/>
          </p:cNvSpPr>
          <p:nvPr>
            <p:ph sz="quarter" idx="1"/>
          </p:nvPr>
        </p:nvSpPr>
        <p:spPr>
          <a:xfrm>
            <a:off x="714348" y="1643050"/>
            <a:ext cx="7467600" cy="4873752"/>
          </a:xfrm>
          <a:solidFill>
            <a:srgbClr val="0070C0"/>
          </a:solidFill>
        </p:spPr>
        <p:txBody>
          <a:bodyPr>
            <a:normAutofit/>
          </a:bodyPr>
          <a:lstStyle/>
          <a:p>
            <a:pPr>
              <a:buClr>
                <a:schemeClr val="accent3"/>
              </a:buClr>
              <a:buFont typeface="Wingdings" pitchFamily="2" charset="2"/>
              <a:buChar char="v"/>
            </a:pPr>
            <a:r>
              <a:rPr lang="th-TH" sz="4400" dirty="0" smtClean="0">
                <a:latin typeface="Angsana New" pitchFamily="18" charset="-34"/>
                <a:cs typeface="Angsana New" pitchFamily="18" charset="-34"/>
              </a:rPr>
              <a:t>  </a:t>
            </a:r>
            <a:r>
              <a:rPr lang="th-TH" sz="4400" b="1" dirty="0" smtClean="0">
                <a:solidFill>
                  <a:schemeClr val="bg1"/>
                </a:solidFill>
                <a:latin typeface="Angsana New" pitchFamily="18" charset="-34"/>
                <a:cs typeface="Angsana New" pitchFamily="18" charset="-34"/>
              </a:rPr>
              <a:t>ความเป็นกฎหมายกลาง </a:t>
            </a:r>
            <a:r>
              <a:rPr lang="en-US" sz="4400" b="1" dirty="0" smtClean="0">
                <a:solidFill>
                  <a:schemeClr val="bg1"/>
                </a:solidFill>
                <a:latin typeface="Angsana New" pitchFamily="18" charset="-34"/>
                <a:cs typeface="Angsana New" pitchFamily="18" charset="-34"/>
              </a:rPr>
              <a:t>: </a:t>
            </a:r>
            <a:r>
              <a:rPr lang="th-TH" sz="4400" b="1" dirty="0" smtClean="0">
                <a:solidFill>
                  <a:schemeClr val="bg1"/>
                </a:solidFill>
                <a:latin typeface="Angsana New" pitchFamily="18" charset="-34"/>
                <a:cs typeface="Angsana New" pitchFamily="18" charset="-34"/>
              </a:rPr>
              <a:t>หลักคือใช้ได้ทั่วไป</a:t>
            </a:r>
          </a:p>
          <a:p>
            <a:pPr>
              <a:buClr>
                <a:schemeClr val="accent3"/>
              </a:buClr>
              <a:buFont typeface="Wingdings" pitchFamily="2" charset="2"/>
              <a:buChar char="v"/>
            </a:pPr>
            <a:r>
              <a:rPr lang="th-TH" sz="4400" b="1" dirty="0" smtClean="0">
                <a:solidFill>
                  <a:schemeClr val="bg1"/>
                </a:solidFill>
                <a:latin typeface="Angsana New" pitchFamily="18" charset="-34"/>
                <a:cs typeface="Angsana New" pitchFamily="18" charset="-34"/>
              </a:rPr>
              <a:t> ข้อยกเว้น</a:t>
            </a:r>
            <a:r>
              <a:rPr lang="en-US" sz="4400" b="1" dirty="0" smtClean="0">
                <a:solidFill>
                  <a:schemeClr val="bg1"/>
                </a:solidFill>
                <a:latin typeface="Angsana New" pitchFamily="18" charset="-34"/>
                <a:cs typeface="Angsana New" pitchFamily="18" charset="-34"/>
              </a:rPr>
              <a:t> : </a:t>
            </a:r>
            <a:r>
              <a:rPr lang="th-TH" sz="4400" b="1" dirty="0" smtClean="0">
                <a:solidFill>
                  <a:schemeClr val="bg1"/>
                </a:solidFill>
                <a:latin typeface="Angsana New" pitchFamily="18" charset="-34"/>
                <a:cs typeface="Angsana New" pitchFamily="18" charset="-34"/>
              </a:rPr>
              <a:t>ไม่ต้องปฏิบัติตามกฎหมายนี้</a:t>
            </a:r>
          </a:p>
          <a:p>
            <a:pPr lvl="2">
              <a:buClr>
                <a:schemeClr val="accent3"/>
              </a:buClr>
              <a:buFont typeface="Wingdings" pitchFamily="2" charset="2"/>
              <a:buChar char="v"/>
            </a:pPr>
            <a:r>
              <a:rPr lang="th-TH" sz="4400" b="1" dirty="0" smtClean="0">
                <a:solidFill>
                  <a:schemeClr val="bg1"/>
                </a:solidFill>
                <a:latin typeface="Angsana New" pitchFamily="18" charset="-34"/>
                <a:cs typeface="Angsana New" pitchFamily="18" charset="-34"/>
              </a:rPr>
              <a:t> หลักประกันความเป็นธรรมไม่ต่ำกว่า</a:t>
            </a:r>
          </a:p>
          <a:p>
            <a:pPr lvl="2">
              <a:buClr>
                <a:schemeClr val="accent3"/>
              </a:buClr>
              <a:buFont typeface="Wingdings" pitchFamily="2" charset="2"/>
              <a:buChar char="v"/>
            </a:pPr>
            <a:r>
              <a:rPr lang="th-TH" sz="4400" b="1" dirty="0" smtClean="0">
                <a:solidFill>
                  <a:schemeClr val="bg1"/>
                </a:solidFill>
                <a:latin typeface="Angsana New" pitchFamily="18" charset="-34"/>
                <a:cs typeface="Angsana New" pitchFamily="18" charset="-34"/>
              </a:rPr>
              <a:t> มาตรฐานปฏิบัติราชการไม่ต่ำกว่า</a:t>
            </a:r>
          </a:p>
          <a:p>
            <a:pPr lvl="2">
              <a:buClr>
                <a:schemeClr val="accent3"/>
              </a:buClr>
              <a:buFont typeface="Wingdings" pitchFamily="2" charset="2"/>
              <a:buChar char="v"/>
            </a:pPr>
            <a:r>
              <a:rPr lang="th-TH" sz="4400" b="1" dirty="0" smtClean="0">
                <a:solidFill>
                  <a:schemeClr val="bg1"/>
                </a:solidFill>
                <a:latin typeface="Angsana New" pitchFamily="18" charset="-34"/>
                <a:cs typeface="Angsana New" pitchFamily="18" charset="-34"/>
              </a:rPr>
              <a:t> ระยะเวลาอุทธรณ์หรือโต้แย้ง</a:t>
            </a:r>
          </a:p>
          <a:p>
            <a:pPr lvl="2">
              <a:buClr>
                <a:schemeClr val="accent3"/>
              </a:buClr>
              <a:buFont typeface="Wingdings" pitchFamily="2" charset="2"/>
              <a:buChar char="v"/>
            </a:pPr>
            <a:r>
              <a:rPr lang="th-TH" sz="4400" b="1" dirty="0" smtClean="0">
                <a:solidFill>
                  <a:schemeClr val="bg1"/>
                </a:solidFill>
                <a:latin typeface="Angsana New" pitchFamily="18" charset="-34"/>
                <a:cs typeface="Angsana New" pitchFamily="18" charset="-34"/>
              </a:rPr>
              <a:t> มาตรการบังคับทางปกครอง</a:t>
            </a:r>
            <a:endParaRPr lang="th-TH" sz="4400" dirty="0">
              <a:solidFill>
                <a:schemeClr val="bg1"/>
              </a:solidFill>
              <a:latin typeface="Angsana New" pitchFamily="18" charset="-34"/>
              <a:cs typeface="Angsana New" pitchFamily="18" charset="-34"/>
            </a:endParaRPr>
          </a:p>
        </p:txBody>
      </p:sp>
      <p:pic>
        <p:nvPicPr>
          <p:cNvPr id="4" name="Picture 3" descr="27.jpg"/>
          <p:cNvPicPr>
            <a:picLocks noChangeAspect="1"/>
          </p:cNvPicPr>
          <p:nvPr/>
        </p:nvPicPr>
        <p:blipFill>
          <a:blip r:embed="rId2"/>
          <a:stretch>
            <a:fillRect/>
          </a:stretch>
        </p:blipFill>
        <p:spPr>
          <a:xfrm>
            <a:off x="6643702" y="4572007"/>
            <a:ext cx="1928826" cy="2190765"/>
          </a:xfrm>
          <a:prstGeom prst="rect">
            <a:avLst/>
          </a:prstGeom>
        </p:spPr>
      </p:pic>
    </p:spTree>
  </p:cSld>
  <p:clrMapOvr>
    <a:masterClrMapping/>
  </p:clrMapOvr>
  <p:transition spd="slow">
    <p:pull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th-TH" sz="6600" b="1" dirty="0" smtClean="0">
                <a:solidFill>
                  <a:schemeClr val="tx1"/>
                </a:solidFill>
              </a:rPr>
              <a:t>ข้อยกเว้นการใช้บังคับกฎหมายนี้</a:t>
            </a:r>
            <a:endParaRPr lang="th-TH" sz="6600" b="1" dirty="0">
              <a:solidFill>
                <a:schemeClr val="tx1"/>
              </a:solidFill>
            </a:endParaRPr>
          </a:p>
        </p:txBody>
      </p:sp>
      <p:sp>
        <p:nvSpPr>
          <p:cNvPr id="3" name="Content Placeholder 2"/>
          <p:cNvSpPr>
            <a:spLocks noGrp="1"/>
          </p:cNvSpPr>
          <p:nvPr>
            <p:ph sz="quarter" idx="1"/>
          </p:nvPr>
        </p:nvSpPr>
        <p:spPr>
          <a:xfrm>
            <a:off x="457200" y="1285860"/>
            <a:ext cx="7467600" cy="5188092"/>
          </a:xfrm>
          <a:ln w="12700">
            <a:solidFill>
              <a:srgbClr val="C00000"/>
            </a:solidFill>
          </a:ln>
        </p:spPr>
        <p:txBody>
          <a:bodyPr>
            <a:normAutofit/>
          </a:bodyPr>
          <a:lstStyle/>
          <a:p>
            <a:pPr marL="457200" indent="-457200">
              <a:buClr>
                <a:srgbClr val="FF0000"/>
              </a:buClr>
              <a:buFont typeface="+mj-lt"/>
              <a:buAutoNum type="arabicPeriod"/>
            </a:pPr>
            <a:r>
              <a:rPr lang="th-TH" sz="3600" b="1" dirty="0" smtClean="0"/>
              <a:t>รัฐสภาและคณะรัฐมนตรี</a:t>
            </a:r>
          </a:p>
          <a:p>
            <a:pPr marL="457200" indent="-457200">
              <a:buClr>
                <a:srgbClr val="FF0000"/>
              </a:buClr>
              <a:buFont typeface="+mj-lt"/>
              <a:buAutoNum type="arabicPeriod"/>
            </a:pPr>
            <a:r>
              <a:rPr lang="th-TH" sz="3600" b="1" dirty="0" smtClean="0"/>
              <a:t>องค์กรใช้อำนาจตามรัฐธรรมนูญโดยเฉพาะ</a:t>
            </a:r>
          </a:p>
          <a:p>
            <a:pPr marL="457200" indent="-457200">
              <a:buClr>
                <a:srgbClr val="FF0000"/>
              </a:buClr>
              <a:buFont typeface="+mj-lt"/>
              <a:buAutoNum type="arabicPeriod"/>
            </a:pPr>
            <a:r>
              <a:rPr lang="th-TH" sz="3600" b="1" dirty="0" smtClean="0"/>
              <a:t>นายกรัฐมนตรีหรือรัฐมนตรีในงานนโยบาย</a:t>
            </a:r>
          </a:p>
          <a:p>
            <a:pPr marL="457200" indent="-457200">
              <a:buClr>
                <a:srgbClr val="FF0000"/>
              </a:buClr>
              <a:buFont typeface="+mj-lt"/>
              <a:buAutoNum type="arabicPeriod"/>
            </a:pPr>
            <a:r>
              <a:rPr lang="th-TH" sz="3600" b="1" dirty="0" smtClean="0"/>
              <a:t>การพิจารณาคดีของศาล</a:t>
            </a:r>
          </a:p>
          <a:p>
            <a:pPr marL="457200" indent="-457200">
              <a:buClr>
                <a:srgbClr val="FF0000"/>
              </a:buClr>
              <a:buFont typeface="+mj-lt"/>
              <a:buAutoNum type="arabicPeriod"/>
            </a:pPr>
            <a:r>
              <a:rPr lang="th-TH" sz="3600" b="1" dirty="0" smtClean="0"/>
              <a:t>การพิจารณาวินิจฉัยร้องทุกข์</a:t>
            </a:r>
          </a:p>
          <a:p>
            <a:pPr marL="457200" indent="-457200">
              <a:buClr>
                <a:srgbClr val="FF0000"/>
              </a:buClr>
              <a:buFont typeface="+mj-lt"/>
              <a:buAutoNum type="arabicPeriod"/>
            </a:pPr>
            <a:r>
              <a:rPr lang="th-TH" sz="3600" b="1" dirty="0" smtClean="0"/>
              <a:t>การดำเนินงานเกี่ยวกับนโยบายต่างประเทศ</a:t>
            </a:r>
          </a:p>
          <a:p>
            <a:pPr marL="457200" indent="-457200">
              <a:buClr>
                <a:srgbClr val="FF0000"/>
              </a:buClr>
              <a:buFont typeface="+mj-lt"/>
              <a:buAutoNum type="arabicPeriod"/>
            </a:pPr>
            <a:r>
              <a:rPr lang="th-TH" sz="3600" b="1" dirty="0" smtClean="0"/>
              <a:t>ราชการทหาร </a:t>
            </a:r>
            <a:r>
              <a:rPr lang="en-US" sz="3600" b="1" dirty="0" smtClean="0"/>
              <a:t>       </a:t>
            </a:r>
            <a:r>
              <a:rPr lang="en-US" b="1" dirty="0" smtClean="0">
                <a:solidFill>
                  <a:srgbClr val="FF0000"/>
                </a:solidFill>
              </a:rPr>
              <a:t>8.</a:t>
            </a:r>
            <a:r>
              <a:rPr lang="th-TH" b="1" dirty="0" smtClean="0">
                <a:solidFill>
                  <a:srgbClr val="FF0000"/>
                </a:solidFill>
              </a:rPr>
              <a:t> </a:t>
            </a:r>
            <a:r>
              <a:rPr lang="th-TH" sz="3600" b="1" dirty="0" smtClean="0"/>
              <a:t>กระบวนการยุติธรรมทางอาญา</a:t>
            </a:r>
          </a:p>
          <a:p>
            <a:pPr marL="457200" indent="-457200">
              <a:buClr>
                <a:srgbClr val="FF0000"/>
              </a:buClr>
              <a:buNone/>
            </a:pPr>
            <a:r>
              <a:rPr lang="en-US" b="1" dirty="0" smtClean="0">
                <a:solidFill>
                  <a:srgbClr val="FF0000"/>
                </a:solidFill>
              </a:rPr>
              <a:t>9.</a:t>
            </a:r>
            <a:r>
              <a:rPr lang="en-US" b="1" dirty="0" smtClean="0"/>
              <a:t> </a:t>
            </a:r>
            <a:r>
              <a:rPr lang="th-TH" sz="3600" b="1" dirty="0" smtClean="0"/>
              <a:t>องค์การทางศาสนา   </a:t>
            </a:r>
            <a:r>
              <a:rPr lang="en-US" sz="3600" b="1" dirty="0" smtClean="0"/>
              <a:t>  </a:t>
            </a:r>
            <a:r>
              <a:rPr lang="en-US" b="1" dirty="0" smtClean="0">
                <a:solidFill>
                  <a:srgbClr val="FF0000"/>
                </a:solidFill>
              </a:rPr>
              <a:t>10.</a:t>
            </a:r>
            <a:r>
              <a:rPr lang="th-TH" sz="3600" b="1" dirty="0" smtClean="0"/>
              <a:t> กรณีเพิ่มเติม (ในอนาคต)</a:t>
            </a:r>
          </a:p>
          <a:p>
            <a:pPr marL="457200" indent="-457200">
              <a:buClr>
                <a:srgbClr val="FF0000"/>
              </a:buClr>
              <a:buFont typeface="+mj-lt"/>
              <a:buAutoNum type="arabicPeriod"/>
            </a:pPr>
            <a:endParaRPr lang="th-TH" sz="4400" b="1" dirty="0" smtClean="0"/>
          </a:p>
          <a:p>
            <a:pPr marL="457200" indent="-457200">
              <a:buClr>
                <a:srgbClr val="FF0000"/>
              </a:buClr>
              <a:buFont typeface="+mj-lt"/>
              <a:buAutoNum type="arabicPeriod"/>
            </a:pPr>
            <a:endParaRPr lang="th-TH" sz="4400" b="1" dirty="0"/>
          </a:p>
        </p:txBody>
      </p:sp>
    </p:spTree>
  </p:cSld>
  <p:clrMapOvr>
    <a:masterClrMapping/>
  </p:clrMapOvr>
  <p:transition spd="slow">
    <p:pull dir="l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58204" cy="1143000"/>
          </a:xfrm>
        </p:spPr>
        <p:txBody>
          <a:bodyPr>
            <a:noAutofit/>
          </a:bodyPr>
          <a:lstStyle/>
          <a:p>
            <a:r>
              <a:rPr lang="th-TH" sz="7200" b="1" dirty="0" smtClean="0">
                <a:solidFill>
                  <a:srgbClr val="FFFF00"/>
                </a:solidFill>
              </a:rPr>
              <a:t>หลักประกันความเป็นธรรม</a:t>
            </a:r>
            <a:r>
              <a:rPr lang="en-US" sz="7200" b="1" dirty="0" smtClean="0">
                <a:solidFill>
                  <a:srgbClr val="FFFF00"/>
                </a:solidFill>
              </a:rPr>
              <a:t> </a:t>
            </a:r>
            <a:r>
              <a:rPr lang="th-TH" sz="7200" b="1" dirty="0" smtClean="0">
                <a:solidFill>
                  <a:srgbClr val="FFFF00"/>
                </a:solidFill>
              </a:rPr>
              <a:t>จนท.</a:t>
            </a:r>
            <a:endParaRPr lang="th-TH" sz="7200" b="1" dirty="0">
              <a:solidFill>
                <a:srgbClr val="FFFF00"/>
              </a:solidFill>
            </a:endParaRPr>
          </a:p>
        </p:txBody>
      </p:sp>
      <p:sp>
        <p:nvSpPr>
          <p:cNvPr id="3" name="Content Placeholder 2"/>
          <p:cNvSpPr>
            <a:spLocks noGrp="1"/>
          </p:cNvSpPr>
          <p:nvPr>
            <p:ph sz="quarter" idx="1"/>
          </p:nvPr>
        </p:nvSpPr>
        <p:spPr>
          <a:ln>
            <a:solidFill>
              <a:schemeClr val="bg1"/>
            </a:solidFill>
          </a:ln>
        </p:spPr>
        <p:txBody>
          <a:bodyPr>
            <a:normAutofit/>
          </a:bodyPr>
          <a:lstStyle/>
          <a:p>
            <a:r>
              <a:rPr lang="th-TH" sz="5400" dirty="0" smtClean="0">
                <a:latin typeface="AngsanaUPC" pitchFamily="18" charset="-34"/>
                <a:cs typeface="AngsanaUPC" pitchFamily="18" charset="-34"/>
              </a:rPr>
              <a:t> </a:t>
            </a:r>
            <a:r>
              <a:rPr lang="th-TH" sz="5400" b="1" dirty="0" smtClean="0">
                <a:latin typeface="AngsanaUPC" pitchFamily="18" charset="-34"/>
                <a:cs typeface="AngsanaUPC" pitchFamily="18" charset="-34"/>
              </a:rPr>
              <a:t>เจ้าหน้าที่ผู้พิจารณาทางปกครองต้อง    </a:t>
            </a:r>
          </a:p>
          <a:p>
            <a:pPr>
              <a:buNone/>
            </a:pPr>
            <a:r>
              <a:rPr lang="th-TH" sz="5400" b="1" dirty="0" smtClean="0">
                <a:latin typeface="AngsanaUPC" pitchFamily="18" charset="-34"/>
                <a:cs typeface="AngsanaUPC" pitchFamily="18" charset="-34"/>
              </a:rPr>
              <a:t>     เป็นกลาง และ ปราศจากส่วนได้เสีย</a:t>
            </a:r>
          </a:p>
          <a:p>
            <a:r>
              <a:rPr lang="th-TH" sz="5400" b="1" dirty="0" smtClean="0">
                <a:latin typeface="AngsanaUPC" pitchFamily="18" charset="-34"/>
                <a:cs typeface="AngsanaUPC" pitchFamily="18" charset="-34"/>
              </a:rPr>
              <a:t> ไม่ต้องห้ามพิจารณาโดยกฎหมาย</a:t>
            </a:r>
          </a:p>
          <a:p>
            <a:r>
              <a:rPr lang="th-TH" sz="5400" b="1" dirty="0" smtClean="0">
                <a:latin typeface="AngsanaUPC" pitchFamily="18" charset="-34"/>
                <a:cs typeface="AngsanaUPC" pitchFamily="18" charset="-34"/>
              </a:rPr>
              <a:t> ไม่ต้องห้ามพิจารณา</a:t>
            </a:r>
          </a:p>
          <a:p>
            <a:pPr>
              <a:buNone/>
            </a:pPr>
            <a:r>
              <a:rPr lang="th-TH" sz="5400" b="1" dirty="0">
                <a:latin typeface="AngsanaUPC" pitchFamily="18" charset="-34"/>
                <a:cs typeface="AngsanaUPC" pitchFamily="18" charset="-34"/>
              </a:rPr>
              <a:t> </a:t>
            </a:r>
            <a:r>
              <a:rPr lang="th-TH" sz="5400" b="1" dirty="0" smtClean="0">
                <a:latin typeface="AngsanaUPC" pitchFamily="18" charset="-34"/>
                <a:cs typeface="AngsanaUPC" pitchFamily="18" charset="-34"/>
              </a:rPr>
              <a:t>    โดยสภาพร้ายแรง</a:t>
            </a:r>
            <a:endParaRPr lang="th-TH" sz="5400" b="1" dirty="0">
              <a:latin typeface="AngsanaUPC" pitchFamily="18" charset="-34"/>
              <a:cs typeface="AngsanaUPC" pitchFamily="18" charset="-34"/>
            </a:endParaRPr>
          </a:p>
        </p:txBody>
      </p:sp>
      <p:pic>
        <p:nvPicPr>
          <p:cNvPr id="3074" name="Picture 2" descr="C:\Program Files\Microsoft Office\MEDIA\CAGCAT10\j0301076.wmf"/>
          <p:cNvPicPr>
            <a:picLocks noChangeAspect="1" noChangeArrowheads="1"/>
          </p:cNvPicPr>
          <p:nvPr/>
        </p:nvPicPr>
        <p:blipFill>
          <a:blip r:embed="rId2"/>
          <a:srcRect/>
          <a:stretch>
            <a:fillRect/>
          </a:stretch>
        </p:blipFill>
        <p:spPr bwMode="auto">
          <a:xfrm>
            <a:off x="5857884" y="4000504"/>
            <a:ext cx="2643206" cy="26432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rgbClr val="33CCFF"/>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00034" y="571480"/>
            <a:ext cx="8229600" cy="1143000"/>
          </a:xfrm>
        </p:spPr>
        <p:txBody>
          <a:bodyPr/>
          <a:lstStyle/>
          <a:p>
            <a:r>
              <a:rPr lang="th-TH" sz="6300" b="1" dirty="0" smtClean="0">
                <a:solidFill>
                  <a:srgbClr val="FF0000"/>
                </a:solidFill>
                <a:latin typeface="AngsanaUPC" pitchFamily="18" charset="-34"/>
              </a:rPr>
              <a:t>หลักประกันฯชั้นพิจารณาทางปกครอง</a:t>
            </a:r>
          </a:p>
        </p:txBody>
      </p:sp>
      <p:sp>
        <p:nvSpPr>
          <p:cNvPr id="19459" name="Rectangle 3"/>
          <p:cNvSpPr>
            <a:spLocks noGrp="1" noChangeArrowheads="1"/>
          </p:cNvSpPr>
          <p:nvPr>
            <p:ph sz="quarter" idx="1"/>
          </p:nvPr>
        </p:nvSpPr>
        <p:spPr>
          <a:xfrm>
            <a:off x="714348" y="1857364"/>
            <a:ext cx="8215370" cy="4786346"/>
          </a:xfrm>
        </p:spPr>
        <p:txBody>
          <a:bodyPr>
            <a:normAutofit/>
          </a:bodyPr>
          <a:lstStyle/>
          <a:p>
            <a:pPr marL="0" indent="381000" algn="thaiDist">
              <a:buFont typeface="Monotype Sorts" pitchFamily="2" charset="2"/>
              <a:buNone/>
            </a:pPr>
            <a:r>
              <a:rPr lang="en-US" sz="4400" b="1" dirty="0" smtClean="0">
                <a:latin typeface="AngsanaUPC" pitchFamily="18" charset="-34"/>
                <a:cs typeface="AngsanaUPC" pitchFamily="18" charset="-34"/>
              </a:rPr>
              <a:t>1. </a:t>
            </a:r>
            <a:r>
              <a:rPr lang="en-US" sz="4400" b="1" dirty="0" err="1" smtClean="0">
                <a:latin typeface="AngsanaUPC" pitchFamily="18" charset="-34"/>
                <a:cs typeface="AngsanaUPC" pitchFamily="18" charset="-34"/>
              </a:rPr>
              <a:t>ต้องเปิดโอกาสให้คู่กรณี</a:t>
            </a:r>
            <a:r>
              <a:rPr lang="th-TH" sz="4400" b="1" dirty="0" smtClean="0">
                <a:latin typeface="AngsanaUPC" pitchFamily="18" charset="-34"/>
                <a:cs typeface="AngsanaUPC" pitchFamily="18" charset="-34"/>
              </a:rPr>
              <a:t>รับทราบข้อกล่าวหา</a:t>
            </a:r>
            <a:endParaRPr lang="en-US" sz="4400" b="1" dirty="0" smtClean="0">
              <a:latin typeface="AngsanaUPC" pitchFamily="18" charset="-34"/>
              <a:cs typeface="AngsanaUPC" pitchFamily="18" charset="-34"/>
            </a:endParaRPr>
          </a:p>
          <a:p>
            <a:pPr marL="0" indent="381000" algn="thaiDist">
              <a:buFont typeface="Monotype Sorts" pitchFamily="2" charset="2"/>
              <a:buNone/>
            </a:pPr>
            <a:r>
              <a:rPr lang="en-US" sz="4400" b="1" dirty="0" smtClean="0">
                <a:latin typeface="AngsanaUPC" pitchFamily="18" charset="-34"/>
                <a:cs typeface="AngsanaUPC" pitchFamily="18" charset="-34"/>
              </a:rPr>
              <a:t>2. </a:t>
            </a:r>
            <a:r>
              <a:rPr lang="th-TH" sz="4400" b="1" dirty="0" smtClean="0">
                <a:latin typeface="AngsanaUPC" pitchFamily="18" charset="-34"/>
                <a:cs typeface="AngsanaUPC" pitchFamily="18" charset="-34"/>
              </a:rPr>
              <a:t>ต้องแจ้งสิทธิและหน้าที่ของคู่กรณี</a:t>
            </a:r>
            <a:endParaRPr lang="en-US" sz="4400" b="1" dirty="0" smtClean="0">
              <a:latin typeface="AngsanaUPC" pitchFamily="18" charset="-34"/>
              <a:cs typeface="AngsanaUPC" pitchFamily="18" charset="-34"/>
            </a:endParaRPr>
          </a:p>
          <a:p>
            <a:pPr marL="0" indent="381000" algn="thaiDist">
              <a:buFont typeface="Monotype Sorts" pitchFamily="2" charset="2"/>
              <a:buNone/>
            </a:pPr>
            <a:r>
              <a:rPr lang="en-US" sz="4400" b="1" dirty="0" smtClean="0">
                <a:latin typeface="AngsanaUPC" pitchFamily="18" charset="-34"/>
                <a:cs typeface="AngsanaUPC" pitchFamily="18" charset="-34"/>
              </a:rPr>
              <a:t>3. </a:t>
            </a:r>
            <a:r>
              <a:rPr lang="th-TH" sz="4400" b="1" dirty="0" smtClean="0">
                <a:latin typeface="AngsanaUPC" pitchFamily="18" charset="-34"/>
                <a:cs typeface="AngsanaUPC" pitchFamily="18" charset="-34"/>
              </a:rPr>
              <a:t>กรณีกระทบสิทธิสถานภาพ </a:t>
            </a:r>
            <a:r>
              <a:rPr lang="en-US" sz="4400" b="1" dirty="0" smtClean="0">
                <a:latin typeface="AngsanaUPC" pitchFamily="18" charset="-34"/>
                <a:cs typeface="AngsanaUPC" pitchFamily="18" charset="-34"/>
              </a:rPr>
              <a:t>: </a:t>
            </a:r>
            <a:r>
              <a:rPr lang="th-TH" sz="4400" b="1" dirty="0" smtClean="0">
                <a:latin typeface="AngsanaUPC" pitchFamily="18" charset="-34"/>
                <a:cs typeface="AngsanaUPC" pitchFamily="18" charset="-34"/>
              </a:rPr>
              <a:t>ต้องเปิดโอกาส</a:t>
            </a:r>
          </a:p>
          <a:p>
            <a:pPr marL="0" indent="381000" algn="thaiDist">
              <a:buFont typeface="Monotype Sorts" pitchFamily="2" charset="2"/>
              <a:buNone/>
            </a:pPr>
            <a:r>
              <a:rPr lang="th-TH" sz="4400" b="1" dirty="0">
                <a:latin typeface="AngsanaUPC" pitchFamily="18" charset="-34"/>
                <a:cs typeface="AngsanaUPC" pitchFamily="18" charset="-34"/>
              </a:rPr>
              <a:t> </a:t>
            </a:r>
            <a:r>
              <a:rPr lang="th-TH" sz="4400" b="1" dirty="0" smtClean="0">
                <a:latin typeface="AngsanaUPC" pitchFamily="18" charset="-34"/>
                <a:cs typeface="AngsanaUPC" pitchFamily="18" charset="-34"/>
              </a:rPr>
              <a:t>                ให้ทราบข้อเท็จริงและมีโอกาสโต้แย้ง</a:t>
            </a:r>
          </a:p>
          <a:p>
            <a:pPr marL="0" indent="381000" algn="thaiDist">
              <a:buFont typeface="Monotype Sorts" pitchFamily="2" charset="2"/>
              <a:buNone/>
            </a:pPr>
            <a:r>
              <a:rPr lang="th-TH" sz="4400" b="1" dirty="0" smtClean="0">
                <a:latin typeface="AngsanaUPC" pitchFamily="18" charset="-34"/>
                <a:cs typeface="AngsanaUPC" pitchFamily="18" charset="-34"/>
              </a:rPr>
              <a:t>                 แสดงพยานหลักฐานอย่างเพียงพอ </a:t>
            </a:r>
          </a:p>
          <a:p>
            <a:pPr marL="0" indent="381000" algn="thaiDist">
              <a:buFont typeface="Monotype Sorts" pitchFamily="2" charset="2"/>
              <a:buNone/>
            </a:pPr>
            <a:r>
              <a:rPr lang="th-TH" sz="4400" b="1" dirty="0" smtClean="0">
                <a:latin typeface="AngsanaUPC" pitchFamily="18" charset="-34"/>
                <a:cs typeface="AngsanaUPC" pitchFamily="18" charset="-34"/>
              </a:rPr>
              <a:t>                 ( </a:t>
            </a:r>
            <a:r>
              <a:rPr lang="en-US" sz="4400" b="1" dirty="0" err="1" smtClean="0">
                <a:latin typeface="AngsanaUPC" pitchFamily="18" charset="-34"/>
                <a:cs typeface="AngsanaUPC" pitchFamily="18" charset="-34"/>
              </a:rPr>
              <a:t>Droit</a:t>
            </a:r>
            <a:r>
              <a:rPr lang="en-US" sz="4400" b="1" dirty="0" smtClean="0">
                <a:latin typeface="AngsanaUPC" pitchFamily="18" charset="-34"/>
                <a:cs typeface="AngsanaUPC" pitchFamily="18" charset="-34"/>
              </a:rPr>
              <a:t> de la </a:t>
            </a:r>
            <a:r>
              <a:rPr lang="en-US" sz="4400" b="1" dirty="0" err="1" smtClean="0">
                <a:latin typeface="AngsanaUPC" pitchFamily="18" charset="-34"/>
                <a:cs typeface="AngsanaUPC" pitchFamily="18" charset="-34"/>
              </a:rPr>
              <a:t>Défense</a:t>
            </a:r>
            <a:r>
              <a:rPr lang="en-US" sz="4400" b="1" dirty="0" smtClean="0">
                <a:latin typeface="AngsanaUPC" pitchFamily="18" charset="-34"/>
                <a:cs typeface="AngsanaUPC" pitchFamily="18" charset="-34"/>
              </a:rPr>
              <a:t> </a:t>
            </a:r>
            <a:r>
              <a:rPr lang="th-TH" sz="4400" b="1" dirty="0" smtClean="0">
                <a:latin typeface="AngsanaUPC" pitchFamily="18" charset="-34"/>
                <a:cs typeface="AngsanaUPC" pitchFamily="18" charset="-34"/>
              </a:rPr>
              <a:t>)</a:t>
            </a:r>
            <a:endParaRPr lang="en-US" sz="4400" b="1" dirty="0" smtClean="0">
              <a:latin typeface="AngsanaUPC" pitchFamily="18" charset="-34"/>
              <a:cs typeface="AngsanaUPC" pitchFamily="18" charset="-34"/>
            </a:endParaRPr>
          </a:p>
        </p:txBody>
      </p:sp>
      <p:pic>
        <p:nvPicPr>
          <p:cNvPr id="4098" name="Picture 2" descr="C:\Documents and Settings\LENOVO\My Documents\My Pictures1\23.jpg"/>
          <p:cNvPicPr>
            <a:picLocks noChangeAspect="1" noChangeArrowheads="1"/>
          </p:cNvPicPr>
          <p:nvPr/>
        </p:nvPicPr>
        <p:blipFill>
          <a:blip r:embed="rId3"/>
          <a:srcRect/>
          <a:stretch>
            <a:fillRect/>
          </a:stretch>
        </p:blipFill>
        <p:spPr bwMode="auto">
          <a:xfrm>
            <a:off x="357158" y="4053134"/>
            <a:ext cx="2143140" cy="261716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wipe(down)">
                                      <p:cBhvr>
                                        <p:cTn id="7" dur="500"/>
                                        <p:tgtEl>
                                          <p:spTgt spid="19459">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459">
                                            <p:txEl>
                                              <p:pRg st="1" end="1"/>
                                            </p:txEl>
                                          </p:spTgt>
                                        </p:tgtEl>
                                        <p:attrNameLst>
                                          <p:attrName>style.visibility</p:attrName>
                                        </p:attrNameLst>
                                      </p:cBhvr>
                                      <p:to>
                                        <p:strVal val="visible"/>
                                      </p:to>
                                    </p:set>
                                    <p:animEffect transition="in" filter="wipe(down)">
                                      <p:cBhvr>
                                        <p:cTn id="10" dur="500"/>
                                        <p:tgtEl>
                                          <p:spTgt spid="19459">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animEffect transition="in" filter="wipe(down)">
                                      <p:cBhvr>
                                        <p:cTn id="13" dur="500"/>
                                        <p:tgtEl>
                                          <p:spTgt spid="19459">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459">
                                            <p:txEl>
                                              <p:pRg st="3" end="3"/>
                                            </p:txEl>
                                          </p:spTgt>
                                        </p:tgtEl>
                                        <p:attrNameLst>
                                          <p:attrName>style.visibility</p:attrName>
                                        </p:attrNameLst>
                                      </p:cBhvr>
                                      <p:to>
                                        <p:strVal val="visible"/>
                                      </p:to>
                                    </p:set>
                                    <p:animEffect transition="in" filter="wipe(down)">
                                      <p:cBhvr>
                                        <p:cTn id="16" dur="500"/>
                                        <p:tgtEl>
                                          <p:spTgt spid="19459">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459">
                                            <p:txEl>
                                              <p:pRg st="4" end="4"/>
                                            </p:txEl>
                                          </p:spTgt>
                                        </p:tgtEl>
                                        <p:attrNameLst>
                                          <p:attrName>style.visibility</p:attrName>
                                        </p:attrNameLst>
                                      </p:cBhvr>
                                      <p:to>
                                        <p:strVal val="visible"/>
                                      </p:to>
                                    </p:set>
                                    <p:animEffect transition="in" filter="wipe(down)">
                                      <p:cBhvr>
                                        <p:cTn id="19" dur="500"/>
                                        <p:tgtEl>
                                          <p:spTgt spid="19459">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459">
                                            <p:txEl>
                                              <p:pRg st="5" end="5"/>
                                            </p:txEl>
                                          </p:spTgt>
                                        </p:tgtEl>
                                        <p:attrNameLst>
                                          <p:attrName>style.visibility</p:attrName>
                                        </p:attrNameLst>
                                      </p:cBhvr>
                                      <p:to>
                                        <p:strVal val="visible"/>
                                      </p:to>
                                    </p:set>
                                    <p:animEffect transition="in" filter="wipe(down)">
                                      <p:cBhvr>
                                        <p:cTn id="22" dur="500"/>
                                        <p:tgtEl>
                                          <p:spTgt spid="194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rgbClr val="FFFF66"/>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th-TH" sz="6300" b="1" dirty="0" smtClean="0">
                <a:solidFill>
                  <a:srgbClr val="002060"/>
                </a:solidFill>
                <a:latin typeface="AngsanaUPC" pitchFamily="18" charset="-34"/>
                <a:cs typeface="AngsanaUPC" pitchFamily="18" charset="-34"/>
              </a:rPr>
              <a:t>รูปแบบของ</a:t>
            </a:r>
            <a:r>
              <a:rPr lang="th-TH" sz="6300" b="1" dirty="0" smtClean="0">
                <a:solidFill>
                  <a:srgbClr val="002060"/>
                </a:solidFill>
                <a:latin typeface="AngsanaUPC" pitchFamily="18" charset="-34"/>
              </a:rPr>
              <a:t>คำสั่งทางปกครอง</a:t>
            </a:r>
          </a:p>
        </p:txBody>
      </p:sp>
      <p:sp>
        <p:nvSpPr>
          <p:cNvPr id="20483" name="Rectangle 3"/>
          <p:cNvSpPr>
            <a:spLocks noGrp="1" noChangeArrowheads="1"/>
          </p:cNvSpPr>
          <p:nvPr>
            <p:ph sz="quarter" idx="1"/>
          </p:nvPr>
        </p:nvSpPr>
        <p:spPr>
          <a:xfrm>
            <a:off x="357158" y="1428736"/>
            <a:ext cx="8177242" cy="4591064"/>
          </a:xfrm>
          <a:ln>
            <a:solidFill>
              <a:srgbClr val="FF0000"/>
            </a:solidFill>
          </a:ln>
        </p:spPr>
        <p:txBody>
          <a:bodyPr>
            <a:noAutofit/>
          </a:bodyPr>
          <a:lstStyle/>
          <a:p>
            <a:pPr marL="0" indent="381000" algn="thaiDist">
              <a:buNone/>
            </a:pPr>
            <a:r>
              <a:rPr lang="en-US" sz="3200" b="1" dirty="0" smtClean="0">
                <a:latin typeface="AngsanaUPC" pitchFamily="18" charset="-34"/>
              </a:rPr>
              <a:t>1. </a:t>
            </a:r>
            <a:r>
              <a:rPr lang="en-US" sz="3200" b="1" dirty="0" err="1" smtClean="0">
                <a:latin typeface="AngsanaUPC" pitchFamily="18" charset="-34"/>
                <a:cs typeface="AngsanaUPC" pitchFamily="18" charset="-34"/>
              </a:rPr>
              <a:t>คำสั่งทางปกครองที่มีผลกระทบ</a:t>
            </a:r>
            <a:r>
              <a:rPr lang="th-TH" sz="3200" b="1" dirty="0" smtClean="0">
                <a:latin typeface="AngsanaUPC" pitchFamily="18" charset="-34"/>
                <a:cs typeface="AngsanaUPC" pitchFamily="18" charset="-34"/>
              </a:rPr>
              <a:t>ต่อ</a:t>
            </a:r>
            <a:r>
              <a:rPr lang="en-US" sz="3200" b="1" dirty="0" err="1" smtClean="0">
                <a:latin typeface="AngsanaUPC" pitchFamily="18" charset="-34"/>
                <a:cs typeface="AngsanaUPC" pitchFamily="18" charset="-34"/>
              </a:rPr>
              <a:t>สิทธิ</a:t>
            </a:r>
            <a:r>
              <a:rPr lang="th-TH" sz="3200" b="1" dirty="0" smtClean="0">
                <a:latin typeface="AngsanaUPC" pitchFamily="18" charset="-34"/>
                <a:cs typeface="AngsanaUPC" pitchFamily="18" charset="-34"/>
              </a:rPr>
              <a:t>และสถานภาพ  </a:t>
            </a:r>
          </a:p>
          <a:p>
            <a:pPr marL="0" indent="381000" algn="thaiDist">
              <a:buNone/>
            </a:pPr>
            <a:r>
              <a:rPr lang="en-US" sz="3200" b="1" dirty="0" smtClean="0">
                <a:latin typeface="AngsanaUPC" pitchFamily="18" charset="-34"/>
                <a:cs typeface="AngsanaUPC" pitchFamily="18" charset="-34"/>
              </a:rPr>
              <a:t>    </a:t>
            </a:r>
            <a:r>
              <a:rPr lang="en-US" sz="3200" b="1" dirty="0" err="1" smtClean="0">
                <a:latin typeface="AngsanaUPC" pitchFamily="18" charset="-34"/>
                <a:cs typeface="AngsanaUPC" pitchFamily="18" charset="-34"/>
              </a:rPr>
              <a:t>ต้องแสดงเหตุผลในคำสั่ง</a:t>
            </a:r>
            <a:r>
              <a:rPr lang="en-US" sz="3200" b="1" dirty="0" smtClean="0">
                <a:latin typeface="AngsanaUPC" pitchFamily="18" charset="-34"/>
                <a:cs typeface="AngsanaUPC" pitchFamily="18" charset="-34"/>
              </a:rPr>
              <a:t> </a:t>
            </a:r>
            <a:endParaRPr lang="th-TH" sz="3200" b="1" dirty="0" smtClean="0">
              <a:latin typeface="AngsanaUPC" pitchFamily="18" charset="-34"/>
              <a:cs typeface="AngsanaUPC" pitchFamily="18" charset="-34"/>
            </a:endParaRPr>
          </a:p>
          <a:p>
            <a:pPr marL="0" indent="381000" algn="thaiDist">
              <a:buNone/>
            </a:pPr>
            <a:r>
              <a:rPr lang="en-US" sz="3200" b="1" dirty="0" smtClean="0">
                <a:latin typeface="AngsanaUPC" pitchFamily="18" charset="-34"/>
              </a:rPr>
              <a:t>2. </a:t>
            </a:r>
            <a:r>
              <a:rPr lang="en-US" sz="3200" b="1" dirty="0" err="1" smtClean="0">
                <a:latin typeface="AngsanaUPC" pitchFamily="18" charset="-34"/>
              </a:rPr>
              <a:t>การแสดงเหตุผลในคำสั่งเป็นรูปแบบอันสำคัญ</a:t>
            </a:r>
            <a:r>
              <a:rPr lang="th-TH" sz="3200" b="1" dirty="0" smtClean="0">
                <a:latin typeface="AngsanaUPC" pitchFamily="18" charset="-34"/>
                <a:cs typeface="AngsanaUPC" pitchFamily="18" charset="-34"/>
              </a:rPr>
              <a:t>อย่างยิ่ง</a:t>
            </a:r>
            <a:r>
              <a:rPr lang="en-US" sz="3200" b="1" dirty="0" smtClean="0">
                <a:latin typeface="AngsanaUPC" pitchFamily="18" charset="-34"/>
                <a:cs typeface="AngsanaUPC" pitchFamily="18" charset="-34"/>
              </a:rPr>
              <a:t>  </a:t>
            </a:r>
          </a:p>
          <a:p>
            <a:pPr marL="0" indent="381000" algn="thaiDist">
              <a:buFont typeface="Monotype Sorts" pitchFamily="2" charset="2"/>
              <a:buNone/>
            </a:pPr>
            <a:r>
              <a:rPr lang="en-US" sz="3200" b="1" dirty="0" smtClean="0">
                <a:latin typeface="AngsanaUPC" pitchFamily="18" charset="-34"/>
              </a:rPr>
              <a:t>    </a:t>
            </a:r>
            <a:r>
              <a:rPr lang="en-US" sz="3200" b="1" dirty="0" err="1" smtClean="0">
                <a:latin typeface="AngsanaUPC" pitchFamily="18" charset="-34"/>
              </a:rPr>
              <a:t>ในการตรวจสอบความชอบด้วยกฎหมาย</a:t>
            </a:r>
            <a:r>
              <a:rPr lang="en-US" sz="3200" b="1" dirty="0" smtClean="0">
                <a:latin typeface="AngsanaUPC" pitchFamily="18" charset="-34"/>
              </a:rPr>
              <a:t> </a:t>
            </a:r>
            <a:r>
              <a:rPr lang="th-TH" sz="3200" b="1" dirty="0" smtClean="0">
                <a:latin typeface="AngsanaUPC" pitchFamily="18" charset="-34"/>
                <a:cs typeface="AngsanaUPC" pitchFamily="18" charset="-34"/>
              </a:rPr>
              <a:t>นอกจากข้อยกเว้น</a:t>
            </a:r>
            <a:endParaRPr lang="en-US" sz="3200" b="1" dirty="0" smtClean="0">
              <a:latin typeface="AngsanaUPC" pitchFamily="18" charset="-34"/>
              <a:cs typeface="AngsanaUPC" pitchFamily="18" charset="-34"/>
            </a:endParaRPr>
          </a:p>
          <a:p>
            <a:pPr marL="0" indent="381000" algn="thaiDist">
              <a:buFont typeface="Monotype Sorts" pitchFamily="2" charset="2"/>
              <a:buNone/>
            </a:pPr>
            <a:r>
              <a:rPr lang="en-US" sz="3200" b="1" dirty="0" smtClean="0">
                <a:latin typeface="AngsanaUPC" pitchFamily="18" charset="-34"/>
              </a:rPr>
              <a:t>3. </a:t>
            </a:r>
            <a:r>
              <a:rPr lang="en-US" sz="3200" b="1" dirty="0" err="1" smtClean="0">
                <a:latin typeface="AngsanaUPC" pitchFamily="18" charset="-34"/>
                <a:cs typeface="AngsanaUPC" pitchFamily="18" charset="-34"/>
              </a:rPr>
              <a:t>การแจ้งคำสั่งต้องมีการแจ้งสิทธิอุทธรณ์</a:t>
            </a:r>
            <a:r>
              <a:rPr lang="en-US" sz="3200" b="1" dirty="0" smtClean="0">
                <a:latin typeface="AngsanaUPC" pitchFamily="18" charset="-34"/>
                <a:cs typeface="AngsanaUPC" pitchFamily="18" charset="-34"/>
              </a:rPr>
              <a:t> </a:t>
            </a:r>
            <a:r>
              <a:rPr lang="th-TH" sz="3200" b="1" dirty="0" smtClean="0">
                <a:latin typeface="AngsanaUPC" pitchFamily="18" charset="-34"/>
                <a:cs typeface="AngsanaUPC" pitchFamily="18" charset="-34"/>
              </a:rPr>
              <a:t>,สิทธิ</a:t>
            </a:r>
            <a:r>
              <a:rPr lang="en-US" sz="3200" b="1" dirty="0" err="1" smtClean="0">
                <a:latin typeface="AngsanaUPC" pitchFamily="18" charset="-34"/>
                <a:cs typeface="AngsanaUPC" pitchFamily="18" charset="-34"/>
              </a:rPr>
              <a:t>โต้แย้ง</a:t>
            </a:r>
            <a:r>
              <a:rPr lang="en-US" sz="3200" b="1" dirty="0" smtClean="0">
                <a:latin typeface="AngsanaUPC" pitchFamily="18" charset="-34"/>
                <a:cs typeface="AngsanaUPC" pitchFamily="18" charset="-34"/>
              </a:rPr>
              <a:t> , </a:t>
            </a:r>
          </a:p>
          <a:p>
            <a:pPr marL="0" indent="381000" algn="thaiDist">
              <a:buFont typeface="Monotype Sorts" pitchFamily="2" charset="2"/>
              <a:buNone/>
            </a:pPr>
            <a:r>
              <a:rPr lang="en-US" sz="3200" b="1" dirty="0" smtClean="0">
                <a:latin typeface="AngsanaUPC" pitchFamily="18" charset="-34"/>
                <a:cs typeface="AngsanaUPC" pitchFamily="18" charset="-34"/>
              </a:rPr>
              <a:t>    </a:t>
            </a:r>
            <a:r>
              <a:rPr lang="th-TH" sz="3200" b="1" dirty="0" smtClean="0">
                <a:latin typeface="AngsanaUPC" pitchFamily="18" charset="-34"/>
                <a:cs typeface="AngsanaUPC" pitchFamily="18" charset="-34"/>
              </a:rPr>
              <a:t>วิธีการ</a:t>
            </a:r>
            <a:r>
              <a:rPr lang="en-US" sz="3200" b="1" dirty="0" err="1" smtClean="0">
                <a:latin typeface="AngsanaUPC" pitchFamily="18" charset="-34"/>
                <a:cs typeface="AngsanaUPC" pitchFamily="18" charset="-34"/>
              </a:rPr>
              <a:t>การยื่นคำอุทธรณ์</a:t>
            </a:r>
            <a:r>
              <a:rPr lang="th-TH" sz="3200" b="1" dirty="0" smtClean="0">
                <a:latin typeface="AngsanaUPC" pitchFamily="18" charset="-34"/>
                <a:cs typeface="AngsanaUPC" pitchFamily="18" charset="-34"/>
              </a:rPr>
              <a:t>และคำ</a:t>
            </a:r>
            <a:r>
              <a:rPr lang="en-US" sz="3200" b="1" dirty="0" err="1" smtClean="0">
                <a:latin typeface="AngsanaUPC" pitchFamily="18" charset="-34"/>
                <a:cs typeface="AngsanaUPC" pitchFamily="18" charset="-34"/>
              </a:rPr>
              <a:t>โต้แย้ง</a:t>
            </a:r>
            <a:r>
              <a:rPr lang="en-US" sz="3200" b="1" dirty="0" smtClean="0">
                <a:latin typeface="AngsanaUPC" pitchFamily="18" charset="-34"/>
                <a:cs typeface="AngsanaUPC" pitchFamily="18" charset="-34"/>
              </a:rPr>
              <a:t> </a:t>
            </a:r>
            <a:r>
              <a:rPr lang="th-TH" sz="3200" b="1" dirty="0" smtClean="0">
                <a:latin typeface="AngsanaUPC" pitchFamily="18" charset="-34"/>
                <a:cs typeface="AngsanaUPC" pitchFamily="18" charset="-34"/>
              </a:rPr>
              <a:t>รวมทั้ง</a:t>
            </a:r>
            <a:r>
              <a:rPr lang="en-US" sz="3200" b="1" dirty="0" err="1" smtClean="0">
                <a:latin typeface="AngsanaUPC" pitchFamily="18" charset="-34"/>
                <a:cs typeface="AngsanaUPC" pitchFamily="18" charset="-34"/>
              </a:rPr>
              <a:t>ระยะเวลา</a:t>
            </a:r>
            <a:endParaRPr lang="en-US" sz="3200" b="1" dirty="0" smtClean="0">
              <a:latin typeface="AngsanaUPC" pitchFamily="18" charset="-34"/>
              <a:cs typeface="AngsanaUPC" pitchFamily="18" charset="-34"/>
            </a:endParaRPr>
          </a:p>
          <a:p>
            <a:pPr marL="0" indent="381000" algn="thaiDist">
              <a:buFont typeface="Monotype Sorts" pitchFamily="2" charset="2"/>
              <a:buNone/>
            </a:pPr>
            <a:r>
              <a:rPr lang="en-US" sz="3200" b="1" dirty="0" smtClean="0">
                <a:latin typeface="AngsanaUPC" pitchFamily="18" charset="-34"/>
              </a:rPr>
              <a:t>4. </a:t>
            </a:r>
            <a:r>
              <a:rPr lang="th-TH" sz="3200" b="1" dirty="0" smtClean="0">
                <a:latin typeface="AngsanaUPC" pitchFamily="18" charset="-34"/>
                <a:cs typeface="AngsanaUPC" pitchFamily="18" charset="-34"/>
              </a:rPr>
              <a:t>คำสั่งต้องมีชื่อตำแหน่งลายมือชื่อและวันเดือนปี                                  </a:t>
            </a:r>
          </a:p>
          <a:p>
            <a:pPr marL="0" indent="381000" algn="thaiDist">
              <a:buFont typeface="Monotype Sorts" pitchFamily="2" charset="2"/>
              <a:buNone/>
            </a:pPr>
            <a:r>
              <a:rPr lang="th-TH" sz="3200" b="1" dirty="0">
                <a:latin typeface="AngsanaUPC" pitchFamily="18" charset="-34"/>
                <a:cs typeface="AngsanaUPC" pitchFamily="18" charset="-34"/>
              </a:rPr>
              <a:t> </a:t>
            </a:r>
            <a:r>
              <a:rPr lang="th-TH" sz="3200" b="1" dirty="0" smtClean="0">
                <a:latin typeface="AngsanaUPC" pitchFamily="18" charset="-34"/>
                <a:cs typeface="AngsanaUPC" pitchFamily="18" charset="-34"/>
              </a:rPr>
              <a:t>   ที่ออกคำสั่ง</a:t>
            </a:r>
            <a:endParaRPr lang="en-US" sz="3200" b="1" dirty="0" smtClean="0">
              <a:latin typeface="AngsanaUPC" pitchFamily="18" charset="-34"/>
              <a:cs typeface="AngsanaUPC" pitchFamily="18" charset="-34"/>
            </a:endParaRPr>
          </a:p>
        </p:txBody>
      </p:sp>
      <p:pic>
        <p:nvPicPr>
          <p:cNvPr id="4" name="Picture 3" descr="10.jpg"/>
          <p:cNvPicPr>
            <a:picLocks noChangeAspect="1"/>
          </p:cNvPicPr>
          <p:nvPr/>
        </p:nvPicPr>
        <p:blipFill>
          <a:blip r:embed="rId3"/>
          <a:stretch>
            <a:fillRect/>
          </a:stretch>
        </p:blipFill>
        <p:spPr>
          <a:xfrm>
            <a:off x="6357950" y="4857760"/>
            <a:ext cx="2571768" cy="2000240"/>
          </a:xfrm>
          <a:prstGeom prst="rect">
            <a:avLst/>
          </a:prstGeom>
          <a:ln>
            <a:noFill/>
          </a:ln>
          <a:effectLst>
            <a:softEdge rad="112500"/>
          </a:effectLst>
        </p:spPr>
      </p:pic>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
                                            <p:bg/>
                                          </p:spTgt>
                                        </p:tgtEl>
                                        <p:attrNameLst>
                                          <p:attrName>style.visibility</p:attrName>
                                        </p:attrNameLst>
                                      </p:cBhvr>
                                      <p:to>
                                        <p:strVal val="visible"/>
                                      </p:to>
                                    </p:set>
                                    <p:anim calcmode="lin" valueType="num">
                                      <p:cBhvr additive="base">
                                        <p:cTn id="7" dur="500" fill="hold"/>
                                        <p:tgtEl>
                                          <p:spTgt spid="2048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483">
                                            <p:txEl>
                                              <p:pRg st="0" end="0"/>
                                            </p:txEl>
                                          </p:spTgt>
                                        </p:tgtEl>
                                        <p:attrNameLst>
                                          <p:attrName>style.visibility</p:attrName>
                                        </p:attrNameLst>
                                      </p:cBhvr>
                                      <p:to>
                                        <p:strVal val="visible"/>
                                      </p:to>
                                    </p:set>
                                    <p:anim calcmode="lin" valueType="num">
                                      <p:cBhvr additive="base">
                                        <p:cTn id="11"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48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483">
                                            <p:txEl>
                                              <p:pRg st="1" end="1"/>
                                            </p:txEl>
                                          </p:spTgt>
                                        </p:tgtEl>
                                        <p:attrNameLst>
                                          <p:attrName>style.visibility</p:attrName>
                                        </p:attrNameLst>
                                      </p:cBhvr>
                                      <p:to>
                                        <p:strVal val="visible"/>
                                      </p:to>
                                    </p:set>
                                    <p:anim calcmode="lin" valueType="num">
                                      <p:cBhvr additive="base">
                                        <p:cTn id="15"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48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483">
                                            <p:txEl>
                                              <p:pRg st="3" end="3"/>
                                            </p:txEl>
                                          </p:spTgt>
                                        </p:tgtEl>
                                        <p:attrNameLst>
                                          <p:attrName>style.visibility</p:attrName>
                                        </p:attrNameLst>
                                      </p:cBhvr>
                                      <p:to>
                                        <p:strVal val="visible"/>
                                      </p:to>
                                    </p:set>
                                    <p:anim calcmode="lin" valueType="num">
                                      <p:cBhvr additive="base">
                                        <p:cTn id="23"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48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483">
                                            <p:txEl>
                                              <p:pRg st="4" end="4"/>
                                            </p:txEl>
                                          </p:spTgt>
                                        </p:tgtEl>
                                        <p:attrNameLst>
                                          <p:attrName>style.visibility</p:attrName>
                                        </p:attrNameLst>
                                      </p:cBhvr>
                                      <p:to>
                                        <p:strVal val="visible"/>
                                      </p:to>
                                    </p:set>
                                    <p:anim calcmode="lin" valueType="num">
                                      <p:cBhvr additive="base">
                                        <p:cTn id="27"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048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483">
                                            <p:txEl>
                                              <p:pRg st="5" end="5"/>
                                            </p:txEl>
                                          </p:spTgt>
                                        </p:tgtEl>
                                        <p:attrNameLst>
                                          <p:attrName>style.visibility</p:attrName>
                                        </p:attrNameLst>
                                      </p:cBhvr>
                                      <p:to>
                                        <p:strVal val="visible"/>
                                      </p:to>
                                    </p:set>
                                    <p:anim calcmode="lin" valueType="num">
                                      <p:cBhvr additive="base">
                                        <p:cTn id="31" dur="500" fill="hold"/>
                                        <p:tgtEl>
                                          <p:spTgt spid="2048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48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483">
                                            <p:txEl>
                                              <p:pRg st="6" end="6"/>
                                            </p:txEl>
                                          </p:spTgt>
                                        </p:tgtEl>
                                        <p:attrNameLst>
                                          <p:attrName>style.visibility</p:attrName>
                                        </p:attrNameLst>
                                      </p:cBhvr>
                                      <p:to>
                                        <p:strVal val="visible"/>
                                      </p:to>
                                    </p:set>
                                    <p:anim calcmode="lin" valueType="num">
                                      <p:cBhvr additive="base">
                                        <p:cTn id="35" dur="500" fill="hold"/>
                                        <p:tgtEl>
                                          <p:spTgt spid="2048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048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483">
                                            <p:txEl>
                                              <p:pRg st="7" end="7"/>
                                            </p:txEl>
                                          </p:spTgt>
                                        </p:tgtEl>
                                        <p:attrNameLst>
                                          <p:attrName>style.visibility</p:attrName>
                                        </p:attrNameLst>
                                      </p:cBhvr>
                                      <p:to>
                                        <p:strVal val="visible"/>
                                      </p:to>
                                    </p:set>
                                    <p:anim calcmode="lin" valueType="num">
                                      <p:cBhvr additive="base">
                                        <p:cTn id="39" dur="500" fill="hold"/>
                                        <p:tgtEl>
                                          <p:spTgt spid="2048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04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allAtOnce"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solidFill>
          <a:srgbClr val="33CC33"/>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28596" y="428604"/>
            <a:ext cx="8229600" cy="1143000"/>
          </a:xfrm>
        </p:spPr>
        <p:txBody>
          <a:bodyPr/>
          <a:lstStyle/>
          <a:p>
            <a:r>
              <a:rPr lang="th-TH" sz="6000" b="1" dirty="0" smtClean="0">
                <a:solidFill>
                  <a:srgbClr val="FFFF00"/>
                </a:solidFill>
                <a:latin typeface="AngsanaUPC" pitchFamily="18" charset="-34"/>
              </a:rPr>
              <a:t>หลักประกันฯภายหลังการออกคำสั่ง</a:t>
            </a:r>
            <a:endParaRPr lang="th-TH" sz="6600" b="1" dirty="0" smtClean="0">
              <a:solidFill>
                <a:srgbClr val="FFFF00"/>
              </a:solidFill>
              <a:latin typeface="AngsanaUPC" pitchFamily="18" charset="-34"/>
            </a:endParaRPr>
          </a:p>
        </p:txBody>
      </p:sp>
      <p:sp>
        <p:nvSpPr>
          <p:cNvPr id="21507" name="Rectangle 3"/>
          <p:cNvSpPr>
            <a:spLocks noGrp="1" noChangeArrowheads="1"/>
          </p:cNvSpPr>
          <p:nvPr>
            <p:ph sz="quarter" idx="1"/>
          </p:nvPr>
        </p:nvSpPr>
        <p:spPr>
          <a:xfrm>
            <a:off x="571472" y="1714488"/>
            <a:ext cx="8286808" cy="4714908"/>
          </a:xfrm>
          <a:ln>
            <a:solidFill>
              <a:srgbClr val="7030A0"/>
            </a:solidFill>
          </a:ln>
        </p:spPr>
        <p:txBody>
          <a:bodyPr>
            <a:normAutofit/>
          </a:bodyPr>
          <a:lstStyle/>
          <a:p>
            <a:pPr marL="0" indent="381000" algn="thaiDist">
              <a:buFont typeface="Monotype Sorts" pitchFamily="2" charset="2"/>
              <a:buNone/>
            </a:pPr>
            <a:r>
              <a:rPr lang="en-US" sz="4000" b="1" dirty="0" smtClean="0">
                <a:latin typeface="AngsanaUPC" pitchFamily="18" charset="-34"/>
              </a:rPr>
              <a:t>1. </a:t>
            </a:r>
            <a:r>
              <a:rPr lang="th-TH" sz="4000" b="1" dirty="0" smtClean="0">
                <a:latin typeface="AngsanaUPC" pitchFamily="18" charset="-34"/>
                <a:cs typeface="AngsanaUPC" pitchFamily="18" charset="-34"/>
              </a:rPr>
              <a:t>เจ้าหน้าที่</a:t>
            </a:r>
            <a:r>
              <a:rPr lang="en-US" sz="4000" b="1" dirty="0" err="1" smtClean="0">
                <a:latin typeface="AngsanaUPC" pitchFamily="18" charset="-34"/>
              </a:rPr>
              <a:t>ผู้ออกคำสั่งสามารถแก้ไขคำสั่งได้เอง</a:t>
            </a:r>
            <a:endParaRPr lang="en-US" sz="4000" b="1" dirty="0" smtClean="0">
              <a:latin typeface="AngsanaUPC" pitchFamily="18" charset="-34"/>
            </a:endParaRPr>
          </a:p>
          <a:p>
            <a:pPr marL="0" indent="381000" algn="thaiDist">
              <a:buFont typeface="Monotype Sorts" pitchFamily="2" charset="2"/>
              <a:buNone/>
            </a:pPr>
            <a:r>
              <a:rPr lang="en-US" sz="4000" b="1" dirty="0" smtClean="0">
                <a:latin typeface="AngsanaUPC" pitchFamily="18" charset="-34"/>
              </a:rPr>
              <a:t>2. </a:t>
            </a:r>
            <a:r>
              <a:rPr lang="th-TH" sz="4000" b="1" dirty="0" smtClean="0">
                <a:latin typeface="AngsanaUPC" pitchFamily="18" charset="-34"/>
                <a:cs typeface="AngsanaUPC" pitchFamily="18" charset="-34"/>
              </a:rPr>
              <a:t>การทบทวนคำสั่ง </a:t>
            </a:r>
            <a:r>
              <a:rPr lang="en-US" sz="4000" b="1" dirty="0" smtClean="0">
                <a:latin typeface="AngsanaUPC" pitchFamily="18" charset="-34"/>
              </a:rPr>
              <a:t>: </a:t>
            </a:r>
            <a:r>
              <a:rPr lang="en-US" sz="4000" b="1" dirty="0" err="1" smtClean="0">
                <a:latin typeface="AngsanaUPC" pitchFamily="18" charset="-34"/>
              </a:rPr>
              <a:t>ระบบอุทธรณ์</a:t>
            </a:r>
            <a:r>
              <a:rPr lang="en-US" sz="4000" b="1" dirty="0" smtClean="0">
                <a:latin typeface="AngsanaUPC" pitchFamily="18" charset="-34"/>
              </a:rPr>
              <a:t> 2 </a:t>
            </a:r>
            <a:r>
              <a:rPr lang="en-US" sz="4000" b="1" dirty="0" err="1" smtClean="0">
                <a:latin typeface="AngsanaUPC" pitchFamily="18" charset="-34"/>
              </a:rPr>
              <a:t>ชั้น</a:t>
            </a:r>
            <a:r>
              <a:rPr lang="en-US" sz="4000" b="1" dirty="0" smtClean="0">
                <a:latin typeface="AngsanaUPC" pitchFamily="18" charset="-34"/>
              </a:rPr>
              <a:t> </a:t>
            </a:r>
          </a:p>
          <a:p>
            <a:pPr marL="0" indent="381000" algn="thaiDist">
              <a:buFont typeface="Monotype Sorts" pitchFamily="2" charset="2"/>
              <a:buNone/>
            </a:pPr>
            <a:r>
              <a:rPr lang="en-US" sz="4000" b="1" dirty="0" smtClean="0">
                <a:latin typeface="AngsanaUPC" pitchFamily="18" charset="-34"/>
              </a:rPr>
              <a:t>      </a:t>
            </a:r>
            <a:r>
              <a:rPr lang="th-TH" sz="4000" b="1" dirty="0" smtClean="0">
                <a:latin typeface="AngsanaUPC" pitchFamily="18" charset="-34"/>
              </a:rPr>
              <a:t>                </a:t>
            </a:r>
            <a:r>
              <a:rPr lang="en-US" sz="4000" b="1" dirty="0" smtClean="0">
                <a:latin typeface="AngsanaUPC" pitchFamily="18" charset="-34"/>
              </a:rPr>
              <a:t>- </a:t>
            </a:r>
            <a:r>
              <a:rPr lang="en-US" sz="4000" b="1" dirty="0" err="1" smtClean="0">
                <a:latin typeface="AngsanaUPC" pitchFamily="18" charset="-34"/>
              </a:rPr>
              <a:t>การอุทธรณ์ต่อผู้ออกคำสั่ง</a:t>
            </a:r>
            <a:endParaRPr lang="en-US" sz="4000" b="1" dirty="0" smtClean="0">
              <a:latin typeface="AngsanaUPC" pitchFamily="18" charset="-34"/>
            </a:endParaRPr>
          </a:p>
          <a:p>
            <a:pPr marL="0" indent="381000" algn="thaiDist">
              <a:buFont typeface="Monotype Sorts" pitchFamily="2" charset="2"/>
              <a:buNone/>
            </a:pPr>
            <a:r>
              <a:rPr lang="en-US" sz="4000" b="1" dirty="0" smtClean="0">
                <a:latin typeface="AngsanaUPC" pitchFamily="18" charset="-34"/>
              </a:rPr>
              <a:t>      </a:t>
            </a:r>
            <a:r>
              <a:rPr lang="th-TH" sz="4000" b="1" dirty="0" smtClean="0">
                <a:latin typeface="AngsanaUPC" pitchFamily="18" charset="-34"/>
              </a:rPr>
              <a:t>                </a:t>
            </a:r>
            <a:r>
              <a:rPr lang="en-US" sz="4000" b="1" dirty="0" smtClean="0">
                <a:latin typeface="AngsanaUPC" pitchFamily="18" charset="-34"/>
              </a:rPr>
              <a:t>- </a:t>
            </a:r>
            <a:r>
              <a:rPr lang="en-US" sz="4000" b="1" dirty="0" err="1" smtClean="0">
                <a:latin typeface="AngsanaUPC" pitchFamily="18" charset="-34"/>
              </a:rPr>
              <a:t>การพิจารณาอุทธรณ์โดยผู้บังคับบัญชา</a:t>
            </a:r>
            <a:endParaRPr lang="en-US" sz="4000" b="1" dirty="0" smtClean="0">
              <a:latin typeface="AngsanaUPC" pitchFamily="18" charset="-34"/>
            </a:endParaRPr>
          </a:p>
          <a:p>
            <a:pPr marL="0" indent="381000" algn="thaiDist">
              <a:buFont typeface="Monotype Sorts" pitchFamily="2" charset="2"/>
              <a:buNone/>
            </a:pPr>
            <a:r>
              <a:rPr lang="th-TH" sz="4000" b="1" dirty="0" smtClean="0">
                <a:latin typeface="AngsanaUPC" pitchFamily="18" charset="-34"/>
              </a:rPr>
              <a:t>                   </a:t>
            </a:r>
            <a:r>
              <a:rPr lang="en-US" sz="4000" b="1" dirty="0" smtClean="0">
                <a:latin typeface="AngsanaUPC" pitchFamily="18" charset="-34"/>
              </a:rPr>
              <a:t>3. </a:t>
            </a:r>
            <a:r>
              <a:rPr lang="en-US" sz="4000" b="1" dirty="0" err="1" smtClean="0">
                <a:latin typeface="AngsanaUPC" pitchFamily="18" charset="-34"/>
              </a:rPr>
              <a:t>การฟ้องคดีปกครองต่อศาลปกครอง</a:t>
            </a:r>
            <a:endParaRPr lang="en-US" sz="4000" b="1" dirty="0" smtClean="0">
              <a:latin typeface="AngsanaUPC" pitchFamily="18" charset="-34"/>
            </a:endParaRPr>
          </a:p>
        </p:txBody>
      </p:sp>
      <p:pic>
        <p:nvPicPr>
          <p:cNvPr id="4" name="Picture 3" descr="60.jpg"/>
          <p:cNvPicPr>
            <a:picLocks noChangeAspect="1"/>
          </p:cNvPicPr>
          <p:nvPr/>
        </p:nvPicPr>
        <p:blipFill>
          <a:blip r:embed="rId3"/>
          <a:stretch>
            <a:fillRect/>
          </a:stretch>
        </p:blipFill>
        <p:spPr>
          <a:xfrm>
            <a:off x="142844" y="3857628"/>
            <a:ext cx="2946267" cy="2214578"/>
          </a:xfrm>
          <a:prstGeom prst="rect">
            <a:avLst/>
          </a:prstGeom>
          <a:ln>
            <a:noFill/>
          </a:ln>
          <a:effectLst>
            <a:softEdge rad="112500"/>
          </a:effectLst>
        </p:spPr>
      </p:pic>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7">
                                            <p:bg/>
                                          </p:spTgt>
                                        </p:tgtEl>
                                        <p:attrNameLst>
                                          <p:attrName>style.visibility</p:attrName>
                                        </p:attrNameLst>
                                      </p:cBhvr>
                                      <p:to>
                                        <p:strVal val="visible"/>
                                      </p:to>
                                    </p:set>
                                    <p:anim calcmode="lin" valueType="num">
                                      <p:cBhvr additive="base">
                                        <p:cTn id="7" dur="500" fill="hold"/>
                                        <p:tgtEl>
                                          <p:spTgt spid="2150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507">
                                            <p:txEl>
                                              <p:pRg st="0" end="0"/>
                                            </p:txEl>
                                          </p:spTgt>
                                        </p:tgtEl>
                                        <p:attrNameLst>
                                          <p:attrName>style.visibility</p:attrName>
                                        </p:attrNameLst>
                                      </p:cBhvr>
                                      <p:to>
                                        <p:strVal val="visible"/>
                                      </p:to>
                                    </p:set>
                                    <p:anim calcmode="lin" valueType="num">
                                      <p:cBhvr additive="base">
                                        <p:cTn id="11"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150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507">
                                            <p:txEl>
                                              <p:pRg st="1" end="1"/>
                                            </p:txEl>
                                          </p:spTgt>
                                        </p:tgtEl>
                                        <p:attrNameLst>
                                          <p:attrName>style.visibility</p:attrName>
                                        </p:attrNameLst>
                                      </p:cBhvr>
                                      <p:to>
                                        <p:strVal val="visible"/>
                                      </p:to>
                                    </p:set>
                                    <p:anim calcmode="lin" valueType="num">
                                      <p:cBhvr additive="base">
                                        <p:cTn id="15"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1507">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 calcmode="lin" valueType="num">
                                      <p:cBhvr additive="base">
                                        <p:cTn id="19"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507">
                                            <p:txEl>
                                              <p:pRg st="3" end="3"/>
                                            </p:txEl>
                                          </p:spTgt>
                                        </p:tgtEl>
                                        <p:attrNameLst>
                                          <p:attrName>style.visibility</p:attrName>
                                        </p:attrNameLst>
                                      </p:cBhvr>
                                      <p:to>
                                        <p:strVal val="visible"/>
                                      </p:to>
                                    </p:set>
                                    <p:anim calcmode="lin" valueType="num">
                                      <p:cBhvr additive="base">
                                        <p:cTn id="23" dur="5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1507">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anim calcmode="lin" valueType="num">
                                      <p:cBhvr additive="base">
                                        <p:cTn id="27" dur="500" fill="hold"/>
                                        <p:tgtEl>
                                          <p:spTgt spid="2150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150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allAtOnce"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solidFill>
          <a:srgbClr val="00FFFF"/>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00034" y="714356"/>
            <a:ext cx="8229600" cy="1428752"/>
          </a:xfrm>
        </p:spPr>
        <p:txBody>
          <a:bodyPr>
            <a:noAutofit/>
          </a:bodyPr>
          <a:lstStyle/>
          <a:p>
            <a:r>
              <a:rPr lang="th-TH" sz="6000" b="1" dirty="0" smtClean="0">
                <a:solidFill>
                  <a:srgbClr val="002060"/>
                </a:solidFill>
                <a:latin typeface="AngsanaUPC" pitchFamily="18" charset="-34"/>
              </a:rPr>
              <a:t>ระบบควบคุมตรวจสอบความชอบ       ด้วยกฎหมายของคำสั่งทางปกครอง</a:t>
            </a:r>
          </a:p>
        </p:txBody>
      </p:sp>
      <p:sp>
        <p:nvSpPr>
          <p:cNvPr id="22531" name="Rectangle 3"/>
          <p:cNvSpPr>
            <a:spLocks noGrp="1" noChangeArrowheads="1"/>
          </p:cNvSpPr>
          <p:nvPr>
            <p:ph sz="quarter" idx="1"/>
          </p:nvPr>
        </p:nvSpPr>
        <p:spPr>
          <a:xfrm>
            <a:off x="357158" y="2285992"/>
            <a:ext cx="8572560" cy="4114800"/>
          </a:xfrm>
          <a:solidFill>
            <a:srgbClr val="FF0000"/>
          </a:solidFill>
          <a:ln>
            <a:solidFill>
              <a:schemeClr val="bg1"/>
            </a:solidFill>
          </a:ln>
        </p:spPr>
        <p:txBody>
          <a:bodyPr>
            <a:normAutofit lnSpcReduction="10000"/>
          </a:bodyPr>
          <a:lstStyle/>
          <a:p>
            <a:pPr marL="190500" lvl="1" indent="0" algn="thaiDist">
              <a:buFontTx/>
              <a:buNone/>
            </a:pPr>
            <a:r>
              <a:rPr lang="en-US" sz="4000" b="1" dirty="0" smtClean="0">
                <a:solidFill>
                  <a:schemeClr val="bg1"/>
                </a:solidFill>
                <a:latin typeface="AngsanaUPC" pitchFamily="18" charset="-34"/>
              </a:rPr>
              <a:t>1. </a:t>
            </a:r>
            <a:r>
              <a:rPr lang="en-US" sz="4000" b="1" dirty="0" err="1" smtClean="0">
                <a:solidFill>
                  <a:schemeClr val="bg1"/>
                </a:solidFill>
                <a:latin typeface="AngsanaUPC" pitchFamily="18" charset="-34"/>
              </a:rPr>
              <a:t>การควบคุมตรวจสอบโดยองค์กรภายในฝ่ายปกครอง</a:t>
            </a:r>
            <a:endParaRPr lang="en-US" sz="4000" b="1" dirty="0" smtClean="0">
              <a:solidFill>
                <a:schemeClr val="bg1"/>
              </a:solidFill>
              <a:latin typeface="AngsanaUPC" pitchFamily="18" charset="-34"/>
            </a:endParaRPr>
          </a:p>
          <a:p>
            <a:pPr marL="190500" lvl="1" indent="0" algn="thaiDist">
              <a:buFontTx/>
              <a:buNone/>
            </a:pPr>
            <a:r>
              <a:rPr lang="en-US" sz="4000" b="1" dirty="0" smtClean="0">
                <a:solidFill>
                  <a:schemeClr val="bg1"/>
                </a:solidFill>
                <a:latin typeface="AngsanaUPC" pitchFamily="18" charset="-34"/>
              </a:rPr>
              <a:t>      </a:t>
            </a:r>
            <a:r>
              <a:rPr lang="th-TH" sz="4000" b="1" dirty="0" smtClean="0">
                <a:solidFill>
                  <a:schemeClr val="bg1"/>
                </a:solidFill>
                <a:latin typeface="AngsanaUPC" pitchFamily="18" charset="-34"/>
              </a:rPr>
              <a:t>                      </a:t>
            </a:r>
            <a:r>
              <a:rPr lang="en-US" sz="4000" b="1" dirty="0" smtClean="0">
                <a:solidFill>
                  <a:schemeClr val="bg1"/>
                </a:solidFill>
                <a:latin typeface="AngsanaUPC" pitchFamily="18" charset="-34"/>
              </a:rPr>
              <a:t>- </a:t>
            </a:r>
            <a:r>
              <a:rPr lang="en-US" sz="4000" b="1" dirty="0" err="1" smtClean="0">
                <a:solidFill>
                  <a:schemeClr val="bg1"/>
                </a:solidFill>
                <a:latin typeface="AngsanaUPC" pitchFamily="18" charset="-34"/>
              </a:rPr>
              <a:t>ความชอบด้วยกฎหมาย</a:t>
            </a:r>
            <a:r>
              <a:rPr lang="en-US" sz="4000" b="1" dirty="0" smtClean="0">
                <a:solidFill>
                  <a:schemeClr val="bg1"/>
                </a:solidFill>
                <a:latin typeface="AngsanaUPC" pitchFamily="18" charset="-34"/>
              </a:rPr>
              <a:t> </a:t>
            </a:r>
            <a:r>
              <a:rPr lang="th-TH" sz="4000" b="1" dirty="0" smtClean="0">
                <a:solidFill>
                  <a:schemeClr val="bg1"/>
                </a:solidFill>
                <a:latin typeface="AngsanaUPC" pitchFamily="18" charset="-34"/>
              </a:rPr>
              <a:t>( </a:t>
            </a:r>
            <a:r>
              <a:rPr lang="en-US" sz="4000" b="1" dirty="0" err="1" smtClean="0">
                <a:solidFill>
                  <a:schemeClr val="bg1"/>
                </a:solidFill>
                <a:latin typeface="AngsanaUPC" pitchFamily="18" charset="-34"/>
              </a:rPr>
              <a:t>Légalité</a:t>
            </a:r>
            <a:r>
              <a:rPr lang="en-US" sz="4000" b="1" dirty="0" smtClean="0">
                <a:solidFill>
                  <a:schemeClr val="bg1"/>
                </a:solidFill>
                <a:latin typeface="AngsanaUPC" pitchFamily="18" charset="-34"/>
              </a:rPr>
              <a:t> </a:t>
            </a:r>
            <a:r>
              <a:rPr lang="th-TH" sz="4000" b="1" dirty="0" smtClean="0">
                <a:solidFill>
                  <a:schemeClr val="bg1"/>
                </a:solidFill>
                <a:latin typeface="AngsanaUPC" pitchFamily="18" charset="-34"/>
              </a:rPr>
              <a:t>)</a:t>
            </a:r>
            <a:endParaRPr lang="en-US" sz="4000" b="1" dirty="0" smtClean="0">
              <a:solidFill>
                <a:schemeClr val="bg1"/>
              </a:solidFill>
              <a:latin typeface="AngsanaUPC" pitchFamily="18" charset="-34"/>
            </a:endParaRPr>
          </a:p>
          <a:p>
            <a:pPr marL="190500" lvl="1" indent="0" algn="thaiDist">
              <a:buFontTx/>
              <a:buNone/>
            </a:pPr>
            <a:r>
              <a:rPr lang="en-US" sz="4000" b="1" dirty="0" smtClean="0">
                <a:solidFill>
                  <a:schemeClr val="bg1"/>
                </a:solidFill>
                <a:latin typeface="AngsanaUPC" pitchFamily="18" charset="-34"/>
              </a:rPr>
              <a:t>      </a:t>
            </a:r>
            <a:r>
              <a:rPr lang="th-TH" sz="4000" b="1" dirty="0" smtClean="0">
                <a:solidFill>
                  <a:schemeClr val="bg1"/>
                </a:solidFill>
                <a:latin typeface="AngsanaUPC" pitchFamily="18" charset="-34"/>
              </a:rPr>
              <a:t>                      </a:t>
            </a:r>
            <a:r>
              <a:rPr lang="en-US" sz="4000" b="1" dirty="0" smtClean="0">
                <a:solidFill>
                  <a:schemeClr val="bg1"/>
                </a:solidFill>
                <a:latin typeface="AngsanaUPC" pitchFamily="18" charset="-34"/>
              </a:rPr>
              <a:t>- </a:t>
            </a:r>
            <a:r>
              <a:rPr lang="en-US" sz="4000" b="1" dirty="0" err="1" smtClean="0">
                <a:solidFill>
                  <a:schemeClr val="bg1"/>
                </a:solidFill>
                <a:latin typeface="AngsanaUPC" pitchFamily="18" charset="-34"/>
              </a:rPr>
              <a:t>ความเหมาะสม</a:t>
            </a:r>
            <a:r>
              <a:rPr lang="en-US" sz="4000" b="1" dirty="0" smtClean="0">
                <a:solidFill>
                  <a:schemeClr val="bg1"/>
                </a:solidFill>
                <a:latin typeface="AngsanaUPC" pitchFamily="18" charset="-34"/>
              </a:rPr>
              <a:t> </a:t>
            </a:r>
            <a:r>
              <a:rPr lang="th-TH" sz="4000" b="1" dirty="0" smtClean="0">
                <a:solidFill>
                  <a:schemeClr val="bg1"/>
                </a:solidFill>
                <a:latin typeface="AngsanaUPC" pitchFamily="18" charset="-34"/>
              </a:rPr>
              <a:t>( </a:t>
            </a:r>
            <a:r>
              <a:rPr lang="en-US" sz="4000" b="1" dirty="0" err="1" smtClean="0">
                <a:solidFill>
                  <a:schemeClr val="bg1"/>
                </a:solidFill>
                <a:latin typeface="AngsanaUPC" pitchFamily="18" charset="-34"/>
              </a:rPr>
              <a:t>Opportunité</a:t>
            </a:r>
            <a:r>
              <a:rPr lang="en-US" sz="4000" b="1" dirty="0" smtClean="0">
                <a:solidFill>
                  <a:schemeClr val="bg1"/>
                </a:solidFill>
                <a:latin typeface="AngsanaUPC" pitchFamily="18" charset="-34"/>
              </a:rPr>
              <a:t> </a:t>
            </a:r>
            <a:r>
              <a:rPr lang="th-TH" sz="4000" b="1" dirty="0" smtClean="0">
                <a:solidFill>
                  <a:schemeClr val="bg1"/>
                </a:solidFill>
                <a:latin typeface="AngsanaUPC" pitchFamily="18" charset="-34"/>
              </a:rPr>
              <a:t>)</a:t>
            </a:r>
            <a:endParaRPr lang="en-US" sz="4000" b="1" dirty="0" smtClean="0">
              <a:solidFill>
                <a:schemeClr val="bg1"/>
              </a:solidFill>
              <a:latin typeface="AngsanaUPC" pitchFamily="18" charset="-34"/>
            </a:endParaRPr>
          </a:p>
          <a:p>
            <a:pPr marL="190500" lvl="1" indent="0" algn="thaiDist">
              <a:buFontTx/>
              <a:buNone/>
            </a:pPr>
            <a:r>
              <a:rPr lang="th-TH" sz="4000" b="1" dirty="0" smtClean="0">
                <a:solidFill>
                  <a:schemeClr val="bg1"/>
                </a:solidFill>
                <a:latin typeface="AngsanaUPC" pitchFamily="18" charset="-34"/>
              </a:rPr>
              <a:t>                   </a:t>
            </a:r>
            <a:r>
              <a:rPr lang="en-US" sz="4000" b="1" dirty="0" smtClean="0">
                <a:solidFill>
                  <a:schemeClr val="bg1"/>
                </a:solidFill>
                <a:latin typeface="AngsanaUPC" pitchFamily="18" charset="-34"/>
              </a:rPr>
              <a:t>2. </a:t>
            </a:r>
            <a:r>
              <a:rPr lang="en-US" sz="4000" b="1" dirty="0" err="1" smtClean="0">
                <a:solidFill>
                  <a:schemeClr val="bg1"/>
                </a:solidFill>
                <a:latin typeface="AngsanaUPC" pitchFamily="18" charset="-34"/>
              </a:rPr>
              <a:t>การควบคุมตรวจสอบโดยองค์กรภายนอก</a:t>
            </a:r>
            <a:endParaRPr lang="en-US" sz="4000" b="1" dirty="0" smtClean="0">
              <a:solidFill>
                <a:schemeClr val="bg1"/>
              </a:solidFill>
              <a:latin typeface="AngsanaUPC" pitchFamily="18" charset="-34"/>
            </a:endParaRPr>
          </a:p>
          <a:p>
            <a:pPr marL="190500" lvl="1" indent="0" algn="thaiDist">
              <a:buFontTx/>
              <a:buNone/>
            </a:pPr>
            <a:r>
              <a:rPr lang="en-US" sz="4000" b="1" dirty="0" smtClean="0">
                <a:solidFill>
                  <a:schemeClr val="bg1"/>
                </a:solidFill>
                <a:latin typeface="AngsanaUPC" pitchFamily="18" charset="-34"/>
              </a:rPr>
              <a:t>      </a:t>
            </a:r>
            <a:r>
              <a:rPr lang="th-TH" sz="4000" b="1" dirty="0" smtClean="0">
                <a:solidFill>
                  <a:schemeClr val="bg1"/>
                </a:solidFill>
                <a:latin typeface="AngsanaUPC" pitchFamily="18" charset="-34"/>
              </a:rPr>
              <a:t>               </a:t>
            </a:r>
            <a:r>
              <a:rPr lang="en-US" sz="4000" b="1" dirty="0" smtClean="0">
                <a:solidFill>
                  <a:schemeClr val="bg1"/>
                </a:solidFill>
                <a:latin typeface="AngsanaUPC" pitchFamily="18" charset="-34"/>
              </a:rPr>
              <a:t>- </a:t>
            </a:r>
            <a:r>
              <a:rPr lang="en-US" sz="4000" b="1" dirty="0" err="1" smtClean="0">
                <a:solidFill>
                  <a:schemeClr val="bg1"/>
                </a:solidFill>
                <a:latin typeface="AngsanaUPC" pitchFamily="18" charset="-34"/>
              </a:rPr>
              <a:t>การควบคุมโดยกระบวนการทางรัฐสภา</a:t>
            </a:r>
            <a:endParaRPr lang="en-US" sz="4000" b="1" dirty="0" smtClean="0">
              <a:solidFill>
                <a:schemeClr val="bg1"/>
              </a:solidFill>
              <a:latin typeface="AngsanaUPC" pitchFamily="18" charset="-34"/>
            </a:endParaRPr>
          </a:p>
          <a:p>
            <a:pPr marL="190500" lvl="1" indent="0" algn="thaiDist">
              <a:buFontTx/>
              <a:buNone/>
            </a:pPr>
            <a:r>
              <a:rPr lang="en-US" sz="4000" b="1" dirty="0" smtClean="0">
                <a:solidFill>
                  <a:schemeClr val="bg1"/>
                </a:solidFill>
                <a:latin typeface="AngsanaUPC" pitchFamily="18" charset="-34"/>
              </a:rPr>
              <a:t>      </a:t>
            </a:r>
            <a:r>
              <a:rPr lang="th-TH" sz="4000" b="1" dirty="0" smtClean="0">
                <a:solidFill>
                  <a:schemeClr val="bg1"/>
                </a:solidFill>
                <a:latin typeface="AngsanaUPC" pitchFamily="18" charset="-34"/>
              </a:rPr>
              <a:t>               </a:t>
            </a:r>
            <a:r>
              <a:rPr lang="en-US" sz="4000" b="1" dirty="0" smtClean="0">
                <a:solidFill>
                  <a:schemeClr val="bg1"/>
                </a:solidFill>
                <a:latin typeface="AngsanaUPC" pitchFamily="18" charset="-34"/>
              </a:rPr>
              <a:t>- </a:t>
            </a:r>
            <a:r>
              <a:rPr lang="en-US" sz="4000" b="1" dirty="0" err="1" smtClean="0">
                <a:solidFill>
                  <a:schemeClr val="bg1"/>
                </a:solidFill>
                <a:latin typeface="AngsanaUPC" pitchFamily="18" charset="-34"/>
              </a:rPr>
              <a:t>การควบคุมโดยองค์กรตุลาการหรือศาล</a:t>
            </a:r>
            <a:endParaRPr lang="en-US" sz="4000" b="1" dirty="0" smtClean="0">
              <a:solidFill>
                <a:schemeClr val="bg1"/>
              </a:solidFill>
              <a:latin typeface="AngsanaUPC" pitchFamily="18" charset="-34"/>
            </a:endParaRPr>
          </a:p>
        </p:txBody>
      </p:sp>
      <p:pic>
        <p:nvPicPr>
          <p:cNvPr id="5122" name="Picture 2" descr="C:\Program Files\Microsoft Office\MEDIA\CAGCAT10\j0090386.wmf"/>
          <p:cNvPicPr>
            <a:picLocks noChangeAspect="1" noChangeArrowheads="1"/>
          </p:cNvPicPr>
          <p:nvPr/>
        </p:nvPicPr>
        <p:blipFill>
          <a:blip r:embed="rId3"/>
          <a:srcRect/>
          <a:stretch>
            <a:fillRect/>
          </a:stretch>
        </p:blipFill>
        <p:spPr bwMode="auto">
          <a:xfrm>
            <a:off x="0" y="4143380"/>
            <a:ext cx="2699442" cy="231014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anim calcmode="lin" valueType="num">
                                      <p:cBhvr additive="base">
                                        <p:cTn id="11" dur="500" fill="hold"/>
                                        <p:tgtEl>
                                          <p:spTgt spid="22531">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531">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anim calcmode="lin" valueType="num">
                                      <p:cBhvr additive="base">
                                        <p:cTn id="15" dur="500" fill="hold"/>
                                        <p:tgtEl>
                                          <p:spTgt spid="22531">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2531">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anim calcmode="lin" valueType="num">
                                      <p:cBhvr additive="base">
                                        <p:cTn id="19" dur="500" fill="hold"/>
                                        <p:tgtEl>
                                          <p:spTgt spid="22531">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2531">
                                            <p:txEl>
                                              <p:pRg st="3" end="3"/>
                                            </p:txEl>
                                          </p:spTgt>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22531">
                                            <p:txEl>
                                              <p:pRg st="4" end="4"/>
                                            </p:txEl>
                                          </p:spTgt>
                                        </p:tgtEl>
                                        <p:attrNameLst>
                                          <p:attrName>style.visibility</p:attrName>
                                        </p:attrNameLst>
                                      </p:cBhvr>
                                      <p:to>
                                        <p:strVal val="visible"/>
                                      </p:to>
                                    </p:set>
                                    <p:anim calcmode="lin" valueType="num">
                                      <p:cBhvr additive="base">
                                        <p:cTn id="23" dur="500" fill="hold"/>
                                        <p:tgtEl>
                                          <p:spTgt spid="22531">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2531">
                                            <p:txEl>
                                              <p:pRg st="4" end="4"/>
                                            </p:txEl>
                                          </p:spTgt>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22531">
                                            <p:txEl>
                                              <p:pRg st="5" end="5"/>
                                            </p:txEl>
                                          </p:spTgt>
                                        </p:tgtEl>
                                        <p:attrNameLst>
                                          <p:attrName>style.visibility</p:attrName>
                                        </p:attrNameLst>
                                      </p:cBhvr>
                                      <p:to>
                                        <p:strVal val="visible"/>
                                      </p:to>
                                    </p:set>
                                    <p:anim calcmode="lin" valueType="num">
                                      <p:cBhvr additive="base">
                                        <p:cTn id="27" dur="500" fill="hold"/>
                                        <p:tgtEl>
                                          <p:spTgt spid="22531">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2531">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472" y="274638"/>
            <a:ext cx="7467600" cy="5654692"/>
          </a:xfrm>
        </p:spPr>
        <p:txBody>
          <a:bodyPr>
            <a:normAutofit/>
          </a:bodyPr>
          <a:lstStyle/>
          <a:p>
            <a:pPr algn="ctr"/>
            <a:r>
              <a:rPr lang="th-TH" sz="8000" b="1" dirty="0" smtClean="0">
                <a:solidFill>
                  <a:schemeClr val="tx1"/>
                </a:solidFill>
                <a:effectLst>
                  <a:outerShdw blurRad="38100" dist="38100" dir="2700000" algn="tl">
                    <a:srgbClr val="000000">
                      <a:alpha val="43137"/>
                    </a:srgbClr>
                  </a:outerShdw>
                </a:effectLst>
              </a:rPr>
              <a:t>หลักกฎหมายที่ศาลใช้ควบคุมตรวจสอบ   ความชอบด้วยกฎหมาย   ของการกระทำทางปกครอง</a:t>
            </a:r>
            <a:endParaRPr lang="th-TH" sz="8000" b="1" dirty="0">
              <a:solidFill>
                <a:schemeClr val="tx1"/>
              </a:solidFill>
              <a:effectLst>
                <a:outerShdw blurRad="38100" dist="38100" dir="2700000" algn="tl">
                  <a:srgbClr val="000000">
                    <a:alpha val="43137"/>
                  </a:srgbClr>
                </a:outerShdw>
              </a:effectLst>
            </a:endParaRPr>
          </a:p>
        </p:txBody>
      </p:sp>
      <p:cxnSp>
        <p:nvCxnSpPr>
          <p:cNvPr id="5" name="Straight Connector 4"/>
          <p:cNvCxnSpPr/>
          <p:nvPr/>
        </p:nvCxnSpPr>
        <p:spPr>
          <a:xfrm rot="5400000">
            <a:off x="-1993181" y="3893347"/>
            <a:ext cx="550072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1500230" y="4429132"/>
            <a:ext cx="442915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5720" y="6286520"/>
            <a:ext cx="778674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0034" y="6215082"/>
            <a:ext cx="5786478"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ircl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solidFill>
          <a:srgbClr val="C00000"/>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55650" y="457200"/>
            <a:ext cx="8007350" cy="1603375"/>
          </a:xfrm>
        </p:spPr>
        <p:txBody>
          <a:bodyPr>
            <a:normAutofit fontScale="90000"/>
          </a:bodyPr>
          <a:lstStyle/>
          <a:p>
            <a:pPr algn="ctr"/>
            <a:r>
              <a:rPr lang="th-TH" sz="5200" b="1" dirty="0" smtClean="0">
                <a:solidFill>
                  <a:srgbClr val="FFFF00"/>
                </a:solidFill>
                <a:latin typeface="AngsanaUPC" pitchFamily="18" charset="-34"/>
              </a:rPr>
              <a:t>หลัก</a:t>
            </a:r>
            <a:r>
              <a:rPr lang="th-TH" sz="5200" b="1" dirty="0" smtClean="0">
                <a:solidFill>
                  <a:srgbClr val="FFFF00"/>
                </a:solidFill>
                <a:latin typeface="AngsanaUPC" pitchFamily="18" charset="-34"/>
                <a:cs typeface="AngsanaUPC" pitchFamily="18" charset="-34"/>
              </a:rPr>
              <a:t>กฎหมาย</a:t>
            </a:r>
            <a:r>
              <a:rPr lang="th-TH" sz="5200" b="1" dirty="0" smtClean="0">
                <a:solidFill>
                  <a:srgbClr val="FFFF00"/>
                </a:solidFill>
                <a:latin typeface="AngsanaUPC" pitchFamily="18" charset="-34"/>
              </a:rPr>
              <a:t>ที่ศาลปกครองใช้ควบคุมตรวจสอบความชอบด้วยกฎหมายของคำสั่งทางปกครอง</a:t>
            </a:r>
            <a:endParaRPr lang="th-TH" sz="6000" b="1" dirty="0" smtClean="0">
              <a:solidFill>
                <a:srgbClr val="FFFF00"/>
              </a:solidFill>
              <a:latin typeface="AngsanaUPC" pitchFamily="18" charset="-34"/>
            </a:endParaRPr>
          </a:p>
        </p:txBody>
      </p:sp>
      <p:sp>
        <p:nvSpPr>
          <p:cNvPr id="23555" name="Rectangle 3"/>
          <p:cNvSpPr>
            <a:spLocks noGrp="1" noChangeArrowheads="1"/>
          </p:cNvSpPr>
          <p:nvPr>
            <p:ph sz="quarter" idx="1"/>
          </p:nvPr>
        </p:nvSpPr>
        <p:spPr>
          <a:xfrm>
            <a:off x="500034" y="2071678"/>
            <a:ext cx="8243916" cy="4392622"/>
          </a:xfrm>
        </p:spPr>
        <p:txBody>
          <a:bodyPr>
            <a:normAutofit fontScale="92500"/>
          </a:bodyPr>
          <a:lstStyle/>
          <a:p>
            <a:pPr marL="0" indent="381000">
              <a:buFont typeface="Monotype Sorts" pitchFamily="2" charset="2"/>
              <a:buNone/>
            </a:pPr>
            <a:r>
              <a:rPr lang="en-US" sz="4000" b="1" dirty="0" smtClean="0">
                <a:solidFill>
                  <a:schemeClr val="bg1"/>
                </a:solidFill>
                <a:latin typeface="AngsanaUPC" pitchFamily="18" charset="-34"/>
              </a:rPr>
              <a:t>1. L’INCOMP</a:t>
            </a:r>
            <a:r>
              <a:rPr lang="en-US" sz="4000" b="1" dirty="0" smtClean="0">
                <a:solidFill>
                  <a:schemeClr val="bg1"/>
                </a:solidFill>
                <a:latin typeface="AngsanaUPC" pitchFamily="18" charset="-34"/>
                <a:cs typeface="AngsanaUPC" pitchFamily="18" charset="-34"/>
              </a:rPr>
              <a:t>É</a:t>
            </a:r>
            <a:r>
              <a:rPr lang="en-US" sz="4000" b="1" dirty="0" smtClean="0">
                <a:solidFill>
                  <a:schemeClr val="bg1"/>
                </a:solidFill>
                <a:latin typeface="AngsanaUPC" pitchFamily="18" charset="-34"/>
              </a:rPr>
              <a:t>TENCE : </a:t>
            </a:r>
            <a:r>
              <a:rPr lang="th-TH" sz="4000" b="1" dirty="0" smtClean="0">
                <a:solidFill>
                  <a:schemeClr val="bg1"/>
                </a:solidFill>
                <a:latin typeface="AngsanaUPC" pitchFamily="18" charset="-34"/>
                <a:cs typeface="AngsanaUPC" pitchFamily="18" charset="-34"/>
              </a:rPr>
              <a:t>การกระทำโดยปราศจากอำนาจ</a:t>
            </a:r>
          </a:p>
          <a:p>
            <a:pPr marL="0" indent="381000">
              <a:buFont typeface="Monotype Sorts" pitchFamily="2" charset="2"/>
              <a:buNone/>
            </a:pPr>
            <a:r>
              <a:rPr lang="th-TH" sz="4000" b="1" dirty="0" smtClean="0">
                <a:solidFill>
                  <a:schemeClr val="bg1"/>
                </a:solidFill>
                <a:latin typeface="AngsanaUPC" pitchFamily="18" charset="-34"/>
              </a:rPr>
              <a:t>2. </a:t>
            </a:r>
            <a:r>
              <a:rPr lang="en-US" sz="4000" b="1" dirty="0" smtClean="0">
                <a:solidFill>
                  <a:schemeClr val="bg1"/>
                </a:solidFill>
                <a:latin typeface="AngsanaUPC" pitchFamily="18" charset="-34"/>
              </a:rPr>
              <a:t>VICE  DE  FORME    : </a:t>
            </a:r>
            <a:r>
              <a:rPr lang="en-US" sz="4000" b="1" dirty="0" err="1" smtClean="0">
                <a:solidFill>
                  <a:schemeClr val="bg1"/>
                </a:solidFill>
                <a:latin typeface="AngsanaUPC" pitchFamily="18" charset="-34"/>
              </a:rPr>
              <a:t>ผิดรูปแบบและขั้นตอน</a:t>
            </a:r>
            <a:endParaRPr lang="en-US" sz="4000" b="1" dirty="0" smtClean="0">
              <a:solidFill>
                <a:schemeClr val="bg1"/>
              </a:solidFill>
              <a:latin typeface="AngsanaUPC" pitchFamily="18" charset="-34"/>
            </a:endParaRPr>
          </a:p>
          <a:p>
            <a:pPr marL="0" indent="381000">
              <a:buFont typeface="Monotype Sorts" pitchFamily="2" charset="2"/>
              <a:buNone/>
            </a:pPr>
            <a:r>
              <a:rPr lang="en-US" sz="4000" b="1" dirty="0" smtClean="0">
                <a:solidFill>
                  <a:schemeClr val="bg1"/>
                </a:solidFill>
                <a:latin typeface="AngsanaUPC" pitchFamily="18" charset="-34"/>
              </a:rPr>
              <a:t>3. D</a:t>
            </a:r>
            <a:r>
              <a:rPr lang="en-US" sz="4000" b="1" dirty="0" smtClean="0">
                <a:solidFill>
                  <a:schemeClr val="bg1"/>
                </a:solidFill>
                <a:latin typeface="AngsanaUPC" pitchFamily="18" charset="-34"/>
                <a:cs typeface="AngsanaUPC" pitchFamily="18" charset="-34"/>
              </a:rPr>
              <a:t>É</a:t>
            </a:r>
            <a:r>
              <a:rPr lang="en-US" sz="4000" b="1" dirty="0" smtClean="0">
                <a:solidFill>
                  <a:schemeClr val="bg1"/>
                </a:solidFill>
                <a:latin typeface="AngsanaUPC" pitchFamily="18" charset="-34"/>
              </a:rPr>
              <a:t>TOUNEMENT  DE  POUVOIR   : </a:t>
            </a:r>
            <a:r>
              <a:rPr lang="th-TH" sz="4000" b="1" dirty="0" smtClean="0">
                <a:solidFill>
                  <a:schemeClr val="bg1"/>
                </a:solidFill>
                <a:latin typeface="AngsanaUPC" pitchFamily="18" charset="-34"/>
                <a:cs typeface="AngsanaUPC" pitchFamily="18" charset="-34"/>
              </a:rPr>
              <a:t>บิดเบือนการใช้</a:t>
            </a:r>
          </a:p>
          <a:p>
            <a:pPr marL="0" indent="381000">
              <a:buFont typeface="Monotype Sorts" pitchFamily="2" charset="2"/>
              <a:buNone/>
            </a:pPr>
            <a:r>
              <a:rPr lang="th-TH" sz="4000" b="1" dirty="0" smtClean="0">
                <a:solidFill>
                  <a:schemeClr val="bg1"/>
                </a:solidFill>
                <a:latin typeface="AngsanaUPC" pitchFamily="18" charset="-34"/>
                <a:cs typeface="AngsanaUPC" pitchFamily="18" charset="-34"/>
              </a:rPr>
              <a:t>                                                                     อำนาจ</a:t>
            </a:r>
          </a:p>
          <a:p>
            <a:pPr marL="0" indent="381000">
              <a:buFont typeface="Monotype Sorts" pitchFamily="2" charset="2"/>
              <a:buNone/>
            </a:pPr>
            <a:r>
              <a:rPr lang="th-TH" sz="4000" b="1" dirty="0" smtClean="0">
                <a:solidFill>
                  <a:schemeClr val="bg1"/>
                </a:solidFill>
                <a:latin typeface="AngsanaUPC" pitchFamily="18" charset="-34"/>
              </a:rPr>
              <a:t>4. </a:t>
            </a:r>
            <a:r>
              <a:rPr lang="en-US" sz="4000" b="1" dirty="0" smtClean="0">
                <a:solidFill>
                  <a:schemeClr val="bg1"/>
                </a:solidFill>
                <a:latin typeface="AngsanaUPC" pitchFamily="18" charset="-34"/>
              </a:rPr>
              <a:t>VIOLATION  DE  LA  LOI  : </a:t>
            </a:r>
            <a:r>
              <a:rPr lang="th-TH" sz="4000" b="1" dirty="0" smtClean="0">
                <a:solidFill>
                  <a:schemeClr val="bg1"/>
                </a:solidFill>
                <a:latin typeface="AngsanaUPC" pitchFamily="18" charset="-34"/>
              </a:rPr>
              <a:t> </a:t>
            </a:r>
            <a:r>
              <a:rPr lang="th-TH" sz="4000" b="1" dirty="0" smtClean="0">
                <a:solidFill>
                  <a:schemeClr val="bg1"/>
                </a:solidFill>
                <a:latin typeface="AngsanaUPC" pitchFamily="18" charset="-34"/>
                <a:cs typeface="AngsanaUPC" pitchFamily="18" charset="-34"/>
              </a:rPr>
              <a:t>การฝ่าฝืนต่อกฎเกณฑ์</a:t>
            </a:r>
          </a:p>
          <a:p>
            <a:pPr marL="0" indent="381000">
              <a:buFont typeface="Monotype Sorts" pitchFamily="2" charset="2"/>
              <a:buNone/>
            </a:pPr>
            <a:r>
              <a:rPr lang="th-TH" sz="4000" b="1" dirty="0" smtClean="0">
                <a:solidFill>
                  <a:schemeClr val="bg1"/>
                </a:solidFill>
                <a:latin typeface="AngsanaUPC" pitchFamily="18" charset="-34"/>
                <a:cs typeface="AngsanaUPC" pitchFamily="18" charset="-34"/>
              </a:rPr>
              <a:t>     ของกฎหมายอย่างอื่น  </a:t>
            </a:r>
            <a:r>
              <a:rPr lang="en-US" sz="4000" b="1" dirty="0" smtClean="0">
                <a:solidFill>
                  <a:schemeClr val="bg1"/>
                </a:solidFill>
                <a:latin typeface="AngsanaUPC" pitchFamily="18" charset="-34"/>
                <a:cs typeface="AngsanaUPC" pitchFamily="18" charset="-34"/>
              </a:rPr>
              <a:t>: </a:t>
            </a:r>
            <a:r>
              <a:rPr lang="th-TH" sz="4000" b="1" dirty="0" smtClean="0">
                <a:solidFill>
                  <a:schemeClr val="bg1"/>
                </a:solidFill>
                <a:latin typeface="AngsanaUPC" pitchFamily="18" charset="-34"/>
                <a:cs typeface="AngsanaUPC" pitchFamily="18" charset="-34"/>
              </a:rPr>
              <a:t>มูลเหตุจูงใจ  ( </a:t>
            </a:r>
            <a:r>
              <a:rPr lang="en-US" sz="4000" b="1" dirty="0" smtClean="0">
                <a:solidFill>
                  <a:schemeClr val="bg1"/>
                </a:solidFill>
                <a:latin typeface="AngsanaUPC" pitchFamily="18" charset="-34"/>
                <a:cs typeface="AngsanaUPC" pitchFamily="18" charset="-34"/>
              </a:rPr>
              <a:t>MOTIF </a:t>
            </a:r>
            <a:r>
              <a:rPr lang="th-TH" sz="4000" b="1" dirty="0" smtClean="0">
                <a:solidFill>
                  <a:schemeClr val="bg1"/>
                </a:solidFill>
                <a:latin typeface="AngsanaUPC" pitchFamily="18" charset="-34"/>
                <a:cs typeface="AngsanaUPC" pitchFamily="18" charset="-34"/>
              </a:rPr>
              <a:t>)</a:t>
            </a:r>
            <a:r>
              <a:rPr lang="en-US" dirty="0" smtClean="0">
                <a:solidFill>
                  <a:schemeClr val="bg1"/>
                </a:solidFill>
                <a:latin typeface="AngsanaUPC" pitchFamily="18" charset="-34"/>
                <a:cs typeface="AngsanaUPC" pitchFamily="18" charset="-34"/>
              </a:rPr>
              <a:t>	</a:t>
            </a:r>
          </a:p>
        </p:txBody>
      </p:sp>
      <p:cxnSp>
        <p:nvCxnSpPr>
          <p:cNvPr id="5" name="Straight Connector 4"/>
          <p:cNvCxnSpPr/>
          <p:nvPr/>
        </p:nvCxnSpPr>
        <p:spPr>
          <a:xfrm>
            <a:off x="642910" y="6215082"/>
            <a:ext cx="792961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7158" y="6286520"/>
            <a:ext cx="821537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677899" y="5106999"/>
            <a:ext cx="3071834" cy="1588"/>
          </a:xfrm>
          <a:prstGeom prst="line">
            <a:avLst/>
          </a:prstGeom>
          <a:ln>
            <a:solidFill>
              <a:srgbClr val="3399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320829" y="4749797"/>
            <a:ext cx="4214818"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diamond(in)">
                                      <p:cBhvr>
                                        <p:cTn id="7" dur="500"/>
                                        <p:tgtEl>
                                          <p:spTgt spid="23555">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23555">
                                            <p:txEl>
                                              <p:pRg st="1" end="1"/>
                                            </p:txEl>
                                          </p:spTgt>
                                        </p:tgtEl>
                                        <p:attrNameLst>
                                          <p:attrName>style.visibility</p:attrName>
                                        </p:attrNameLst>
                                      </p:cBhvr>
                                      <p:to>
                                        <p:strVal val="visible"/>
                                      </p:to>
                                    </p:set>
                                    <p:animEffect transition="in" filter="diamond(in)">
                                      <p:cBhvr>
                                        <p:cTn id="10" dur="500"/>
                                        <p:tgtEl>
                                          <p:spTgt spid="23555">
                                            <p:txEl>
                                              <p:pRg st="1" end="1"/>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23555">
                                            <p:txEl>
                                              <p:pRg st="2" end="2"/>
                                            </p:txEl>
                                          </p:spTgt>
                                        </p:tgtEl>
                                        <p:attrNameLst>
                                          <p:attrName>style.visibility</p:attrName>
                                        </p:attrNameLst>
                                      </p:cBhvr>
                                      <p:to>
                                        <p:strVal val="visible"/>
                                      </p:to>
                                    </p:set>
                                    <p:animEffect transition="in" filter="diamond(in)">
                                      <p:cBhvr>
                                        <p:cTn id="13" dur="500"/>
                                        <p:tgtEl>
                                          <p:spTgt spid="23555">
                                            <p:txEl>
                                              <p:pRg st="2" end="2"/>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23555">
                                            <p:txEl>
                                              <p:pRg st="3" end="3"/>
                                            </p:txEl>
                                          </p:spTgt>
                                        </p:tgtEl>
                                        <p:attrNameLst>
                                          <p:attrName>style.visibility</p:attrName>
                                        </p:attrNameLst>
                                      </p:cBhvr>
                                      <p:to>
                                        <p:strVal val="visible"/>
                                      </p:to>
                                    </p:set>
                                    <p:animEffect transition="in" filter="diamond(in)">
                                      <p:cBhvr>
                                        <p:cTn id="16" dur="500"/>
                                        <p:tgtEl>
                                          <p:spTgt spid="23555">
                                            <p:txEl>
                                              <p:pRg st="3" end="3"/>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23555">
                                            <p:txEl>
                                              <p:pRg st="4" end="4"/>
                                            </p:txEl>
                                          </p:spTgt>
                                        </p:tgtEl>
                                        <p:attrNameLst>
                                          <p:attrName>style.visibility</p:attrName>
                                        </p:attrNameLst>
                                      </p:cBhvr>
                                      <p:to>
                                        <p:strVal val="visible"/>
                                      </p:to>
                                    </p:set>
                                    <p:animEffect transition="in" filter="diamond(in)">
                                      <p:cBhvr>
                                        <p:cTn id="19" dur="500"/>
                                        <p:tgtEl>
                                          <p:spTgt spid="23555">
                                            <p:txEl>
                                              <p:pRg st="4" end="4"/>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23555">
                                            <p:txEl>
                                              <p:pRg st="5" end="5"/>
                                            </p:txEl>
                                          </p:spTgt>
                                        </p:tgtEl>
                                        <p:attrNameLst>
                                          <p:attrName>style.visibility</p:attrName>
                                        </p:attrNameLst>
                                      </p:cBhvr>
                                      <p:to>
                                        <p:strVal val="visible"/>
                                      </p:to>
                                    </p:set>
                                    <p:animEffect transition="in" filter="diamond(in)">
                                      <p:cBhvr>
                                        <p:cTn id="22" dur="500"/>
                                        <p:tgtEl>
                                          <p:spTgt spid="235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01.jpg"/>
          <p:cNvPicPr>
            <a:picLocks noChangeAspect="1"/>
          </p:cNvPicPr>
          <p:nvPr/>
        </p:nvPicPr>
        <p:blipFill>
          <a:blip r:embed="rId2"/>
          <a:stretch>
            <a:fillRect/>
          </a:stretch>
        </p:blipFill>
        <p:spPr>
          <a:xfrm>
            <a:off x="-1500230" y="-571528"/>
            <a:ext cx="10644230" cy="8001056"/>
          </a:xfrm>
          <a:prstGeom prst="rect">
            <a:avLst/>
          </a:prstGeom>
        </p:spPr>
      </p:pic>
    </p:spTree>
  </p:cSld>
  <p:clrMapOvr>
    <a:masterClrMapping/>
  </p:clrMapOvr>
  <p:transition spd="med">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034" y="214290"/>
            <a:ext cx="7467600" cy="1714504"/>
          </a:xfrm>
        </p:spPr>
        <p:txBody>
          <a:bodyPr>
            <a:normAutofit fontScale="90000"/>
          </a:bodyPr>
          <a:lstStyle/>
          <a:p>
            <a:pPr algn="ctr"/>
            <a:r>
              <a:rPr lang="th-TH" sz="6000" b="1" dirty="0" smtClean="0">
                <a:solidFill>
                  <a:schemeClr val="tx1"/>
                </a:solidFill>
              </a:rPr>
              <a:t>เขตอำนาจศาลปกครองไทย</a:t>
            </a:r>
            <a:br>
              <a:rPr lang="th-TH" sz="6000" b="1" dirty="0" smtClean="0">
                <a:solidFill>
                  <a:schemeClr val="tx1"/>
                </a:solidFill>
              </a:rPr>
            </a:br>
            <a:r>
              <a:rPr lang="th-TH" sz="6000" b="1" dirty="0" smtClean="0">
                <a:solidFill>
                  <a:schemeClr val="tx1"/>
                </a:solidFill>
              </a:rPr>
              <a:t>ตาม พ.ร.บ.จัดตั้งฯ มาตรา ๙(๑)</a:t>
            </a:r>
            <a:endParaRPr lang="th-TH" sz="6000" b="1" dirty="0">
              <a:solidFill>
                <a:schemeClr val="tx1"/>
              </a:solidFill>
            </a:endParaRPr>
          </a:p>
        </p:txBody>
      </p:sp>
      <p:sp>
        <p:nvSpPr>
          <p:cNvPr id="3" name="Content Placeholder 2"/>
          <p:cNvSpPr>
            <a:spLocks noGrp="1"/>
          </p:cNvSpPr>
          <p:nvPr>
            <p:ph sz="quarter" idx="1"/>
          </p:nvPr>
        </p:nvSpPr>
        <p:spPr>
          <a:xfrm>
            <a:off x="457200" y="1857364"/>
            <a:ext cx="8258204" cy="4616588"/>
          </a:xfrm>
        </p:spPr>
        <p:txBody>
          <a:bodyPr>
            <a:normAutofit/>
          </a:bodyPr>
          <a:lstStyle/>
          <a:p>
            <a:pPr marL="457200" indent="-457200">
              <a:buClr>
                <a:schemeClr val="accent3"/>
              </a:buClr>
              <a:buFont typeface="+mj-lt"/>
              <a:buAutoNum type="arabicParenR"/>
            </a:pPr>
            <a:r>
              <a:rPr lang="th-TH" sz="2800" b="1" dirty="0" smtClean="0">
                <a:latin typeface="Angsana New" pitchFamily="18" charset="-34"/>
                <a:cs typeface="Angsana New" pitchFamily="18" charset="-34"/>
              </a:rPr>
              <a:t>กระทำโดยไม่มีอำนาจ</a:t>
            </a:r>
          </a:p>
          <a:p>
            <a:pPr marL="457200" indent="-457200">
              <a:buClr>
                <a:schemeClr val="accent3"/>
              </a:buClr>
              <a:buFont typeface="+mj-lt"/>
              <a:buAutoNum type="arabicParenR"/>
            </a:pPr>
            <a:r>
              <a:rPr lang="th-TH" sz="2800" b="1" dirty="0" smtClean="0">
                <a:latin typeface="Angsana New" pitchFamily="18" charset="-34"/>
                <a:cs typeface="Angsana New" pitchFamily="18" charset="-34"/>
              </a:rPr>
              <a:t>กระทำนอกเหนืออำนาจหน้าที่</a:t>
            </a:r>
          </a:p>
          <a:p>
            <a:pPr marL="457200" indent="-457200">
              <a:buClr>
                <a:schemeClr val="accent3"/>
              </a:buClr>
              <a:buFont typeface="+mj-lt"/>
              <a:buAutoNum type="arabicParenR"/>
            </a:pPr>
            <a:r>
              <a:rPr lang="th-TH" sz="2800" b="1" dirty="0" smtClean="0">
                <a:latin typeface="Angsana New" pitchFamily="18" charset="-34"/>
                <a:cs typeface="Angsana New" pitchFamily="18" charset="-34"/>
              </a:rPr>
              <a:t>กระทำโดยไม่ถูกต้องตามกฎหมาย</a:t>
            </a:r>
          </a:p>
          <a:p>
            <a:pPr marL="457200" indent="-457200">
              <a:buClr>
                <a:schemeClr val="accent3"/>
              </a:buClr>
              <a:buFont typeface="+mj-lt"/>
              <a:buAutoNum type="arabicParenR"/>
            </a:pPr>
            <a:r>
              <a:rPr lang="th-TH" sz="2800" b="1" dirty="0" smtClean="0">
                <a:latin typeface="Angsana New" pitchFamily="18" charset="-34"/>
                <a:cs typeface="Angsana New" pitchFamily="18" charset="-34"/>
              </a:rPr>
              <a:t>ไม่ถูกต้องตามรูปแบบ ขั้นตอนหรือวิธีการอันเป็นสาระสำคัญที่กฎหมายกำหนด</a:t>
            </a:r>
          </a:p>
          <a:p>
            <a:pPr marL="457200" indent="-457200">
              <a:buClr>
                <a:schemeClr val="accent3"/>
              </a:buClr>
              <a:buFont typeface="+mj-lt"/>
              <a:buAutoNum type="arabicParenR"/>
            </a:pPr>
            <a:r>
              <a:rPr lang="th-TH" sz="2800" b="1" dirty="0" smtClean="0">
                <a:latin typeface="Angsana New" pitchFamily="18" charset="-34"/>
                <a:cs typeface="Angsana New" pitchFamily="18" charset="-34"/>
              </a:rPr>
              <a:t>เป็นการกระทำโดยไม่สุจริต</a:t>
            </a:r>
          </a:p>
          <a:p>
            <a:pPr marL="457200" indent="-457200">
              <a:buClr>
                <a:schemeClr val="accent3"/>
              </a:buClr>
              <a:buFont typeface="+mj-lt"/>
              <a:buAutoNum type="arabicParenR"/>
            </a:pPr>
            <a:r>
              <a:rPr lang="th-TH" sz="2800" b="1" dirty="0" smtClean="0">
                <a:latin typeface="Angsana New" pitchFamily="18" charset="-34"/>
                <a:cs typeface="Angsana New" pitchFamily="18" charset="-34"/>
              </a:rPr>
              <a:t>เป็นการเลือกปฎิบัติที่ไม่เป็นธรรม</a:t>
            </a:r>
          </a:p>
          <a:p>
            <a:pPr marL="457200" indent="-457200">
              <a:buClr>
                <a:schemeClr val="accent3"/>
              </a:buClr>
              <a:buFont typeface="+mj-lt"/>
              <a:buAutoNum type="arabicParenR"/>
            </a:pPr>
            <a:r>
              <a:rPr lang="th-TH" sz="2800" b="1" dirty="0" smtClean="0">
                <a:latin typeface="Angsana New" pitchFamily="18" charset="-34"/>
                <a:cs typeface="Angsana New" pitchFamily="18" charset="-34"/>
              </a:rPr>
              <a:t>เป็นการสร้างขั้นตอนโดยไม่จำเป็น</a:t>
            </a:r>
          </a:p>
          <a:p>
            <a:pPr marL="457200" indent="-457200">
              <a:buClr>
                <a:schemeClr val="accent3"/>
              </a:buClr>
              <a:buFont typeface="+mj-lt"/>
              <a:buAutoNum type="arabicParenR"/>
            </a:pPr>
            <a:r>
              <a:rPr lang="th-TH" sz="2800" b="1" dirty="0" smtClean="0">
                <a:latin typeface="Angsana New" pitchFamily="18" charset="-34"/>
                <a:cs typeface="Angsana New" pitchFamily="18" charset="-34"/>
              </a:rPr>
              <a:t>เป็นการสร้างภาระแก่ประชาชนเกินสมควร</a:t>
            </a:r>
          </a:p>
          <a:p>
            <a:pPr marL="457200" indent="-457200">
              <a:buClr>
                <a:schemeClr val="accent3"/>
              </a:buClr>
              <a:buFont typeface="+mj-lt"/>
              <a:buAutoNum type="arabicParenR"/>
            </a:pPr>
            <a:r>
              <a:rPr lang="th-TH" sz="2800" b="1" dirty="0" smtClean="0">
                <a:latin typeface="Angsana New" pitchFamily="18" charset="-34"/>
                <a:cs typeface="Angsana New" pitchFamily="18" charset="-34"/>
              </a:rPr>
              <a:t>เป็นการใช้ดุลพินิจโดยมิชอบ</a:t>
            </a:r>
          </a:p>
          <a:p>
            <a:pPr marL="457200" indent="-457200">
              <a:buClr>
                <a:schemeClr val="accent3"/>
              </a:buClr>
              <a:buFont typeface="+mj-lt"/>
              <a:buAutoNum type="arabicParenR"/>
            </a:pPr>
            <a:endParaRPr lang="th-TH" dirty="0"/>
          </a:p>
        </p:txBody>
      </p:sp>
      <p:pic>
        <p:nvPicPr>
          <p:cNvPr id="4" name="Picture 3" descr="02.jpg"/>
          <p:cNvPicPr>
            <a:picLocks noChangeAspect="1"/>
          </p:cNvPicPr>
          <p:nvPr/>
        </p:nvPicPr>
        <p:blipFill>
          <a:blip r:embed="rId2"/>
          <a:stretch>
            <a:fillRect/>
          </a:stretch>
        </p:blipFill>
        <p:spPr>
          <a:xfrm>
            <a:off x="5500694" y="4000504"/>
            <a:ext cx="3214711" cy="2411034"/>
          </a:xfrm>
          <a:prstGeom prst="rect">
            <a:avLst/>
          </a:prstGeom>
        </p:spPr>
      </p:pic>
    </p:spTree>
  </p:cSld>
  <p:clrMapOvr>
    <a:masterClrMapping/>
  </p:clrMapOvr>
  <p:transition spd="slow">
    <p:spli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 Gulfstream G300.jpg"/>
          <p:cNvPicPr>
            <a:picLocks noChangeAspect="1"/>
          </p:cNvPicPr>
          <p:nvPr/>
        </p:nvPicPr>
        <p:blipFill>
          <a:blip r:embed="rId2"/>
          <a:stretch>
            <a:fillRect/>
          </a:stretch>
        </p:blipFill>
        <p:spPr>
          <a:xfrm>
            <a:off x="-1" y="0"/>
            <a:ext cx="9414361" cy="6858000"/>
          </a:xfrm>
          <a:prstGeom prst="rect">
            <a:avLst/>
          </a:prstGeom>
        </p:spPr>
      </p:pic>
    </p:spTree>
  </p:cSld>
  <p:clrMapOvr>
    <a:masterClrMapping/>
  </p:clrMapOvr>
  <p:transition>
    <p:circl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662" y="928670"/>
            <a:ext cx="3429024" cy="1952628"/>
          </a:xfrm>
          <a:solidFill>
            <a:srgbClr val="FF9900"/>
          </a:solidFill>
        </p:spPr>
        <p:txBody>
          <a:bodyPr>
            <a:normAutofit/>
            <a:scene3d>
              <a:camera prst="orthographicFront"/>
              <a:lightRig rig="threePt" dir="t"/>
            </a:scene3d>
            <a:sp3d extrusionH="57150">
              <a:bevelT w="38100" h="38100"/>
            </a:sp3d>
          </a:bodyPr>
          <a:lstStyle/>
          <a:p>
            <a:r>
              <a:rPr lang="th-TH" sz="9600" b="1" dirty="0" smtClean="0">
                <a:solidFill>
                  <a:schemeClr val="bg1"/>
                </a:solidFill>
                <a:effectLst/>
                <a:latin typeface="AngsanaUPC" pitchFamily="18" charset="-34"/>
                <a:cs typeface="AngsanaUPC" pitchFamily="18" charset="-34"/>
              </a:rPr>
              <a:t>ระบบศาล</a:t>
            </a:r>
            <a:endParaRPr lang="en-US" sz="9600" b="1" dirty="0">
              <a:solidFill>
                <a:schemeClr val="bg1"/>
              </a:solidFill>
              <a:effectLst/>
              <a:latin typeface="AngsanaUPC" pitchFamily="18" charset="-34"/>
              <a:cs typeface="AngsanaUPC" pitchFamily="18" charset="-34"/>
            </a:endParaRPr>
          </a:p>
        </p:txBody>
      </p:sp>
      <p:sp>
        <p:nvSpPr>
          <p:cNvPr id="3" name="Subtitle 2"/>
          <p:cNvSpPr>
            <a:spLocks noGrp="1"/>
          </p:cNvSpPr>
          <p:nvPr>
            <p:ph type="subTitle" idx="1"/>
          </p:nvPr>
        </p:nvSpPr>
        <p:spPr>
          <a:xfrm>
            <a:off x="2500298" y="2714620"/>
            <a:ext cx="5334000" cy="2438400"/>
          </a:xfrm>
        </p:spPr>
        <p:txBody>
          <a:bodyPr>
            <a:normAutofit/>
            <a:scene3d>
              <a:camera prst="orthographicFront"/>
              <a:lightRig rig="threePt" dir="t"/>
            </a:scene3d>
            <a:sp3d extrusionH="57150">
              <a:bevelT w="38100" h="38100" prst="angle"/>
            </a:sp3d>
          </a:bodyPr>
          <a:lstStyle/>
          <a:p>
            <a:pPr marL="512763" indent="-512763" algn="thaiDist">
              <a:buClrTx/>
              <a:buAutoNum type="arabicPeriod"/>
            </a:pPr>
            <a:r>
              <a:rPr lang="th-TH" sz="6600" b="1" dirty="0" smtClean="0">
                <a:solidFill>
                  <a:schemeClr val="bg1"/>
                </a:solidFill>
                <a:latin typeface="AngsanaUPC" pitchFamily="18" charset="-34"/>
                <a:cs typeface="AngsanaUPC" pitchFamily="18" charset="-34"/>
              </a:rPr>
              <a:t>ระบบศาลเดี่ยว</a:t>
            </a:r>
          </a:p>
          <a:p>
            <a:pPr marL="512763" indent="-512763" algn="thaiDist">
              <a:buClrTx/>
              <a:buAutoNum type="arabicPeriod"/>
            </a:pPr>
            <a:r>
              <a:rPr lang="th-TH" sz="6600" b="1" dirty="0" smtClean="0">
                <a:solidFill>
                  <a:schemeClr val="bg1"/>
                </a:solidFill>
                <a:latin typeface="AngsanaUPC" pitchFamily="18" charset="-34"/>
                <a:cs typeface="AngsanaUPC" pitchFamily="18" charset="-34"/>
              </a:rPr>
              <a:t>ระบบศาลคู่</a:t>
            </a:r>
            <a:endParaRPr lang="en-US" sz="6600" b="1" dirty="0">
              <a:solidFill>
                <a:schemeClr val="bg1"/>
              </a:solidFill>
              <a:latin typeface="AngsanaUPC" pitchFamily="18" charset="-34"/>
              <a:cs typeface="AngsanaUPC" pitchFamily="18" charset="-34"/>
            </a:endParaRPr>
          </a:p>
        </p:txBody>
      </p:sp>
      <p:pic>
        <p:nvPicPr>
          <p:cNvPr id="6146" name="Picture 2" descr="C:\Program Files\Microsoft Office\MEDIA\CAGCAT10\j0300840.wmf"/>
          <p:cNvPicPr>
            <a:picLocks noChangeAspect="1" noChangeArrowheads="1"/>
          </p:cNvPicPr>
          <p:nvPr/>
        </p:nvPicPr>
        <p:blipFill>
          <a:blip r:embed="rId2"/>
          <a:srcRect/>
          <a:stretch>
            <a:fillRect/>
          </a:stretch>
        </p:blipFill>
        <p:spPr bwMode="auto">
          <a:xfrm>
            <a:off x="6000760" y="4056827"/>
            <a:ext cx="3071149" cy="2586883"/>
          </a:xfrm>
          <a:prstGeom prst="rect">
            <a:avLst/>
          </a:prstGeom>
          <a:solidFill>
            <a:srgbClr val="FFFF00"/>
          </a:solidFill>
          <a:ln>
            <a:noFill/>
          </a:ln>
          <a:effectLst>
            <a:softEdge rad="112500"/>
          </a:effectLst>
        </p:spPr>
      </p:pic>
      <p:cxnSp>
        <p:nvCxnSpPr>
          <p:cNvPr id="6" name="Straight Connector 5"/>
          <p:cNvCxnSpPr/>
          <p:nvPr/>
        </p:nvCxnSpPr>
        <p:spPr>
          <a:xfrm rot="5400000">
            <a:off x="3679025" y="2250273"/>
            <a:ext cx="1928826"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214678" y="1714488"/>
            <a:ext cx="3000396" cy="1588"/>
          </a:xfrm>
          <a:prstGeom prst="line">
            <a:avLst/>
          </a:prstGeom>
          <a:ln>
            <a:solidFill>
              <a:srgbClr val="3399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2" idx="2"/>
          </p:cNvCxnSpPr>
          <p:nvPr/>
        </p:nvCxnSpPr>
        <p:spPr>
          <a:xfrm rot="16200000" flipH="1">
            <a:off x="4083835" y="1440637"/>
            <a:ext cx="47636" cy="29289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857356" y="2786058"/>
            <a:ext cx="3286148" cy="73026"/>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heel spokes="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371600"/>
          </a:xfrm>
        </p:spPr>
        <p:txBody>
          <a:bodyPr/>
          <a:lstStyle/>
          <a:p>
            <a:pPr algn="ctr"/>
            <a:r>
              <a:rPr lang="th-TH" sz="9600" b="1" dirty="0" smtClean="0"/>
              <a:t>ระบบศาลเดี่ยว </a:t>
            </a:r>
            <a:endParaRPr lang="en-US" sz="9600" b="1" dirty="0"/>
          </a:p>
        </p:txBody>
      </p:sp>
      <p:sp>
        <p:nvSpPr>
          <p:cNvPr id="3" name="Content Placeholder 2"/>
          <p:cNvSpPr>
            <a:spLocks noGrp="1"/>
          </p:cNvSpPr>
          <p:nvPr>
            <p:ph idx="1"/>
          </p:nvPr>
        </p:nvSpPr>
        <p:spPr>
          <a:ln>
            <a:solidFill>
              <a:schemeClr val="accent2"/>
            </a:solidFill>
          </a:ln>
        </p:spPr>
        <p:txBody>
          <a:bodyPr>
            <a:normAutofit/>
          </a:bodyPr>
          <a:lstStyle/>
          <a:p>
            <a:r>
              <a:rPr lang="th-TH" sz="4400" b="1" dirty="0" smtClean="0"/>
              <a:t>ถือว่าทั้งรัฐและเอกชนมีความเสมอภาคตามกฎหมาย  </a:t>
            </a:r>
          </a:p>
          <a:p>
            <a:r>
              <a:rPr lang="th-TH" sz="4400" b="1" dirty="0" smtClean="0"/>
              <a:t>ทุกคนรวมทั้งเจ้าหน้าที่ของรัฐอยู่ภายใต้บังคับของหลักกฎหมายเดียวกันและขึ้นศาลเดียวกัน  </a:t>
            </a:r>
          </a:p>
          <a:p>
            <a:r>
              <a:rPr lang="th-TH" sz="4400" b="1" dirty="0" smtClean="0"/>
              <a:t>ไม่เน้นความแตกต่างระหว่างเอกชนกับฝ่ายปกครอง </a:t>
            </a:r>
          </a:p>
          <a:p>
            <a:r>
              <a:rPr lang="th-TH" sz="4400" b="1" dirty="0" smtClean="0"/>
              <a:t>ทั้งฝ่ายรัฐและเอกชนต้องถูกพิจารณาพิพากษาโดยศาลยุติธรรมซึ่งเป็นระบบหลักเพียงระบบเดียว </a:t>
            </a:r>
            <a:endParaRPr lang="en-US" sz="4400" b="1" dirty="0"/>
          </a:p>
        </p:txBody>
      </p:sp>
      <p:sp>
        <p:nvSpPr>
          <p:cNvPr id="4" name="Quad Arrow Callout 3"/>
          <p:cNvSpPr/>
          <p:nvPr/>
        </p:nvSpPr>
        <p:spPr>
          <a:xfrm>
            <a:off x="1214414" y="357166"/>
            <a:ext cx="1216152" cy="1216152"/>
          </a:xfrm>
          <a:prstGeom prst="quadArrow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Quad Arrow Callout 5"/>
          <p:cNvSpPr/>
          <p:nvPr/>
        </p:nvSpPr>
        <p:spPr>
          <a:xfrm>
            <a:off x="7143768" y="428604"/>
            <a:ext cx="1216152" cy="1216152"/>
          </a:xfrm>
          <a:prstGeom prst="quadArrow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609600"/>
            <a:ext cx="7772400" cy="5745960"/>
          </a:xfrm>
          <a:ln>
            <a:solidFill>
              <a:schemeClr val="accent2"/>
            </a:solidFill>
          </a:ln>
        </p:spPr>
        <p:txBody>
          <a:bodyPr>
            <a:normAutofit fontScale="92500"/>
          </a:bodyPr>
          <a:lstStyle/>
          <a:p>
            <a:pPr algn="thaiDist"/>
            <a:r>
              <a:rPr lang="th-TH" sz="4000" b="1" dirty="0" smtClean="0"/>
              <a:t>ศาลยุติธรรมมีอำนาจหน้าที่พิจารณาพิพากษาคดีทุกประเภท  ทั้ง คดีแพ่ง  คดีอาญา  คดีปกครอง คดีแรงงานและคดีประเภทอื่น</a:t>
            </a:r>
          </a:p>
          <a:p>
            <a:pPr algn="thaiDist"/>
            <a:r>
              <a:rPr lang="th-TH" sz="4000" b="1" dirty="0" smtClean="0"/>
              <a:t>ศาลฎีกาเป็นศาลสูงสุดเพียงศาลเดียวควบคุมตรวจสอบ        คำพิพากษาของศาลล่าง และยังประสานคำพิพากษาของศาลทั้งหลายเกี่ยวกับปัญหาข้อกฎหมายให้เป็นอันหนึ่งอันเดียวกัน  โดยอาศัยกฎหมายธรรมดา  </a:t>
            </a:r>
            <a:r>
              <a:rPr lang="en-US" sz="4000" b="1" dirty="0" smtClean="0"/>
              <a:t>(</a:t>
            </a:r>
            <a:r>
              <a:rPr lang="th-TH" sz="4000" b="1" dirty="0" smtClean="0"/>
              <a:t> </a:t>
            </a:r>
            <a:r>
              <a:rPr lang="en-US" sz="3500" b="1" dirty="0" smtClean="0"/>
              <a:t>Ordinary  law</a:t>
            </a:r>
            <a:r>
              <a:rPr lang="th-TH" sz="3500" b="1" dirty="0" smtClean="0"/>
              <a:t> </a:t>
            </a:r>
            <a:r>
              <a:rPr lang="en-US" sz="4000" b="1" dirty="0" smtClean="0"/>
              <a:t>)</a:t>
            </a:r>
            <a:endParaRPr lang="th-TH" sz="4000" b="1" dirty="0" smtClean="0"/>
          </a:p>
          <a:p>
            <a:pPr algn="thaiDist"/>
            <a:r>
              <a:rPr lang="th-TH" sz="4000" b="1" dirty="0" smtClean="0"/>
              <a:t>ความรับผิดของฝ่ายปกครองโดยหลักทั่วไปจะเป็นไปตามกฎหมายเอกชน</a:t>
            </a:r>
            <a:endParaRPr lang="en-US" sz="4000" b="1" dirty="0"/>
          </a:p>
        </p:txBody>
      </p:sp>
    </p:spTree>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219200"/>
            <a:ext cx="7772400" cy="4572000"/>
          </a:xfrm>
          <a:ln>
            <a:solidFill>
              <a:schemeClr val="accent2"/>
            </a:solidFill>
          </a:ln>
        </p:spPr>
        <p:txBody>
          <a:bodyPr/>
          <a:lstStyle/>
          <a:p>
            <a:pPr algn="thaiDist"/>
            <a:r>
              <a:rPr lang="th-TH" sz="4000" b="1" dirty="0" smtClean="0"/>
              <a:t>กระบวนพิจารณาคดีปกครองของศาลมิใช่การพิจารณาแบบพิสูจน์ความผิด </a:t>
            </a:r>
            <a:r>
              <a:rPr lang="en-US" sz="4000" b="1" dirty="0" smtClean="0"/>
              <a:t>(</a:t>
            </a:r>
            <a:r>
              <a:rPr lang="th-TH" sz="4000" b="1" dirty="0" smtClean="0"/>
              <a:t> </a:t>
            </a:r>
            <a:r>
              <a:rPr lang="en-US" sz="4000" b="1" dirty="0" smtClean="0"/>
              <a:t>Trial</a:t>
            </a:r>
            <a:r>
              <a:rPr lang="th-TH" sz="4000" b="1" dirty="0" smtClean="0"/>
              <a:t> </a:t>
            </a:r>
            <a:r>
              <a:rPr lang="en-US" sz="4000" b="1" dirty="0" smtClean="0"/>
              <a:t>)</a:t>
            </a:r>
            <a:r>
              <a:rPr lang="th-TH" sz="4000" b="1" dirty="0" smtClean="0"/>
              <a:t> ดังเช่นการดำเนินกระบวนพิจารณาคดีแพ่งและคดีอาญา  </a:t>
            </a:r>
          </a:p>
          <a:p>
            <a:pPr algn="thaiDist"/>
            <a:r>
              <a:rPr lang="th-TH" sz="4000" b="1" dirty="0" smtClean="0"/>
              <a:t>กระบวนพิจารณาคดีปกครองเป็นการตรวจสอบ            </a:t>
            </a:r>
            <a:r>
              <a:rPr lang="en-US" sz="4000" b="1" dirty="0" smtClean="0"/>
              <a:t>(</a:t>
            </a:r>
            <a:r>
              <a:rPr lang="th-TH" sz="4000" b="1" dirty="0" smtClean="0"/>
              <a:t> </a:t>
            </a:r>
            <a:r>
              <a:rPr lang="en-US" sz="4000" b="1" dirty="0" smtClean="0"/>
              <a:t>Review</a:t>
            </a:r>
            <a:r>
              <a:rPr lang="th-TH" sz="4000" b="1" dirty="0" smtClean="0"/>
              <a:t> </a:t>
            </a:r>
            <a:r>
              <a:rPr lang="en-US" sz="4000" b="1" dirty="0" smtClean="0"/>
              <a:t>)</a:t>
            </a:r>
            <a:r>
              <a:rPr lang="th-TH" sz="4000" b="1" dirty="0" smtClean="0"/>
              <a:t>  การกระทำของฝ่ายปกครองว่าขัดต่อหลักความยุติธรรมตามธรรมชาติ ( </a:t>
            </a:r>
            <a:r>
              <a:rPr lang="en-US" sz="4000" b="1" dirty="0" smtClean="0"/>
              <a:t>Natural</a:t>
            </a:r>
            <a:r>
              <a:rPr lang="th-TH" sz="4000" b="1" dirty="0" smtClean="0"/>
              <a:t> </a:t>
            </a:r>
            <a:r>
              <a:rPr lang="en-US" sz="4000" b="1" dirty="0" smtClean="0"/>
              <a:t>Justice </a:t>
            </a:r>
            <a:r>
              <a:rPr lang="th-TH" sz="4000" b="1" dirty="0" smtClean="0"/>
              <a:t>) และ ขัดหลัก </a:t>
            </a:r>
            <a:r>
              <a:rPr lang="en-US" sz="4000" b="1" dirty="0" err="1" smtClean="0"/>
              <a:t>Ultravires</a:t>
            </a:r>
            <a:r>
              <a:rPr lang="en-US" sz="4000" b="1" dirty="0" smtClean="0"/>
              <a:t> </a:t>
            </a:r>
            <a:r>
              <a:rPr lang="th-TH" sz="4000" b="1" dirty="0" smtClean="0"/>
              <a:t> หรือไม่</a:t>
            </a:r>
            <a:endParaRPr lang="en-US" sz="4000" b="1" dirty="0" smtClean="0"/>
          </a:p>
          <a:p>
            <a:endParaRPr lang="en-US" dirty="0"/>
          </a:p>
        </p:txBody>
      </p:sp>
    </p:spTree>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600200"/>
          </a:xfrm>
        </p:spPr>
        <p:txBody>
          <a:bodyPr/>
          <a:lstStyle/>
          <a:p>
            <a:pPr lvl="2" algn="ctr" rtl="0">
              <a:spcBef>
                <a:spcPct val="0"/>
              </a:spcBef>
            </a:pPr>
            <a:r>
              <a:rPr lang="th-TH" sz="6600" b="1" dirty="0" smtClean="0">
                <a:solidFill>
                  <a:schemeClr val="tx1"/>
                </a:solidFill>
              </a:rPr>
              <a:t>ระบบกล่าวหา  </a:t>
            </a:r>
            <a:r>
              <a:rPr lang="th-TH" sz="6600" dirty="0" smtClean="0">
                <a:solidFill>
                  <a:schemeClr val="tx1"/>
                </a:solidFill>
              </a:rPr>
              <a:t/>
            </a:r>
            <a:br>
              <a:rPr lang="th-TH" sz="6600" dirty="0" smtClean="0">
                <a:solidFill>
                  <a:schemeClr val="tx1"/>
                </a:solidFill>
              </a:rPr>
            </a:br>
            <a:r>
              <a:rPr lang="en-US" sz="3200" b="1" dirty="0" smtClean="0">
                <a:solidFill>
                  <a:schemeClr val="tx1"/>
                </a:solidFill>
              </a:rPr>
              <a:t>(</a:t>
            </a:r>
            <a:r>
              <a:rPr lang="en-US" sz="3200" b="1" dirty="0">
                <a:solidFill>
                  <a:schemeClr val="tx1"/>
                </a:solidFill>
              </a:rPr>
              <a:t>Accusatorial System)</a:t>
            </a:r>
            <a:r>
              <a:rPr lang="en-US" dirty="0">
                <a:solidFill>
                  <a:schemeClr val="tx1"/>
                </a:solidFill>
              </a:rPr>
              <a:t/>
            </a:r>
            <a:br>
              <a:rPr lang="en-US" dirty="0">
                <a:solidFill>
                  <a:schemeClr val="tx1"/>
                </a:solidFill>
              </a:rPr>
            </a:br>
            <a:r>
              <a:rPr lang="en-US" dirty="0" err="1" smtClean="0"/>
              <a:t>cusatorial</a:t>
            </a:r>
            <a:r>
              <a:rPr lang="en-US" dirty="0" smtClean="0"/>
              <a:t> </a:t>
            </a:r>
            <a:r>
              <a:rPr lang="en-US" dirty="0"/>
              <a:t>System)</a:t>
            </a:r>
            <a:br>
              <a:rPr lang="en-US" dirty="0"/>
            </a:br>
            <a:endParaRPr lang="en-US" dirty="0"/>
          </a:p>
        </p:txBody>
      </p:sp>
      <p:sp>
        <p:nvSpPr>
          <p:cNvPr id="3" name="Content Placeholder 2"/>
          <p:cNvSpPr>
            <a:spLocks noGrp="1"/>
          </p:cNvSpPr>
          <p:nvPr>
            <p:ph idx="1"/>
          </p:nvPr>
        </p:nvSpPr>
        <p:spPr>
          <a:xfrm>
            <a:off x="609600" y="1981200"/>
            <a:ext cx="8229600" cy="4374360"/>
          </a:xfrm>
          <a:ln>
            <a:solidFill>
              <a:schemeClr val="accent2"/>
            </a:solidFill>
          </a:ln>
        </p:spPr>
        <p:txBody>
          <a:bodyPr>
            <a:normAutofit lnSpcReduction="10000"/>
          </a:bodyPr>
          <a:lstStyle/>
          <a:p>
            <a:pPr algn="thaiDist"/>
            <a:r>
              <a:rPr lang="th-TH" sz="4000" b="1" dirty="0" smtClean="0"/>
              <a:t>เปิดโอกาสให้คู่ความทั้งสองฝ่ายทั้งโจทก์และจำเลย           นำพยานหลักฐานมาแสดงต่อศาล</a:t>
            </a:r>
          </a:p>
          <a:p>
            <a:pPr algn="thaiDist"/>
            <a:r>
              <a:rPr lang="th-TH" sz="4000" b="1" dirty="0" smtClean="0"/>
              <a:t>ศาลเป็นคนกลาง ทำหน้าที่รักษากติกา </a:t>
            </a:r>
            <a:r>
              <a:rPr lang="en-US" sz="4000" b="1" dirty="0" smtClean="0"/>
              <a:t>: </a:t>
            </a:r>
            <a:r>
              <a:rPr lang="th-TH" sz="4000" b="1" dirty="0" smtClean="0"/>
              <a:t>ระบบลูกขุน  </a:t>
            </a:r>
          </a:p>
          <a:p>
            <a:pPr algn="thaiDist"/>
            <a:r>
              <a:rPr lang="th-TH" sz="4000" b="1" dirty="0" smtClean="0"/>
              <a:t>คู่ความแต่ละฝ่ายมีหน้าที่นำสืบพยานหลักฐานของตน</a:t>
            </a:r>
          </a:p>
          <a:p>
            <a:pPr algn="thaiDist"/>
            <a:r>
              <a:rPr lang="th-TH" sz="4000" b="1" dirty="0" smtClean="0"/>
              <a:t>ศาลจะพิจารณาเฉพาะพยานหลักฐานที่คู่ความเสนอต่อศาลตามกฎหมายวิธีพิจารณาความเท่านั้น โดยสันนิษฐานว่า  คู่ความจะเสนอพยานหลักฐานที่ตนคิดว่าดีที่สุด</a:t>
            </a:r>
            <a:endParaRPr lang="en-US" sz="4000" b="1" dirty="0" smtClean="0"/>
          </a:p>
          <a:p>
            <a:endParaRPr lang="en-US" dirty="0"/>
          </a:p>
        </p:txBody>
      </p:sp>
    </p:spTree>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64336"/>
          </a:xfrm>
        </p:spPr>
        <p:txBody>
          <a:bodyPr/>
          <a:lstStyle/>
          <a:p>
            <a:pPr algn="ctr"/>
            <a:r>
              <a:rPr lang="th-TH" sz="8000" b="1" dirty="0" smtClean="0"/>
              <a:t>ระบบศาลคู่</a:t>
            </a:r>
            <a:endParaRPr lang="en-US" sz="8000" b="1" dirty="0"/>
          </a:p>
        </p:txBody>
      </p:sp>
      <p:sp>
        <p:nvSpPr>
          <p:cNvPr id="3" name="Content Placeholder 2"/>
          <p:cNvSpPr>
            <a:spLocks noGrp="1"/>
          </p:cNvSpPr>
          <p:nvPr>
            <p:ph idx="1"/>
          </p:nvPr>
        </p:nvSpPr>
        <p:spPr>
          <a:xfrm>
            <a:off x="685800" y="1524000"/>
            <a:ext cx="8001000" cy="4831560"/>
          </a:xfrm>
          <a:ln>
            <a:solidFill>
              <a:schemeClr val="accent3"/>
            </a:solidFill>
          </a:ln>
        </p:spPr>
        <p:txBody>
          <a:bodyPr>
            <a:normAutofit fontScale="92500" lnSpcReduction="10000"/>
          </a:bodyPr>
          <a:lstStyle/>
          <a:p>
            <a:pPr>
              <a:buNone/>
            </a:pPr>
            <a:r>
              <a:rPr lang="th-TH" sz="3900" b="1" dirty="0" smtClean="0"/>
              <a:t>1.  ศาลแบ่งออกเป็น 2 ประเภท คือ  ศาลยุติธรรม และ ศาลพิเศษ</a:t>
            </a:r>
            <a:endParaRPr lang="en-US" sz="3900" b="1" dirty="0" smtClean="0"/>
          </a:p>
          <a:p>
            <a:pPr>
              <a:buNone/>
            </a:pPr>
            <a:r>
              <a:rPr lang="th-TH" sz="3900" b="1" dirty="0" smtClean="0"/>
              <a:t>2.  มีศาลสูงสุด 2 ศาล  ทำหน้าที่ตรวจสอบและควบคุมการดำเนินงาน</a:t>
            </a:r>
            <a:endParaRPr lang="en-US" sz="3900" b="1" dirty="0" smtClean="0"/>
          </a:p>
          <a:p>
            <a:pPr>
              <a:buNone/>
            </a:pPr>
            <a:r>
              <a:rPr lang="th-TH" sz="3900" b="1" dirty="0" smtClean="0"/>
              <a:t>3.  ศาลทั้ง 2 ระบบอยู่ภายใต้หลักกฎหมายที่แตกต่างกัน </a:t>
            </a:r>
            <a:r>
              <a:rPr lang="en-US" sz="3900" b="1" dirty="0" smtClean="0"/>
              <a:t>: </a:t>
            </a:r>
            <a:r>
              <a:rPr lang="th-TH" sz="3900" b="1" dirty="0" smtClean="0"/>
              <a:t>ระบบกฎหมายเอกชน และ ระบบกฎหมายมหาชน</a:t>
            </a:r>
            <a:endParaRPr lang="en-US" sz="3900" b="1" dirty="0" smtClean="0"/>
          </a:p>
          <a:p>
            <a:pPr>
              <a:buNone/>
            </a:pPr>
            <a:r>
              <a:rPr lang="th-TH" sz="3900" b="1" dirty="0" smtClean="0"/>
              <a:t>4.  บรรทัดฐานคำพิพากษาของศาลยุติธรรมและศาลพิเศษอาจจะ  แตกต่างกันในสาระสำคัญ </a:t>
            </a:r>
            <a:r>
              <a:rPr lang="en-US" sz="3900" b="1" dirty="0" smtClean="0"/>
              <a:t>: </a:t>
            </a:r>
            <a:r>
              <a:rPr lang="th-TH" sz="3900" b="1" dirty="0" smtClean="0"/>
              <a:t>นิติวิธีทางกฎหมายแตกต่างกัน</a:t>
            </a:r>
            <a:endParaRPr lang="en-US" sz="3900" b="1" dirty="0" smtClean="0"/>
          </a:p>
          <a:p>
            <a:pPr>
              <a:buNone/>
            </a:pPr>
            <a:r>
              <a:rPr lang="th-TH" sz="3900" b="1" dirty="0" smtClean="0"/>
              <a:t>5. ตุลาการศาลในระบบกฎหมายมหาชน จะต้องมีความรู้ความเข้าใจเฉพาะเรื่องเป็นพิเศษนอกเหนือจากกฎหมายทั่วไป</a:t>
            </a:r>
            <a:endParaRPr lang="en-US" sz="3900" b="1" dirty="0" smtClean="0"/>
          </a:p>
          <a:p>
            <a:endParaRPr lang="en-US" dirty="0"/>
          </a:p>
        </p:txBody>
      </p:sp>
    </p:spTree>
  </p:cSld>
  <p:clrMapOvr>
    <a:masterClrMapping/>
  </p:clrMapOvr>
  <p:transition spd="slow">
    <p:cover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772400" cy="1045464"/>
          </a:xfrm>
        </p:spPr>
        <p:txBody>
          <a:bodyPr/>
          <a:lstStyle/>
          <a:p>
            <a:pPr algn="ctr"/>
            <a:r>
              <a:rPr lang="th-TH" sz="8000" b="1" dirty="0" smtClean="0"/>
              <a:t>ศาลปกครอง</a:t>
            </a:r>
            <a:endParaRPr lang="en-US" sz="8000" dirty="0"/>
          </a:p>
        </p:txBody>
      </p:sp>
      <p:sp>
        <p:nvSpPr>
          <p:cNvPr id="3" name="Content Placeholder 2"/>
          <p:cNvSpPr>
            <a:spLocks noGrp="1"/>
          </p:cNvSpPr>
          <p:nvPr>
            <p:ph idx="1"/>
          </p:nvPr>
        </p:nvSpPr>
        <p:spPr>
          <a:xfrm>
            <a:off x="914400" y="1676400"/>
            <a:ext cx="7772400" cy="4572000"/>
          </a:xfrm>
          <a:ln>
            <a:solidFill>
              <a:schemeClr val="accent3"/>
            </a:solidFill>
          </a:ln>
        </p:spPr>
        <p:txBody>
          <a:bodyPr>
            <a:normAutofit fontScale="92500" lnSpcReduction="10000"/>
          </a:bodyPr>
          <a:lstStyle/>
          <a:p>
            <a:r>
              <a:rPr lang="th-TH" sz="4400" b="1" dirty="0" smtClean="0"/>
              <a:t>ศาลปกครองเป็นองค์กรที่จัดตั้งขึ้นแยกต่างหากจากศาลยุติธรรม  </a:t>
            </a:r>
          </a:p>
          <a:p>
            <a:r>
              <a:rPr lang="th-TH" sz="4400" b="1" dirty="0" smtClean="0"/>
              <a:t>ศาลปกครองมีอำนาจพิจารณาชี้ขาดปัญหาจากการกระทำทางปกครองที่เอกชนไม่ได้รับความเป็นธรรมจากการปฏิบัติงานของเจ้าหน้าที่ และหน่วยงานของรัฐ</a:t>
            </a:r>
          </a:p>
          <a:p>
            <a:r>
              <a:rPr lang="th-TH" sz="4400" b="1" dirty="0" smtClean="0"/>
              <a:t>วินิจฉัยชี้ขาดกรณีที่เจ้าพนักงานของรัฐไม่ได้รับความ</a:t>
            </a:r>
            <a:r>
              <a:rPr lang="en-US" sz="4400" b="1" dirty="0" smtClean="0"/>
              <a:t> </a:t>
            </a:r>
            <a:r>
              <a:rPr lang="th-TH" sz="4400" b="1" dirty="0" smtClean="0"/>
              <a:t>เป็นธรรมจากการสั่งการของผู้บังคับบัญชา</a:t>
            </a:r>
            <a:endParaRPr lang="en-US" sz="4400" b="1" dirty="0" smtClean="0"/>
          </a:p>
          <a:p>
            <a:endParaRPr lang="en-US" dirty="0"/>
          </a:p>
        </p:txBody>
      </p:sp>
    </p:spTree>
  </p:cSld>
  <p:clrMapOvr>
    <a:masterClrMapping/>
  </p:clrMapOvr>
  <p:transition spd="slow">
    <p:cover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752600"/>
          </a:xfrm>
        </p:spPr>
        <p:txBody>
          <a:bodyPr/>
          <a:lstStyle/>
          <a:p>
            <a:pPr algn="ctr"/>
            <a:r>
              <a:rPr lang="th-TH" sz="6600" b="1" dirty="0" smtClean="0"/>
              <a:t>ระบบไต่สวน  </a:t>
            </a:r>
            <a:r>
              <a:rPr lang="th-TH" dirty="0" smtClean="0"/>
              <a:t/>
            </a:r>
            <a:br>
              <a:rPr lang="th-TH" dirty="0" smtClean="0"/>
            </a:br>
            <a:r>
              <a:rPr lang="en-US" dirty="0" smtClean="0"/>
              <a:t>(</a:t>
            </a:r>
            <a:r>
              <a:rPr lang="th-TH" dirty="0" smtClean="0"/>
              <a:t> </a:t>
            </a:r>
            <a:r>
              <a:rPr lang="en-US" b="1" dirty="0" smtClean="0"/>
              <a:t>Inquisitorial System</a:t>
            </a:r>
            <a:r>
              <a:rPr lang="th-TH" b="1" dirty="0" smtClean="0"/>
              <a:t> </a:t>
            </a:r>
            <a:r>
              <a:rPr lang="en-US" b="1" dirty="0" smtClean="0"/>
              <a:t>)</a:t>
            </a:r>
            <a:endParaRPr lang="en-US" b="1" dirty="0"/>
          </a:p>
        </p:txBody>
      </p:sp>
      <p:sp>
        <p:nvSpPr>
          <p:cNvPr id="3" name="Content Placeholder 2"/>
          <p:cNvSpPr>
            <a:spLocks noGrp="1"/>
          </p:cNvSpPr>
          <p:nvPr>
            <p:ph idx="1"/>
          </p:nvPr>
        </p:nvSpPr>
        <p:spPr>
          <a:xfrm>
            <a:off x="914400" y="2057400"/>
            <a:ext cx="7772400" cy="4267200"/>
          </a:xfrm>
          <a:ln>
            <a:solidFill>
              <a:schemeClr val="accent3"/>
            </a:solidFill>
          </a:ln>
        </p:spPr>
        <p:txBody>
          <a:bodyPr>
            <a:normAutofit/>
          </a:bodyPr>
          <a:lstStyle/>
          <a:p>
            <a:pPr algn="thaiDist"/>
            <a:r>
              <a:rPr lang="th-TH" sz="3600" b="1" dirty="0" smtClean="0"/>
              <a:t>ศาลมีอำนาจแสวงหาพยานหลักฐานอย่างกว้างขวางเพื่อให้ได้มา ซึ่งความจริง ทั้งข้อเท็จจริงและข้อกฎหมาย</a:t>
            </a:r>
          </a:p>
          <a:p>
            <a:pPr algn="thaiDist"/>
            <a:r>
              <a:rPr lang="th-TH" sz="3600" b="1" dirty="0" smtClean="0"/>
              <a:t>การรับฟังไม่จำกัดเฉพาะพยานหลักฐานที่เสนอโดยคู่กรณีเท่านั้น</a:t>
            </a:r>
          </a:p>
          <a:p>
            <a:pPr algn="thaiDist"/>
            <a:r>
              <a:rPr lang="th-TH" sz="3600" b="1" dirty="0" smtClean="0"/>
              <a:t>คู่กรณีสามารถเสนอข้อเท็จจริงได้อย่างเต็มที่ ไม่มีบทตัดพยาน</a:t>
            </a:r>
          </a:p>
          <a:p>
            <a:pPr algn="thaiDist"/>
            <a:r>
              <a:rPr lang="th-TH" sz="3600" b="1" dirty="0" smtClean="0"/>
              <a:t>ศาลมีอำนาจดำเนินการเพื่อสืบหาหรือเรียกพยานหลักฐาน     จากผู้ครอบครองหรือผู้ที่เกี่ยวข้อง เมื่อศาลเห็นสมควร</a:t>
            </a:r>
            <a:endParaRPr lang="en-US" sz="3600" b="1" dirty="0"/>
          </a:p>
        </p:txBody>
      </p:sp>
    </p:spTree>
  </p:cSld>
  <p:clrMapOvr>
    <a:masterClrMapping/>
  </p:clrMapOvr>
  <p:transition spd="slow">
    <p:cover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HOTOs3 [รูปอังกูร]\scan\scan0002.jpg"/>
          <p:cNvPicPr>
            <a:picLocks noChangeAspect="1" noChangeArrowheads="1"/>
          </p:cNvPicPr>
          <p:nvPr/>
        </p:nvPicPr>
        <p:blipFill>
          <a:blip r:embed="rId2"/>
          <a:srcRect/>
          <a:stretch>
            <a:fillRect/>
          </a:stretch>
        </p:blipFill>
        <p:spPr bwMode="auto">
          <a:xfrm>
            <a:off x="-2143172" y="-1571660"/>
            <a:ext cx="12055522" cy="8877335"/>
          </a:xfrm>
          <a:prstGeom prst="rect">
            <a:avLst/>
          </a:prstGeom>
          <a:noFill/>
        </p:spPr>
      </p:pic>
    </p:spTree>
  </p:cSld>
  <p:clrMapOvr>
    <a:masterClrMapping/>
  </p:clrMapOvr>
  <p:transition spd="slow">
    <p:circl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914400"/>
          </a:xfrm>
        </p:spPr>
        <p:txBody>
          <a:bodyPr/>
          <a:lstStyle/>
          <a:p>
            <a:pPr algn="ctr"/>
            <a:r>
              <a:rPr lang="th-TH" sz="6600" b="1" dirty="0" smtClean="0"/>
              <a:t>ผลทางคดีอาญา</a:t>
            </a:r>
            <a:endParaRPr lang="en-US" sz="6600" b="1" dirty="0"/>
          </a:p>
        </p:txBody>
      </p:sp>
      <p:sp>
        <p:nvSpPr>
          <p:cNvPr id="3" name="Content Placeholder 2"/>
          <p:cNvSpPr>
            <a:spLocks noGrp="1"/>
          </p:cNvSpPr>
          <p:nvPr>
            <p:ph idx="1"/>
          </p:nvPr>
        </p:nvSpPr>
        <p:spPr>
          <a:xfrm>
            <a:off x="685800" y="1447800"/>
            <a:ext cx="8229600" cy="4907760"/>
          </a:xfrm>
          <a:ln>
            <a:solidFill>
              <a:srgbClr val="FF0000"/>
            </a:solidFill>
          </a:ln>
        </p:spPr>
        <p:txBody>
          <a:bodyPr>
            <a:normAutofit lnSpcReduction="10000"/>
          </a:bodyPr>
          <a:lstStyle/>
          <a:p>
            <a:pPr algn="thaiDist"/>
            <a:r>
              <a:rPr lang="th-TH" sz="3900" b="1" dirty="0" smtClean="0"/>
              <a:t>ผลทางคดีของคดีอาญาแตกต่างจากคดีปกครอง</a:t>
            </a:r>
          </a:p>
          <a:p>
            <a:pPr algn="thaiDist"/>
            <a:r>
              <a:rPr lang="th-TH" sz="3900" b="1" dirty="0" smtClean="0"/>
              <a:t>คดีอาญาเป็นการกล่าวหาเจ้าหน้าที่ของรัฐว่าเป็นเจ้าพนักงานปฏิบัติหน้าที่ หรือละเว้นการปฏิบัติหน้าที่โดยมิชอบเพื่อก่อให้เกิดความเสียหายแก่ผู้หนึ่งผู้ใด ตามประมวลกฎหมายอาญา มาตรา 157  </a:t>
            </a:r>
          </a:p>
          <a:p>
            <a:pPr algn="thaiDist"/>
            <a:r>
              <a:rPr lang="th-TH" sz="3900" b="1" dirty="0" smtClean="0"/>
              <a:t>การฟ้องคดีอาญามุ่งที่จะให้ศาลลงโทษอาญาแก่เจ้าหน้าที่ของรัฐ  </a:t>
            </a:r>
          </a:p>
          <a:p>
            <a:pPr algn="thaiDist"/>
            <a:r>
              <a:rPr lang="th-TH" sz="3900" b="1" dirty="0" smtClean="0"/>
              <a:t>แต่คำพิพากษาศาลอาญาไม่มีผลลบล้างหรือเพิกถอนคำสั่ง หรือการกระทำทางปกครอง แต่อย่างใด	</a:t>
            </a:r>
            <a:r>
              <a:rPr lang="th-TH" sz="3600" b="1" dirty="0" smtClean="0"/>
              <a:t>	</a:t>
            </a:r>
            <a:endParaRPr lang="en-US" sz="3600" b="1" dirty="0" smtClean="0"/>
          </a:p>
          <a:p>
            <a:endParaRPr lang="en-US" dirty="0"/>
          </a:p>
        </p:txBody>
      </p:sp>
    </p:spTree>
  </p:cSld>
  <p:clrMapOvr>
    <a:masterClrMapping/>
  </p:clrMapOvr>
  <p:transition spd="slow">
    <p:cover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th-TH" sz="6000" b="1" dirty="0" smtClean="0"/>
              <a:t>ผลทางคดีปกครอง</a:t>
            </a:r>
            <a:endParaRPr lang="en-US" sz="6000" b="1" dirty="0"/>
          </a:p>
        </p:txBody>
      </p:sp>
      <p:sp>
        <p:nvSpPr>
          <p:cNvPr id="3" name="Content Placeholder 2"/>
          <p:cNvSpPr>
            <a:spLocks noGrp="1"/>
          </p:cNvSpPr>
          <p:nvPr>
            <p:ph idx="1"/>
          </p:nvPr>
        </p:nvSpPr>
        <p:spPr>
          <a:ln>
            <a:solidFill>
              <a:srgbClr val="FF0000"/>
            </a:solidFill>
          </a:ln>
        </p:spPr>
        <p:txBody>
          <a:bodyPr>
            <a:noAutofit/>
          </a:bodyPr>
          <a:lstStyle/>
          <a:p>
            <a:r>
              <a:rPr lang="th-TH" sz="3600" b="1" dirty="0" smtClean="0"/>
              <a:t>ในคดีปกครอง ผู้ฟ้องคดีมุ่งที่จะให้ศาลพิพากษาเพิกถอนคำสั่ง หรือการกระทำที่ไม่ชอบด้วยกฎหมายของฝ่ายปกครองที่กระทบต่อสิทธิของผู้ฟ้องคดี</a:t>
            </a:r>
          </a:p>
          <a:p>
            <a:r>
              <a:rPr lang="th-TH" sz="3600" b="1" dirty="0" smtClean="0"/>
              <a:t>มิได้มุ่งหมาย ให้มีการลงโทษทางอาญาแก่เจ้าหน้าที่ที่เกี่ยวข้อง</a:t>
            </a:r>
          </a:p>
          <a:p>
            <a:r>
              <a:rPr lang="th-TH" sz="3600" b="1" dirty="0" smtClean="0"/>
              <a:t>ศาลปกครองมีอำนาจหน้าที่ในการควบคุมตรวจสอบความชอบด้วยกฎหมายของการกระทำทางปกครอง ในแง่ของอำนาจกระทำการ รูปแบบขั้นตอน วัตถุประสงค์ของการกระทำและวิธีการใช้อำนาจว่าเป็นไปโดยชอบด้วยกฎหมาย หรือไม่</a:t>
            </a:r>
            <a:endParaRPr lang="en-US" sz="3600" b="1" dirty="0"/>
          </a:p>
        </p:txBody>
      </p:sp>
    </p:spTree>
  </p:cSld>
  <p:clrMapOvr>
    <a:masterClrMapping/>
  </p:clrMapOvr>
  <p:transition spd="slow">
    <p:cover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914400"/>
          </a:xfrm>
        </p:spPr>
        <p:txBody>
          <a:bodyPr/>
          <a:lstStyle/>
          <a:p>
            <a:pPr algn="ctr"/>
            <a:r>
              <a:rPr lang="th-TH" sz="6000" b="1" dirty="0" smtClean="0"/>
              <a:t>คดีที่อยู่ในอำนาจของศาลปกครองไทย</a:t>
            </a:r>
            <a:endParaRPr lang="en-US" sz="6000" b="1" dirty="0"/>
          </a:p>
        </p:txBody>
      </p:sp>
      <p:sp>
        <p:nvSpPr>
          <p:cNvPr id="3" name="Content Placeholder 2"/>
          <p:cNvSpPr>
            <a:spLocks noGrp="1"/>
          </p:cNvSpPr>
          <p:nvPr>
            <p:ph idx="1"/>
          </p:nvPr>
        </p:nvSpPr>
        <p:spPr>
          <a:xfrm>
            <a:off x="609600" y="1447800"/>
            <a:ext cx="8305800" cy="5053034"/>
          </a:xfrm>
          <a:ln>
            <a:solidFill>
              <a:srgbClr val="00FF99"/>
            </a:solidFill>
          </a:ln>
        </p:spPr>
        <p:txBody>
          <a:bodyPr>
            <a:noAutofit/>
          </a:bodyPr>
          <a:lstStyle/>
          <a:p>
            <a:pPr algn="thaiDist">
              <a:buNone/>
            </a:pPr>
            <a:r>
              <a:rPr lang="th-TH" sz="3600" b="1" dirty="0" smtClean="0"/>
              <a:t>1)  คดีพิพาทเกี่ยวกับการที่หน่วยงานทางปกครองหรือเจ้าหน้าของรัฐกระทำการโดยไม่ชอบด้วยกฎหมาย  ไม่ว่าจะเป็นการออกกฎ  คำสั่ง  หรือกระทำการใดเนื่องจากกระทำโดยไม่มีอำนาจ หรือนอกเหนืออำนาจหน้าที่ หรือไม่ถูกต้องตามกฎหมายหรือไม่ถูกต้องตามรูปแบบ  หรือขั้นตอน หรือวิธีการอันเป็นสาระสำคัญที่กำหนดไว้สำหรับการกระทำนั้น หรือโดยไม่สุจริต  หรือมีลักษณะเป็นการเลือกปฏิบัติที่ไม่เป็นธรรม  หรือมีลักษณะเป็นการสร้างขั้นตอนโดยไม่จำเป็น  หรือสร้างภาระให้เกิดกับประชาชนเกินสมควร หรือเป็นการใช้ดุลพินิจโดยมิชอบ</a:t>
            </a:r>
            <a:endParaRPr lang="en-US" sz="3600" b="1" dirty="0" smtClean="0"/>
          </a:p>
          <a:p>
            <a:pPr algn="thaiDist">
              <a:buNone/>
            </a:pPr>
            <a:endParaRPr lang="en-US" sz="3600" b="1" dirty="0"/>
          </a:p>
        </p:txBody>
      </p:sp>
    </p:spTree>
  </p:cSld>
  <p:clrMapOvr>
    <a:masterClrMapping/>
  </p:clrMapOvr>
  <p:transition spd="slow">
    <p:cov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914400"/>
          </a:xfrm>
        </p:spPr>
        <p:txBody>
          <a:bodyPr/>
          <a:lstStyle/>
          <a:p>
            <a:pPr algn="ctr"/>
            <a:r>
              <a:rPr lang="th-TH" sz="6000" b="1" dirty="0" smtClean="0"/>
              <a:t>คดีที่อยู่ในอำนาจของศาลปกครองไทย</a:t>
            </a:r>
            <a:endParaRPr lang="en-US" sz="6000" dirty="0"/>
          </a:p>
        </p:txBody>
      </p:sp>
      <p:sp>
        <p:nvSpPr>
          <p:cNvPr id="3" name="Content Placeholder 2"/>
          <p:cNvSpPr>
            <a:spLocks noGrp="1"/>
          </p:cNvSpPr>
          <p:nvPr>
            <p:ph idx="1"/>
          </p:nvPr>
        </p:nvSpPr>
        <p:spPr>
          <a:xfrm>
            <a:off x="914400" y="1371600"/>
            <a:ext cx="7772400" cy="5181600"/>
          </a:xfrm>
          <a:ln>
            <a:solidFill>
              <a:srgbClr val="00FF99"/>
            </a:solidFill>
          </a:ln>
        </p:spPr>
        <p:txBody>
          <a:bodyPr/>
          <a:lstStyle/>
          <a:p>
            <a:r>
              <a:rPr lang="th-TH" sz="3600" b="1" dirty="0" smtClean="0"/>
              <a:t>2. )  คดีพิพาทเกี่ยวกับการที่หน่วยงานทางปกครองหรือเจ้าหน้าที่ของรัฐละเลยต่อหน้าที่ตามที่กฎหมายกำหนดให้ต้องปฏิบัติ หรือปฏิบัติหน้าที่ล่าช้าเกินสมควร</a:t>
            </a:r>
          </a:p>
          <a:p>
            <a:r>
              <a:rPr lang="en-US" sz="3200" b="1" dirty="0" smtClean="0">
                <a:cs typeface="DilleniaUPC" pitchFamily="18" charset="-34"/>
              </a:rPr>
              <a:t>3.</a:t>
            </a:r>
            <a:r>
              <a:rPr lang="th-TH" sz="3200" b="1" dirty="0" smtClean="0">
                <a:cs typeface="DilleniaUPC" pitchFamily="18" charset="-34"/>
              </a:rPr>
              <a:t>) </a:t>
            </a:r>
            <a:r>
              <a:rPr lang="th-TH" sz="3600" b="1" dirty="0" smtClean="0"/>
              <a:t>คดีพิพาทเกี่ยวกับการกระทำละเมิด  หรือความรับผิด        อย่างอื่นของหน่วยงานทางปกครองหรือเจ้าหน้าที่ของรัฐอันเกิดจากการใช้อำนาจตามกฎหมาย  หรือจากกฎคำสั่งทางปกครอง หรือคำสั่งอื่น  หรือจากการละเลยต่อหน้าที่ตามที่กฎหมายกำหนดให้ต้องปฏิบัติหน้าที่ดังกล่าวล่าช้าเกินสมควร</a:t>
            </a:r>
            <a:endParaRPr lang="en-US" sz="3600" b="1" dirty="0" smtClean="0"/>
          </a:p>
          <a:p>
            <a:pPr>
              <a:buNone/>
            </a:pPr>
            <a:endParaRPr lang="en-US" dirty="0"/>
          </a:p>
        </p:txBody>
      </p:sp>
    </p:spTree>
  </p:cSld>
  <p:clrMapOvr>
    <a:masterClrMapping/>
  </p:clrMapOvr>
  <p:transition spd="slow">
    <p:cove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914400"/>
          </a:xfrm>
        </p:spPr>
        <p:txBody>
          <a:bodyPr/>
          <a:lstStyle/>
          <a:p>
            <a:pPr algn="ctr"/>
            <a:r>
              <a:rPr lang="th-TH" sz="6000" b="1" dirty="0" smtClean="0"/>
              <a:t>คดีที่อยู่ในอำนาจของศาลปกครองไทย</a:t>
            </a:r>
            <a:endParaRPr lang="en-US" sz="6000" dirty="0"/>
          </a:p>
        </p:txBody>
      </p:sp>
      <p:sp>
        <p:nvSpPr>
          <p:cNvPr id="5" name="Content Placeholder 4"/>
          <p:cNvSpPr>
            <a:spLocks noGrp="1"/>
          </p:cNvSpPr>
          <p:nvPr>
            <p:ph idx="1"/>
          </p:nvPr>
        </p:nvSpPr>
        <p:spPr>
          <a:xfrm>
            <a:off x="685800" y="1783560"/>
            <a:ext cx="8153400" cy="4572000"/>
          </a:xfrm>
          <a:ln>
            <a:solidFill>
              <a:srgbClr val="00FF99"/>
            </a:solidFill>
          </a:ln>
        </p:spPr>
        <p:txBody>
          <a:bodyPr>
            <a:normAutofit/>
          </a:bodyPr>
          <a:lstStyle/>
          <a:p>
            <a:pPr algn="thaiDist"/>
            <a:r>
              <a:rPr lang="th-TH" sz="4400" b="1" dirty="0" smtClean="0"/>
              <a:t>4)  คดีพิพาทเกี่ยวกับสัญญาทางปกครอง</a:t>
            </a:r>
            <a:endParaRPr lang="en-US" sz="4400" b="1" dirty="0" smtClean="0"/>
          </a:p>
          <a:p>
            <a:pPr algn="thaiDist"/>
            <a:r>
              <a:rPr lang="th-TH" sz="4400" b="1" dirty="0" smtClean="0"/>
              <a:t>5)  คดีที่มีกฎหมายกำหนดให้หน่วยงานทางปกครอง  หรือเจ้าหน้าที่ของรัฐฟ้องคดีต่อศาลเพื่อบังคับให้บุคคลต้องกระทำ หรือละเว้นกระทำอย่างหนึ่งอย่างใด</a:t>
            </a:r>
            <a:endParaRPr lang="en-US" sz="4400" b="1" dirty="0" smtClean="0"/>
          </a:p>
          <a:p>
            <a:pPr algn="thaiDist"/>
            <a:r>
              <a:rPr lang="th-TH" sz="4400" b="1" dirty="0" smtClean="0"/>
              <a:t>6)  คดีพิพาทเกี่ยวกับเรื่องที่มีกฎหมายกำหนดให้อยู่ในเขตอำนาจศาลปกครอง</a:t>
            </a:r>
            <a:endParaRPr lang="en-US" sz="4400" b="1" dirty="0" smtClean="0"/>
          </a:p>
          <a:p>
            <a:pPr>
              <a:buNone/>
            </a:pPr>
            <a:endParaRPr lang="en-US" dirty="0"/>
          </a:p>
        </p:txBody>
      </p:sp>
    </p:spTree>
  </p:cSld>
  <p:clrMapOvr>
    <a:masterClrMapping/>
  </p:clrMapOvr>
  <p:transition spd="slow">
    <p:cove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7.jpg"/>
          <p:cNvPicPr>
            <a:picLocks noChangeAspect="1"/>
          </p:cNvPicPr>
          <p:nvPr/>
        </p:nvPicPr>
        <p:blipFill>
          <a:blip r:embed="rId2"/>
          <a:stretch>
            <a:fillRect/>
          </a:stretch>
        </p:blipFill>
        <p:spPr>
          <a:xfrm>
            <a:off x="-457200" y="0"/>
            <a:ext cx="10210799" cy="6858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spd="slow">
    <p:newsflash/>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71472" y="928670"/>
            <a:ext cx="8286808" cy="3724284"/>
          </a:xfrm>
        </p:spPr>
        <p:txBody>
          <a:bodyPr>
            <a:normAutofit fontScale="90000"/>
          </a:bodyPr>
          <a:lstStyle/>
          <a:p>
            <a:r>
              <a:rPr lang="th-TH" sz="8000" b="1" dirty="0" smtClean="0">
                <a:solidFill>
                  <a:schemeClr val="tx1"/>
                </a:solidFill>
              </a:rPr>
              <a:t>          </a:t>
            </a:r>
            <a:r>
              <a:rPr lang="th-TH" sz="8000" b="1" dirty="0" smtClean="0">
                <a:solidFill>
                  <a:schemeClr val="bg1"/>
                </a:solidFill>
              </a:rPr>
              <a:t>สิทธิ</a:t>
            </a:r>
            <a:r>
              <a:rPr lang="th-TH" sz="8000" b="1" dirty="0">
                <a:solidFill>
                  <a:schemeClr val="bg1"/>
                </a:solidFill>
              </a:rPr>
              <a:t>ของ</a:t>
            </a:r>
            <a:r>
              <a:rPr lang="th-TH" sz="8000" b="1" dirty="0" smtClean="0">
                <a:solidFill>
                  <a:schemeClr val="bg1"/>
                </a:solidFill>
              </a:rPr>
              <a:t>คู่กรณี</a:t>
            </a:r>
            <a:r>
              <a:rPr lang="th-TH" sz="8000" b="1" dirty="0" smtClean="0">
                <a:solidFill>
                  <a:schemeClr val="tx1"/>
                </a:solidFill>
              </a:rPr>
              <a:t/>
            </a:r>
            <a:br>
              <a:rPr lang="th-TH" sz="8000" b="1" dirty="0" smtClean="0">
                <a:solidFill>
                  <a:schemeClr val="tx1"/>
                </a:solidFill>
              </a:rPr>
            </a:br>
            <a:r>
              <a:rPr lang="th-TH" sz="6700" dirty="0" smtClean="0">
                <a:solidFill>
                  <a:schemeClr val="bg1"/>
                </a:solidFill>
              </a:rPr>
              <a:t>ตามกฎหมายวิธีปฏิบัติราชการทางปกครอง</a:t>
            </a:r>
            <a:br>
              <a:rPr lang="th-TH" sz="6700" dirty="0" smtClean="0">
                <a:solidFill>
                  <a:schemeClr val="bg1"/>
                </a:solidFill>
              </a:rPr>
            </a:br>
            <a:endParaRPr lang="th-TH" sz="6700" b="1" dirty="0">
              <a:solidFill>
                <a:schemeClr val="bg1"/>
              </a:solidFill>
            </a:endParaRPr>
          </a:p>
        </p:txBody>
      </p:sp>
    </p:spTree>
  </p:cSld>
  <p:clrMapOvr>
    <a:masterClrMapping/>
  </p:clrMapOvr>
  <p:transition>
    <p:split orient="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solidFill>
          <a:srgbClr val="99FFCC"/>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a:r>
              <a:rPr lang="th-TH" sz="6600" b="1" dirty="0">
                <a:solidFill>
                  <a:schemeClr val="tx1"/>
                </a:solidFill>
              </a:rPr>
              <a:t>สิทธิได้รับทราบข้อเท็จจริง</a:t>
            </a:r>
          </a:p>
        </p:txBody>
      </p:sp>
      <p:sp>
        <p:nvSpPr>
          <p:cNvPr id="7171" name="Rectangle 3"/>
          <p:cNvSpPr>
            <a:spLocks noGrp="1" noChangeArrowheads="1"/>
          </p:cNvSpPr>
          <p:nvPr>
            <p:ph sz="quarter" idx="1"/>
          </p:nvPr>
        </p:nvSpPr>
        <p:spPr>
          <a:xfrm>
            <a:off x="642910" y="1571612"/>
            <a:ext cx="7758138" cy="4873752"/>
          </a:xfrm>
          <a:ln>
            <a:solidFill>
              <a:schemeClr val="accent1"/>
            </a:solidFill>
          </a:ln>
        </p:spPr>
        <p:txBody>
          <a:bodyPr>
            <a:noAutofit/>
          </a:bodyPr>
          <a:lstStyle/>
          <a:p>
            <a:pPr algn="thaiDist">
              <a:lnSpc>
                <a:spcPct val="90000"/>
              </a:lnSpc>
              <a:buBlip>
                <a:blip r:embed="rId2"/>
              </a:buBlip>
            </a:pPr>
            <a:r>
              <a:rPr lang="th-TH" sz="5400" b="1" dirty="0" smtClean="0"/>
              <a:t> คำสั่ง</a:t>
            </a:r>
            <a:r>
              <a:rPr lang="th-TH" sz="5400" b="1" dirty="0">
                <a:cs typeface="Angsana New" pitchFamily="18" charset="-34"/>
              </a:rPr>
              <a:t>ที่</a:t>
            </a:r>
            <a:r>
              <a:rPr lang="th-TH" sz="5400" b="1" dirty="0"/>
              <a:t>กระทบ</a:t>
            </a:r>
            <a:r>
              <a:rPr lang="th-TH" sz="5400" b="1" dirty="0">
                <a:cs typeface="Angsana New" pitchFamily="18" charset="-34"/>
              </a:rPr>
              <a:t>ต่อ</a:t>
            </a:r>
            <a:r>
              <a:rPr lang="th-TH" sz="5400" b="1" dirty="0"/>
              <a:t>สิทธิและหน้าที่ตามกฎ</a:t>
            </a:r>
            <a:r>
              <a:rPr lang="th-TH" sz="5400" b="1" dirty="0">
                <a:cs typeface="Angsana New" pitchFamily="18" charset="-34"/>
              </a:rPr>
              <a:t>หมาย</a:t>
            </a:r>
            <a:r>
              <a:rPr lang="th-TH" sz="5400" b="1" dirty="0"/>
              <a:t>ของ</a:t>
            </a:r>
            <a:r>
              <a:rPr lang="th-TH" sz="5400" b="1" dirty="0" smtClean="0"/>
              <a:t>คู่กรณี ต้อง</a:t>
            </a:r>
            <a:r>
              <a:rPr lang="th-TH" sz="5400" b="1" dirty="0"/>
              <a:t>เปิดโอกาสให้คู่กรณีทราบ</a:t>
            </a:r>
            <a:r>
              <a:rPr lang="th-TH" sz="5400" b="1" dirty="0" smtClean="0"/>
              <a:t>ข้อเท็จจริงอย่าง</a:t>
            </a:r>
            <a:r>
              <a:rPr lang="th-TH" sz="5400" b="1" dirty="0"/>
              <a:t>เพียงพอ</a:t>
            </a:r>
          </a:p>
          <a:p>
            <a:pPr algn="thaiDist">
              <a:lnSpc>
                <a:spcPct val="90000"/>
              </a:lnSpc>
              <a:buBlip>
                <a:blip r:embed="rId2"/>
              </a:buBlip>
            </a:pPr>
            <a:r>
              <a:rPr lang="th-TH" sz="5400" b="1" dirty="0" smtClean="0"/>
              <a:t> ต้อง</a:t>
            </a:r>
            <a:r>
              <a:rPr lang="th-TH" sz="5400" b="1" dirty="0"/>
              <a:t>ให้โอกาส</a:t>
            </a:r>
            <a:r>
              <a:rPr lang="th-TH" sz="5400" b="1" dirty="0">
                <a:cs typeface="Angsana New" pitchFamily="18" charset="-34"/>
              </a:rPr>
              <a:t>คู่กรณี</a:t>
            </a:r>
            <a:r>
              <a:rPr lang="th-TH" sz="5400" b="1" dirty="0"/>
              <a:t>โต้แย้งแสดงพยานหลักฐาน</a:t>
            </a:r>
          </a:p>
          <a:p>
            <a:pPr algn="thaiDist">
              <a:lnSpc>
                <a:spcPct val="90000"/>
              </a:lnSpc>
              <a:buBlip>
                <a:blip r:embed="rId2"/>
              </a:buBlip>
            </a:pPr>
            <a:r>
              <a:rPr lang="th-TH" sz="5400" b="1" dirty="0" smtClean="0"/>
              <a:t> รวมถึง</a:t>
            </a:r>
            <a:r>
              <a:rPr lang="th-TH" sz="5400" b="1" dirty="0"/>
              <a:t>การแจ้งผลที่จะเกิดขึ้นกระทบสิทธิ</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171">
                                            <p:txEl>
                                              <p:pRg st="1" end="1"/>
                                            </p:txEl>
                                          </p:spTgt>
                                        </p:tgtEl>
                                        <p:attrNameLst>
                                          <p:attrName>style.visibility</p:attrName>
                                        </p:attrNameLst>
                                      </p:cBhvr>
                                      <p:to>
                                        <p:strVal val="visible"/>
                                      </p:to>
                                    </p:set>
                                    <p:animEffect transition="in" filter="dissolve">
                                      <p:cBhvr>
                                        <p:cTn id="10" dur="500"/>
                                        <p:tgtEl>
                                          <p:spTgt spid="7171">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7171">
                                            <p:txEl>
                                              <p:pRg st="2" end="2"/>
                                            </p:txEl>
                                          </p:spTgt>
                                        </p:tgtEl>
                                        <p:attrNameLst>
                                          <p:attrName>style.visibility</p:attrName>
                                        </p:attrNameLst>
                                      </p:cBhvr>
                                      <p:to>
                                        <p:strVal val="visible"/>
                                      </p:to>
                                    </p:set>
                                    <p:animEffect transition="in" filter="dissolve">
                                      <p:cBhvr>
                                        <p:cTn id="13" dur="500"/>
                                        <p:tgtEl>
                                          <p:spTgt spid="7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152400"/>
            <a:ext cx="7772400" cy="1143000"/>
          </a:xfrm>
        </p:spPr>
        <p:txBody>
          <a:bodyPr/>
          <a:lstStyle/>
          <a:p>
            <a:pPr algn="ctr"/>
            <a:r>
              <a:rPr lang="th-TH" sz="6200" b="1" dirty="0">
                <a:solidFill>
                  <a:srgbClr val="FF0000"/>
                </a:solidFill>
                <a:latin typeface="AngsanaUPC" pitchFamily="18" charset="-34"/>
              </a:rPr>
              <a:t>ข้อยกเว้นสิทธิรับทราบข้อเท็จจริง</a:t>
            </a:r>
            <a:endParaRPr lang="th-TH" sz="6000" b="1" i="0" dirty="0">
              <a:solidFill>
                <a:srgbClr val="FF0000"/>
              </a:solidFill>
            </a:endParaRPr>
          </a:p>
        </p:txBody>
      </p:sp>
      <p:sp>
        <p:nvSpPr>
          <p:cNvPr id="12291" name="Rectangle 3"/>
          <p:cNvSpPr>
            <a:spLocks noGrp="1" noChangeArrowheads="1"/>
          </p:cNvSpPr>
          <p:nvPr>
            <p:ph sz="quarter" idx="1"/>
          </p:nvPr>
        </p:nvSpPr>
        <p:spPr>
          <a:xfrm>
            <a:off x="685800" y="1219200"/>
            <a:ext cx="7772400" cy="5424510"/>
          </a:xfrm>
          <a:ln>
            <a:solidFill>
              <a:schemeClr val="accent3"/>
            </a:solidFill>
          </a:ln>
        </p:spPr>
        <p:txBody>
          <a:bodyPr/>
          <a:lstStyle/>
          <a:p>
            <a:pPr algn="thaiDist">
              <a:buClr>
                <a:srgbClr val="002060"/>
              </a:buClr>
              <a:buFont typeface="Century Schoolbook" pitchFamily="18" charset="0"/>
              <a:buChar char="►"/>
            </a:pPr>
            <a:r>
              <a:rPr lang="th-TH" sz="4400" b="1" dirty="0" smtClean="0"/>
              <a:t> ความ</a:t>
            </a:r>
            <a:r>
              <a:rPr lang="th-TH" sz="4400" b="1" dirty="0"/>
              <a:t>เสียหายร้ายแรงต่อประโยชน์สาธารณะ</a:t>
            </a:r>
          </a:p>
          <a:p>
            <a:pPr algn="thaiDist">
              <a:buClr>
                <a:srgbClr val="002060"/>
              </a:buClr>
              <a:buFont typeface="Century Schoolbook" pitchFamily="18" charset="0"/>
              <a:buChar char="►"/>
            </a:pPr>
            <a:r>
              <a:rPr lang="th-TH" sz="4400" b="1" dirty="0" smtClean="0"/>
              <a:t> กรณี</a:t>
            </a:r>
            <a:r>
              <a:rPr lang="th-TH" sz="4400" b="1" dirty="0"/>
              <a:t>จำเป็นเร่งด่วน</a:t>
            </a:r>
          </a:p>
          <a:p>
            <a:pPr algn="thaiDist">
              <a:buClr>
                <a:srgbClr val="002060"/>
              </a:buClr>
              <a:buFont typeface="Century Schoolbook" pitchFamily="18" charset="0"/>
              <a:buChar char="►"/>
            </a:pPr>
            <a:r>
              <a:rPr lang="th-TH" sz="4400" b="1" i="1" dirty="0" smtClean="0"/>
              <a:t> ระยะเวลา</a:t>
            </a:r>
            <a:r>
              <a:rPr lang="th-TH" sz="4400" b="1" i="1" dirty="0"/>
              <a:t>ดำเนินการตามกฎหมายล่าช้าออกไป</a:t>
            </a:r>
          </a:p>
          <a:p>
            <a:pPr algn="thaiDist">
              <a:buClr>
                <a:srgbClr val="002060"/>
              </a:buClr>
              <a:buFont typeface="Century Schoolbook" pitchFamily="18" charset="0"/>
              <a:buChar char="►"/>
            </a:pPr>
            <a:r>
              <a:rPr lang="th-TH" sz="4400" b="1" i="1" dirty="0" smtClean="0"/>
              <a:t> ข้อเท็จจริง</a:t>
            </a:r>
            <a:r>
              <a:rPr lang="th-TH" sz="4400" b="1" i="1" dirty="0"/>
              <a:t>ในคำขอครบถ้วนแล้ว</a:t>
            </a:r>
          </a:p>
          <a:p>
            <a:pPr algn="thaiDist">
              <a:buClr>
                <a:srgbClr val="002060"/>
              </a:buClr>
              <a:buFont typeface="Century Schoolbook" pitchFamily="18" charset="0"/>
              <a:buChar char="►"/>
            </a:pPr>
            <a:r>
              <a:rPr lang="th-TH" sz="4400" b="1" i="1" dirty="0" smtClean="0"/>
              <a:t> โดย</a:t>
            </a:r>
            <a:r>
              <a:rPr lang="th-TH" sz="4400" b="1" i="1" dirty="0"/>
              <a:t>สภาพไม่อาจกระทำได้</a:t>
            </a:r>
          </a:p>
          <a:p>
            <a:pPr algn="thaiDist">
              <a:buClr>
                <a:srgbClr val="002060"/>
              </a:buClr>
              <a:buFont typeface="Century Schoolbook" pitchFamily="18" charset="0"/>
              <a:buChar char="►"/>
            </a:pPr>
            <a:r>
              <a:rPr lang="th-TH" sz="4400" b="1" i="1" dirty="0" smtClean="0"/>
              <a:t> เป็น</a:t>
            </a:r>
            <a:r>
              <a:rPr lang="th-TH" sz="4400" b="1" i="1" dirty="0"/>
              <a:t>มาตรการบังคับทางปกครอง</a:t>
            </a:r>
          </a:p>
          <a:p>
            <a:pPr algn="thaiDist">
              <a:buClr>
                <a:srgbClr val="002060"/>
              </a:buClr>
              <a:buFont typeface="Century Schoolbook" pitchFamily="18" charset="0"/>
              <a:buChar char="►"/>
            </a:pPr>
            <a:r>
              <a:rPr lang="th-TH" sz="4400" b="1" i="1" dirty="0" smtClean="0"/>
              <a:t> กรณี</a:t>
            </a:r>
            <a:r>
              <a:rPr lang="th-TH" sz="4400" b="1" i="1" dirty="0"/>
              <a:t>กำหนดตามกฎกระทรวง</a:t>
            </a:r>
          </a:p>
          <a:p>
            <a:pPr algn="dist"/>
            <a:endParaRPr lang="th-TH" sz="4400" b="1" i="1" dirty="0"/>
          </a:p>
        </p:txBody>
      </p:sp>
      <p:pic>
        <p:nvPicPr>
          <p:cNvPr id="4" name="Picture 3" descr="1.jpg"/>
          <p:cNvPicPr>
            <a:picLocks noChangeAspect="1"/>
          </p:cNvPicPr>
          <p:nvPr/>
        </p:nvPicPr>
        <p:blipFill>
          <a:blip r:embed="rId2"/>
          <a:stretch>
            <a:fillRect/>
          </a:stretch>
        </p:blipFill>
        <p:spPr>
          <a:xfrm>
            <a:off x="5786446" y="4071942"/>
            <a:ext cx="2805650" cy="2428891"/>
          </a:xfrm>
          <a:prstGeom prst="rect">
            <a:avLst/>
          </a:prstGeom>
          <a:ln>
            <a:noFill/>
          </a:ln>
          <a:effectLst>
            <a:softEdge rad="112500"/>
          </a:effectLst>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slide(fromBottom)">
                                      <p:cBhvr>
                                        <p:cTn id="7" dur="500"/>
                                        <p:tgtEl>
                                          <p:spTgt spid="12291">
                                            <p:txEl>
                                              <p:pRg st="0" end="0"/>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12291">
                                            <p:txEl>
                                              <p:pRg st="1" end="1"/>
                                            </p:txEl>
                                          </p:spTgt>
                                        </p:tgtEl>
                                        <p:attrNameLst>
                                          <p:attrName>style.visibility</p:attrName>
                                        </p:attrNameLst>
                                      </p:cBhvr>
                                      <p:to>
                                        <p:strVal val="visible"/>
                                      </p:to>
                                    </p:set>
                                    <p:animEffect transition="in" filter="slide(fromBottom)">
                                      <p:cBhvr>
                                        <p:cTn id="10" dur="500"/>
                                        <p:tgtEl>
                                          <p:spTgt spid="12291">
                                            <p:txEl>
                                              <p:pRg st="1" end="1"/>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12291">
                                            <p:txEl>
                                              <p:pRg st="2" end="2"/>
                                            </p:txEl>
                                          </p:spTgt>
                                        </p:tgtEl>
                                        <p:attrNameLst>
                                          <p:attrName>style.visibility</p:attrName>
                                        </p:attrNameLst>
                                      </p:cBhvr>
                                      <p:to>
                                        <p:strVal val="visible"/>
                                      </p:to>
                                    </p:set>
                                    <p:animEffect transition="in" filter="slide(fromBottom)">
                                      <p:cBhvr>
                                        <p:cTn id="13" dur="500"/>
                                        <p:tgtEl>
                                          <p:spTgt spid="12291">
                                            <p:txEl>
                                              <p:pRg st="2" end="2"/>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12291">
                                            <p:txEl>
                                              <p:pRg st="3" end="3"/>
                                            </p:txEl>
                                          </p:spTgt>
                                        </p:tgtEl>
                                        <p:attrNameLst>
                                          <p:attrName>style.visibility</p:attrName>
                                        </p:attrNameLst>
                                      </p:cBhvr>
                                      <p:to>
                                        <p:strVal val="visible"/>
                                      </p:to>
                                    </p:set>
                                    <p:animEffect transition="in" filter="slide(fromBottom)">
                                      <p:cBhvr>
                                        <p:cTn id="16" dur="500"/>
                                        <p:tgtEl>
                                          <p:spTgt spid="12291">
                                            <p:txEl>
                                              <p:pRg st="3" end="3"/>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animEffect transition="in" filter="slide(fromBottom)">
                                      <p:cBhvr>
                                        <p:cTn id="19" dur="500"/>
                                        <p:tgtEl>
                                          <p:spTgt spid="12291">
                                            <p:txEl>
                                              <p:pRg st="4" end="4"/>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12291">
                                            <p:txEl>
                                              <p:pRg st="5" end="5"/>
                                            </p:txEl>
                                          </p:spTgt>
                                        </p:tgtEl>
                                        <p:attrNameLst>
                                          <p:attrName>style.visibility</p:attrName>
                                        </p:attrNameLst>
                                      </p:cBhvr>
                                      <p:to>
                                        <p:strVal val="visible"/>
                                      </p:to>
                                    </p:set>
                                    <p:animEffect transition="in" filter="slide(fromBottom)">
                                      <p:cBhvr>
                                        <p:cTn id="22" dur="500"/>
                                        <p:tgtEl>
                                          <p:spTgt spid="12291">
                                            <p:txEl>
                                              <p:pRg st="5" end="5"/>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12291">
                                            <p:txEl>
                                              <p:pRg st="6" end="6"/>
                                            </p:txEl>
                                          </p:spTgt>
                                        </p:tgtEl>
                                        <p:attrNameLst>
                                          <p:attrName>style.visibility</p:attrName>
                                        </p:attrNameLst>
                                      </p:cBhvr>
                                      <p:to>
                                        <p:strVal val="visible"/>
                                      </p:to>
                                    </p:set>
                                    <p:animEffect transition="in" filter="slide(fromBottom)">
                                      <p:cBhvr>
                                        <p:cTn id="25" dur="500"/>
                                        <p:tgtEl>
                                          <p:spTgt spid="122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bg>
      <p:bgPr>
        <a:solidFill>
          <a:schemeClr val="bg2">
            <a:lumMod val="90000"/>
          </a:schemeClr>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th-TH" sz="6600" b="1" dirty="0">
                <a:solidFill>
                  <a:schemeClr val="tx1"/>
                </a:solidFill>
              </a:rPr>
              <a:t>สิทธิมีที่ปรึกษาและผู้ทำการแทน</a:t>
            </a:r>
          </a:p>
        </p:txBody>
      </p:sp>
      <p:sp>
        <p:nvSpPr>
          <p:cNvPr id="13315" name="Rectangle 3"/>
          <p:cNvSpPr>
            <a:spLocks noGrp="1" noChangeArrowheads="1"/>
          </p:cNvSpPr>
          <p:nvPr>
            <p:ph sz="quarter" idx="1"/>
          </p:nvPr>
        </p:nvSpPr>
        <p:spPr>
          <a:xfrm>
            <a:off x="571472" y="1714488"/>
            <a:ext cx="7772400" cy="4592652"/>
          </a:xfrm>
          <a:ln>
            <a:solidFill>
              <a:schemeClr val="accent3"/>
            </a:solidFill>
          </a:ln>
        </p:spPr>
        <p:txBody>
          <a:bodyPr>
            <a:normAutofit/>
          </a:bodyPr>
          <a:lstStyle/>
          <a:p>
            <a:pPr>
              <a:buClr>
                <a:srgbClr val="FF0000"/>
              </a:buClr>
              <a:buFont typeface="Wingdings" pitchFamily="2" charset="2"/>
              <a:buChar char=""/>
            </a:pPr>
            <a:r>
              <a:rPr lang="th-TH" sz="5400" b="1" dirty="0" smtClean="0"/>
              <a:t> สิทธิมีทนายเป็น</a:t>
            </a:r>
            <a:r>
              <a:rPr lang="th-TH" sz="5400" b="1" dirty="0"/>
              <a:t>สิทธิขั้นพื้นฐาน</a:t>
            </a:r>
          </a:p>
          <a:p>
            <a:pPr>
              <a:buClr>
                <a:srgbClr val="00B0F0"/>
              </a:buClr>
              <a:buFont typeface="Wingdings" pitchFamily="2" charset="2"/>
              <a:buChar char=""/>
            </a:pPr>
            <a:r>
              <a:rPr lang="th-TH" sz="5400" b="1" dirty="0" smtClean="0"/>
              <a:t> การ</a:t>
            </a:r>
            <a:r>
              <a:rPr lang="th-TH" sz="5400" b="1" dirty="0"/>
              <a:t>พิจารณา</a:t>
            </a:r>
            <a:r>
              <a:rPr lang="th-TH" sz="5400" b="1" dirty="0" smtClean="0"/>
              <a:t>ทางปกครอง</a:t>
            </a:r>
            <a:r>
              <a:rPr lang="th-TH" sz="5400" b="1" dirty="0"/>
              <a:t>มีความซับซ้อน</a:t>
            </a:r>
          </a:p>
          <a:p>
            <a:pPr>
              <a:buClr>
                <a:srgbClr val="00B050"/>
              </a:buClr>
              <a:buFont typeface="Wingdings" pitchFamily="2" charset="2"/>
              <a:buChar char=""/>
            </a:pPr>
            <a:r>
              <a:rPr lang="th-TH" sz="5400" b="1" dirty="0" smtClean="0"/>
              <a:t> ความรู้</a:t>
            </a:r>
            <a:r>
              <a:rPr lang="th-TH" sz="5400" b="1" dirty="0"/>
              <a:t>ทางเทคนิคเฉพาะด้าน</a:t>
            </a:r>
          </a:p>
          <a:p>
            <a:pPr>
              <a:buClr>
                <a:srgbClr val="FFC000"/>
              </a:buClr>
              <a:buFont typeface="Wingdings" pitchFamily="2" charset="2"/>
              <a:buChar char=""/>
            </a:pPr>
            <a:r>
              <a:rPr lang="th-TH" sz="5400" b="1" dirty="0" smtClean="0"/>
              <a:t> สิทธิ</a:t>
            </a:r>
            <a:r>
              <a:rPr lang="th-TH" sz="5400" b="1" dirty="0"/>
              <a:t>นำที่ปรึกษาเข้า</a:t>
            </a:r>
            <a:r>
              <a:rPr lang="th-TH" sz="5400" b="1" dirty="0" smtClean="0"/>
              <a:t>ร่วม</a:t>
            </a:r>
          </a:p>
          <a:p>
            <a:pPr>
              <a:buClr>
                <a:srgbClr val="FF0000"/>
              </a:buClr>
              <a:buNone/>
            </a:pPr>
            <a:r>
              <a:rPr lang="th-TH" sz="5400" b="1" dirty="0" smtClean="0"/>
              <a:t>    ใน</a:t>
            </a:r>
            <a:r>
              <a:rPr lang="th-TH" sz="5400" b="1" dirty="0"/>
              <a:t>กระบวนพิจารณา</a:t>
            </a:r>
          </a:p>
        </p:txBody>
      </p:sp>
      <p:pic>
        <p:nvPicPr>
          <p:cNvPr id="4" name="Picture 3" descr="5.jpg"/>
          <p:cNvPicPr>
            <a:picLocks noChangeAspect="1"/>
          </p:cNvPicPr>
          <p:nvPr/>
        </p:nvPicPr>
        <p:blipFill>
          <a:blip r:embed="rId3"/>
          <a:stretch>
            <a:fillRect/>
          </a:stretch>
        </p:blipFill>
        <p:spPr>
          <a:xfrm>
            <a:off x="5357818" y="4214818"/>
            <a:ext cx="3333773" cy="2286016"/>
          </a:xfrm>
          <a:prstGeom prst="rect">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anim calcmode="lin" valueType="num">
                                      <p:cBhvr additive="base">
                                        <p:cTn id="11"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anim calcmode="lin" valueType="num">
                                      <p:cBhvr additive="base">
                                        <p:cTn id="15"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31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anim calcmode="lin" valueType="num">
                                      <p:cBhvr additive="base">
                                        <p:cTn id="19"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anim calcmode="lin" valueType="num">
                                      <p:cBhvr additive="base">
                                        <p:cTn id="23"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3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an0005.jpg"/>
          <p:cNvPicPr>
            <a:picLocks noChangeAspect="1"/>
          </p:cNvPicPr>
          <p:nvPr/>
        </p:nvPicPr>
        <p:blipFill>
          <a:blip r:embed="rId2"/>
          <a:stretch>
            <a:fillRect/>
          </a:stretch>
        </p:blipFill>
        <p:spPr>
          <a:xfrm>
            <a:off x="-1357354" y="0"/>
            <a:ext cx="10858576" cy="7883624"/>
          </a:xfrm>
          <a:prstGeom prst="rect">
            <a:avLst/>
          </a:prstGeom>
        </p:spPr>
      </p:pic>
    </p:spTree>
  </p:cSld>
  <p:clrMapOvr>
    <a:masterClrMapping/>
  </p:clrMapOvr>
  <p:transition>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solidFill>
          <a:schemeClr val="bg1">
            <a:lumMod val="85000"/>
          </a:scheme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th-TH" sz="6600" b="1" dirty="0">
                <a:solidFill>
                  <a:schemeClr val="tx1"/>
                </a:solidFill>
              </a:rPr>
              <a:t>สิทธิได้รับ</a:t>
            </a:r>
            <a:r>
              <a:rPr lang="th-TH" sz="6600" b="1" dirty="0" smtClean="0">
                <a:solidFill>
                  <a:schemeClr val="tx1"/>
                </a:solidFill>
              </a:rPr>
              <a:t>คำแนะนำและแจ้งสิทธิ</a:t>
            </a:r>
            <a:endParaRPr lang="th-TH" sz="6600" b="1" dirty="0">
              <a:solidFill>
                <a:schemeClr val="tx1"/>
              </a:solidFill>
            </a:endParaRPr>
          </a:p>
        </p:txBody>
      </p:sp>
      <p:sp>
        <p:nvSpPr>
          <p:cNvPr id="14339" name="Rectangle 3"/>
          <p:cNvSpPr>
            <a:spLocks noGrp="1" noChangeArrowheads="1"/>
          </p:cNvSpPr>
          <p:nvPr>
            <p:ph sz="quarter" idx="1"/>
          </p:nvPr>
        </p:nvSpPr>
        <p:spPr>
          <a:ln>
            <a:solidFill>
              <a:schemeClr val="accent5">
                <a:lumMod val="50000"/>
              </a:schemeClr>
            </a:solidFill>
          </a:ln>
        </p:spPr>
        <p:txBody>
          <a:bodyPr/>
          <a:lstStyle/>
          <a:p>
            <a:r>
              <a:rPr lang="th-TH" sz="4400" b="1" i="1" dirty="0" smtClean="0">
                <a:solidFill>
                  <a:srgbClr val="FF0000"/>
                </a:solidFill>
              </a:rPr>
              <a:t> </a:t>
            </a:r>
            <a:r>
              <a:rPr lang="th-TH" sz="4800" b="1" i="1" dirty="0" smtClean="0">
                <a:solidFill>
                  <a:srgbClr val="FF0000"/>
                </a:solidFill>
              </a:rPr>
              <a:t>หลัก</a:t>
            </a:r>
            <a:r>
              <a:rPr lang="th-TH" sz="4800" b="1" i="1" dirty="0">
                <a:solidFill>
                  <a:srgbClr val="FF0000"/>
                </a:solidFill>
              </a:rPr>
              <a:t>นิติธรรม ( </a:t>
            </a:r>
            <a:r>
              <a:rPr lang="en-US" sz="4800" b="1" i="1" dirty="0">
                <a:solidFill>
                  <a:srgbClr val="FF0000"/>
                </a:solidFill>
              </a:rPr>
              <a:t>Rule of Law </a:t>
            </a:r>
            <a:r>
              <a:rPr lang="th-TH" sz="4800" b="1" i="1" dirty="0">
                <a:solidFill>
                  <a:srgbClr val="FF0000"/>
                </a:solidFill>
              </a:rPr>
              <a:t>)</a:t>
            </a:r>
          </a:p>
          <a:p>
            <a:r>
              <a:rPr lang="th-TH" sz="4800" b="1" i="1" dirty="0" smtClean="0"/>
              <a:t> “บุคคล</a:t>
            </a:r>
            <a:r>
              <a:rPr lang="th-TH" sz="4800" b="1" i="1" dirty="0"/>
              <a:t>ย่อมไม่สูญเสีย</a:t>
            </a:r>
            <a:r>
              <a:rPr lang="th-TH" sz="4800" b="1" i="1" dirty="0" smtClean="0"/>
              <a:t>สิทธิ</a:t>
            </a:r>
          </a:p>
          <a:p>
            <a:pPr>
              <a:buNone/>
            </a:pPr>
            <a:r>
              <a:rPr lang="th-TH" sz="4800" b="1" i="1" dirty="0" smtClean="0"/>
              <a:t>     เพราะ</a:t>
            </a:r>
            <a:r>
              <a:rPr lang="th-TH" sz="4800" b="1" i="1" dirty="0"/>
              <a:t>ความไม่</a:t>
            </a:r>
            <a:r>
              <a:rPr lang="th-TH" sz="4800" b="1" i="1" dirty="0" smtClean="0"/>
              <a:t>รู้</a:t>
            </a:r>
            <a:r>
              <a:rPr lang="th-TH" sz="4800" b="1" i="1" dirty="0" smtClean="0">
                <a:cs typeface="Angsana New" pitchFamily="18" charset="-34"/>
              </a:rPr>
              <a:t>หรือ</a:t>
            </a:r>
            <a:r>
              <a:rPr lang="th-TH" sz="4800" b="1" i="1" dirty="0" smtClean="0"/>
              <a:t>ไม่</a:t>
            </a:r>
            <a:r>
              <a:rPr lang="th-TH" sz="4800" b="1" i="1" dirty="0"/>
              <a:t>ได้รับ</a:t>
            </a:r>
            <a:r>
              <a:rPr lang="th-TH" sz="4800" b="1" i="1" dirty="0" smtClean="0"/>
              <a:t>ความ   </a:t>
            </a:r>
          </a:p>
          <a:p>
            <a:pPr>
              <a:buNone/>
            </a:pPr>
            <a:r>
              <a:rPr lang="th-TH" sz="4800" b="1" i="1" dirty="0" smtClean="0"/>
              <a:t>     ช่วยเหลือ </a:t>
            </a:r>
            <a:r>
              <a:rPr lang="th-TH" sz="4800" b="1" i="1" dirty="0"/>
              <a:t>เพราะไม่มีประสบการณ์”</a:t>
            </a:r>
          </a:p>
          <a:p>
            <a:r>
              <a:rPr lang="th-TH" sz="4800" b="1" i="1" dirty="0" smtClean="0"/>
              <a:t> รูป</a:t>
            </a:r>
            <a:r>
              <a:rPr lang="th-TH" sz="4800" b="1" i="1" dirty="0"/>
              <a:t>แบบ,เวลา,วิธีการเป็นดุลพินิจของเจ้าหน้าที่</a:t>
            </a:r>
          </a:p>
        </p:txBody>
      </p:sp>
      <p:pic>
        <p:nvPicPr>
          <p:cNvPr id="5" name="Picture 4" descr="25.jpg"/>
          <p:cNvPicPr>
            <a:picLocks noChangeAspect="1"/>
          </p:cNvPicPr>
          <p:nvPr/>
        </p:nvPicPr>
        <p:blipFill>
          <a:blip r:embed="rId2"/>
          <a:stretch>
            <a:fillRect/>
          </a:stretch>
        </p:blipFill>
        <p:spPr>
          <a:xfrm>
            <a:off x="6625842" y="3429000"/>
            <a:ext cx="2089562" cy="2786082"/>
          </a:xfrm>
          <a:prstGeom prst="rect">
            <a:avLst/>
          </a:prstGeom>
          <a:ln>
            <a:noFill/>
          </a:ln>
          <a:effectLst>
            <a:softEdge rad="112500"/>
          </a:effec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bg/>
                                          </p:spTgt>
                                        </p:tgtEl>
                                        <p:attrNameLst>
                                          <p:attrName>style.visibility</p:attrName>
                                        </p:attrNameLst>
                                      </p:cBhvr>
                                      <p:to>
                                        <p:strVal val="visible"/>
                                      </p:to>
                                    </p:set>
                                    <p:anim calcmode="lin" valueType="num">
                                      <p:cBhvr additive="base">
                                        <p:cTn id="7" dur="500" fill="hold"/>
                                        <p:tgtEl>
                                          <p:spTgt spid="1433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339">
                                            <p:txEl>
                                              <p:pRg st="0" end="0"/>
                                            </p:txEl>
                                          </p:spTgt>
                                        </p:tgtEl>
                                        <p:attrNameLst>
                                          <p:attrName>style.visibility</p:attrName>
                                        </p:attrNameLst>
                                      </p:cBhvr>
                                      <p:to>
                                        <p:strVal val="visible"/>
                                      </p:to>
                                    </p:set>
                                    <p:anim calcmode="lin" valueType="num">
                                      <p:cBhvr additive="base">
                                        <p:cTn id="11"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33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anim calcmode="lin" valueType="num">
                                      <p:cBhvr additive="base">
                                        <p:cTn id="15"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339">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339">
                                            <p:txEl>
                                              <p:pRg st="3" end="3"/>
                                            </p:txEl>
                                          </p:spTgt>
                                        </p:tgtEl>
                                        <p:attrNameLst>
                                          <p:attrName>style.visibility</p:attrName>
                                        </p:attrNameLst>
                                      </p:cBhvr>
                                      <p:to>
                                        <p:strVal val="visible"/>
                                      </p:to>
                                    </p:set>
                                    <p:anim calcmode="lin" valueType="num">
                                      <p:cBhvr additive="base">
                                        <p:cTn id="23"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339">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339">
                                            <p:txEl>
                                              <p:pRg st="4" end="4"/>
                                            </p:txEl>
                                          </p:spTgt>
                                        </p:tgtEl>
                                        <p:attrNameLst>
                                          <p:attrName>style.visibility</p:attrName>
                                        </p:attrNameLst>
                                      </p:cBhvr>
                                      <p:to>
                                        <p:strVal val="visible"/>
                                      </p:to>
                                    </p:set>
                                    <p:anim calcmode="lin" valueType="num">
                                      <p:cBhvr additive="base">
                                        <p:cTn id="27" dur="5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3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allAtOnce"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bg>
      <p:bgPr>
        <a:solidFill>
          <a:schemeClr val="accent5">
            <a:lumMod val="75000"/>
          </a:scheme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r>
              <a:rPr lang="th-TH" sz="7200" b="1" dirty="0">
                <a:solidFill>
                  <a:schemeClr val="bg1"/>
                </a:solidFill>
              </a:rPr>
              <a:t>สิทธิขอตรวจดูเอกสาร</a:t>
            </a:r>
          </a:p>
        </p:txBody>
      </p:sp>
      <p:sp>
        <p:nvSpPr>
          <p:cNvPr id="15363" name="Rectangle 3"/>
          <p:cNvSpPr>
            <a:spLocks noGrp="1" noChangeArrowheads="1"/>
          </p:cNvSpPr>
          <p:nvPr>
            <p:ph sz="quarter" idx="1"/>
          </p:nvPr>
        </p:nvSpPr>
        <p:spPr>
          <a:xfrm>
            <a:off x="685800" y="1752600"/>
            <a:ext cx="7772400" cy="4876800"/>
          </a:xfrm>
          <a:ln>
            <a:solidFill>
              <a:schemeClr val="bg1"/>
            </a:solidFill>
          </a:ln>
        </p:spPr>
        <p:txBody>
          <a:bodyPr/>
          <a:lstStyle/>
          <a:p>
            <a:r>
              <a:rPr lang="th-TH" sz="4400" b="1" i="1" dirty="0" smtClean="0"/>
              <a:t> </a:t>
            </a:r>
            <a:r>
              <a:rPr lang="th-TH" sz="4400" b="1" i="1" dirty="0" smtClean="0">
                <a:solidFill>
                  <a:schemeClr val="bg1"/>
                </a:solidFill>
              </a:rPr>
              <a:t>สิทธิ</a:t>
            </a:r>
            <a:r>
              <a:rPr lang="th-TH" sz="4400" b="1" i="1" dirty="0">
                <a:solidFill>
                  <a:schemeClr val="bg1"/>
                </a:solidFill>
              </a:rPr>
              <a:t>ขอตรวจดูเอกสารที่จำเป็นต้องรู้เพื่อการโต้แย้งหรือเพื่อป้องกันสิทธิของตน</a:t>
            </a:r>
          </a:p>
          <a:p>
            <a:r>
              <a:rPr lang="th-TH" sz="4400" b="1" i="1" dirty="0" smtClean="0">
                <a:solidFill>
                  <a:schemeClr val="bg1"/>
                </a:solidFill>
              </a:rPr>
              <a:t> ข้อยกเว้น </a:t>
            </a:r>
            <a:endParaRPr lang="th-TH" sz="4400" b="1" i="1" dirty="0">
              <a:solidFill>
                <a:schemeClr val="bg1"/>
              </a:solidFill>
            </a:endParaRPr>
          </a:p>
          <a:p>
            <a:pPr lvl="1"/>
            <a:r>
              <a:rPr lang="th-TH" sz="4000" b="1" i="1" dirty="0">
                <a:solidFill>
                  <a:schemeClr val="bg1"/>
                </a:solidFill>
              </a:rPr>
              <a:t>เกินความจำเป็น</a:t>
            </a:r>
          </a:p>
          <a:p>
            <a:pPr lvl="1"/>
            <a:r>
              <a:rPr lang="th-TH" sz="4000" b="1" i="1" dirty="0">
                <a:solidFill>
                  <a:schemeClr val="bg1"/>
                </a:solidFill>
              </a:rPr>
              <a:t>เอกสารต้นร่าง</a:t>
            </a:r>
          </a:p>
          <a:p>
            <a:pPr lvl="1"/>
            <a:r>
              <a:rPr lang="th-TH" sz="4000" b="1" i="1" dirty="0">
                <a:solidFill>
                  <a:schemeClr val="bg1"/>
                </a:solidFill>
              </a:rPr>
              <a:t>เอกสารความลับ</a:t>
            </a:r>
          </a:p>
        </p:txBody>
      </p:sp>
      <p:pic>
        <p:nvPicPr>
          <p:cNvPr id="4" name="Picture 3" descr="7.jpg"/>
          <p:cNvPicPr>
            <a:picLocks noChangeAspect="1"/>
          </p:cNvPicPr>
          <p:nvPr/>
        </p:nvPicPr>
        <p:blipFill>
          <a:blip r:embed="rId2"/>
          <a:stretch>
            <a:fillRect/>
          </a:stretch>
        </p:blipFill>
        <p:spPr>
          <a:xfrm>
            <a:off x="3643305" y="3143248"/>
            <a:ext cx="5056605" cy="3357586"/>
          </a:xfrm>
          <a:prstGeom prst="rect">
            <a:avLst/>
          </a:prstGeom>
          <a:ln>
            <a:noFill/>
          </a:ln>
          <a:effectLst>
            <a:softEdge rad="112500"/>
          </a:effectLst>
        </p:spPr>
      </p:pic>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strips(downLeft)">
                                      <p:cBhvr>
                                        <p:cTn id="7" dur="500"/>
                                        <p:tgtEl>
                                          <p:spTgt spid="15363">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15363">
                                            <p:txEl>
                                              <p:pRg st="1" end="1"/>
                                            </p:txEl>
                                          </p:spTgt>
                                        </p:tgtEl>
                                        <p:attrNameLst>
                                          <p:attrName>style.visibility</p:attrName>
                                        </p:attrNameLst>
                                      </p:cBhvr>
                                      <p:to>
                                        <p:strVal val="visible"/>
                                      </p:to>
                                    </p:set>
                                    <p:animEffect transition="in" filter="strips(downLeft)">
                                      <p:cBhvr>
                                        <p:cTn id="10" dur="500"/>
                                        <p:tgtEl>
                                          <p:spTgt spid="15363">
                                            <p:txEl>
                                              <p:pRg st="1" end="1"/>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15363">
                                            <p:txEl>
                                              <p:pRg st="2" end="2"/>
                                            </p:txEl>
                                          </p:spTgt>
                                        </p:tgtEl>
                                        <p:attrNameLst>
                                          <p:attrName>style.visibility</p:attrName>
                                        </p:attrNameLst>
                                      </p:cBhvr>
                                      <p:to>
                                        <p:strVal val="visible"/>
                                      </p:to>
                                    </p:set>
                                    <p:animEffect transition="in" filter="strips(downLeft)">
                                      <p:cBhvr>
                                        <p:cTn id="13" dur="500"/>
                                        <p:tgtEl>
                                          <p:spTgt spid="15363">
                                            <p:txEl>
                                              <p:pRg st="2" end="2"/>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15363">
                                            <p:txEl>
                                              <p:pRg st="3" end="3"/>
                                            </p:txEl>
                                          </p:spTgt>
                                        </p:tgtEl>
                                        <p:attrNameLst>
                                          <p:attrName>style.visibility</p:attrName>
                                        </p:attrNameLst>
                                      </p:cBhvr>
                                      <p:to>
                                        <p:strVal val="visible"/>
                                      </p:to>
                                    </p:set>
                                    <p:animEffect transition="in" filter="strips(downLeft)">
                                      <p:cBhvr>
                                        <p:cTn id="16" dur="500"/>
                                        <p:tgtEl>
                                          <p:spTgt spid="15363">
                                            <p:txEl>
                                              <p:pRg st="3" end="3"/>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15363">
                                            <p:txEl>
                                              <p:pRg st="4" end="4"/>
                                            </p:txEl>
                                          </p:spTgt>
                                        </p:tgtEl>
                                        <p:attrNameLst>
                                          <p:attrName>style.visibility</p:attrName>
                                        </p:attrNameLst>
                                      </p:cBhvr>
                                      <p:to>
                                        <p:strVal val="visible"/>
                                      </p:to>
                                    </p:set>
                                    <p:animEffect transition="in" filter="strips(downLeft)">
                                      <p:cBhvr>
                                        <p:cTn id="19" dur="500"/>
                                        <p:tgtEl>
                                          <p:spTgt spid="15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28596" y="642918"/>
            <a:ext cx="7467600" cy="1143000"/>
          </a:xfrm>
        </p:spPr>
        <p:txBody>
          <a:bodyPr/>
          <a:lstStyle/>
          <a:p>
            <a:r>
              <a:rPr lang="th-TH" sz="6400" b="1" dirty="0">
                <a:solidFill>
                  <a:schemeClr val="tx1"/>
                </a:solidFill>
              </a:rPr>
              <a:t>สิทธิได้รับการพิจารณาโดยรวดเร็ว</a:t>
            </a:r>
            <a:endParaRPr lang="th-TH" sz="6600" b="1" dirty="0">
              <a:solidFill>
                <a:schemeClr val="tx1"/>
              </a:solidFill>
            </a:endParaRPr>
          </a:p>
        </p:txBody>
      </p:sp>
      <p:sp>
        <p:nvSpPr>
          <p:cNvPr id="16387" name="Rectangle 3"/>
          <p:cNvSpPr>
            <a:spLocks noGrp="1" noChangeArrowheads="1"/>
          </p:cNvSpPr>
          <p:nvPr>
            <p:ph sz="quarter" idx="1"/>
          </p:nvPr>
        </p:nvSpPr>
        <p:spPr>
          <a:xfrm>
            <a:off x="857224" y="1984248"/>
            <a:ext cx="6929486" cy="4016520"/>
          </a:xfrm>
          <a:ln>
            <a:solidFill>
              <a:schemeClr val="accent1">
                <a:lumMod val="75000"/>
              </a:schemeClr>
            </a:solidFill>
          </a:ln>
        </p:spPr>
        <p:txBody>
          <a:bodyPr>
            <a:normAutofit/>
          </a:bodyPr>
          <a:lstStyle/>
          <a:p>
            <a:r>
              <a:rPr lang="th-TH" sz="5400" b="1" i="1" dirty="0" smtClean="0"/>
              <a:t> ประโยชน์</a:t>
            </a:r>
            <a:r>
              <a:rPr lang="th-TH" sz="5400" b="1" i="1" dirty="0"/>
              <a:t>ของคู่กรณี</a:t>
            </a:r>
          </a:p>
          <a:p>
            <a:r>
              <a:rPr lang="th-TH" sz="5400" b="1" i="1" dirty="0" smtClean="0"/>
              <a:t> ประสิทธิภาพ</a:t>
            </a:r>
            <a:r>
              <a:rPr lang="th-TH" sz="5400" b="1" i="1" dirty="0"/>
              <a:t>ของฝ่ายปกครอง</a:t>
            </a:r>
          </a:p>
          <a:p>
            <a:r>
              <a:rPr lang="th-TH" sz="5400" b="1" i="1" dirty="0" smtClean="0"/>
              <a:t> ความ</a:t>
            </a:r>
            <a:r>
              <a:rPr lang="th-TH" sz="5400" b="1" i="1" dirty="0"/>
              <a:t>เหมาะสมกับกรณี</a:t>
            </a:r>
          </a:p>
        </p:txBody>
      </p:sp>
      <p:pic>
        <p:nvPicPr>
          <p:cNvPr id="4" name="Picture 3" descr="24.jpg"/>
          <p:cNvPicPr>
            <a:picLocks noChangeAspect="1"/>
          </p:cNvPicPr>
          <p:nvPr/>
        </p:nvPicPr>
        <p:blipFill>
          <a:blip r:embed="rId2"/>
          <a:stretch>
            <a:fillRect/>
          </a:stretch>
        </p:blipFill>
        <p:spPr>
          <a:xfrm>
            <a:off x="5500694" y="3857628"/>
            <a:ext cx="3238494" cy="2425105"/>
          </a:xfrm>
          <a:prstGeom prst="rect">
            <a:avLst/>
          </a:prstGeom>
          <a:ln>
            <a:noFill/>
          </a:ln>
          <a:effectLst>
            <a:softEdge rad="112500"/>
          </a:effectLst>
        </p:spPr>
      </p:pic>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387">
                                            <p:bg/>
                                          </p:spTgt>
                                        </p:tgtEl>
                                        <p:attrNameLst>
                                          <p:attrName>style.visibility</p:attrName>
                                        </p:attrNameLst>
                                      </p:cBhvr>
                                      <p:to>
                                        <p:strVal val="visible"/>
                                      </p:to>
                                    </p:set>
                                    <p:animEffect transition="in" filter="wipe(down)">
                                      <p:cBhvr>
                                        <p:cTn id="7" dur="500"/>
                                        <p:tgtEl>
                                          <p:spTgt spid="16387">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387">
                                            <p:txEl>
                                              <p:pRg st="0" end="0"/>
                                            </p:txEl>
                                          </p:spTgt>
                                        </p:tgtEl>
                                        <p:attrNameLst>
                                          <p:attrName>style.visibility</p:attrName>
                                        </p:attrNameLst>
                                      </p:cBhvr>
                                      <p:to>
                                        <p:strVal val="visible"/>
                                      </p:to>
                                    </p:set>
                                    <p:animEffect transition="in" filter="wipe(down)">
                                      <p:cBhvr>
                                        <p:cTn id="10" dur="500"/>
                                        <p:tgtEl>
                                          <p:spTgt spid="16387">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Effect transition="in" filter="wipe(down)">
                                      <p:cBhvr>
                                        <p:cTn id="13" dur="500"/>
                                        <p:tgtEl>
                                          <p:spTgt spid="16387">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387">
                                            <p:txEl>
                                              <p:pRg st="2" end="2"/>
                                            </p:txEl>
                                          </p:spTgt>
                                        </p:tgtEl>
                                        <p:attrNameLst>
                                          <p:attrName>style.visibility</p:attrName>
                                        </p:attrNameLst>
                                      </p:cBhvr>
                                      <p:to>
                                        <p:strVal val="visible"/>
                                      </p:to>
                                    </p:set>
                                    <p:animEffect transition="in" filter="wipe(down)">
                                      <p:cBhvr>
                                        <p:cTn id="16" dur="500"/>
                                        <p:tgtEl>
                                          <p:spTgt spid="163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allAtOnce"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bg>
      <p:bgPr>
        <a:solidFill>
          <a:srgbClr val="00B0F0"/>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th-TH" sz="6600" b="1" dirty="0">
                <a:solidFill>
                  <a:schemeClr val="bg1"/>
                </a:solidFill>
              </a:rPr>
              <a:t>สิทธิรับทราบเหตุผลในคำสั่ง</a:t>
            </a:r>
          </a:p>
        </p:txBody>
      </p:sp>
      <p:sp>
        <p:nvSpPr>
          <p:cNvPr id="17411" name="Rectangle 3"/>
          <p:cNvSpPr>
            <a:spLocks noGrp="1" noChangeArrowheads="1"/>
          </p:cNvSpPr>
          <p:nvPr>
            <p:ph sz="quarter" idx="1"/>
          </p:nvPr>
        </p:nvSpPr>
        <p:spPr>
          <a:xfrm>
            <a:off x="500034" y="1785926"/>
            <a:ext cx="7467600" cy="4714908"/>
          </a:xfrm>
          <a:ln>
            <a:solidFill>
              <a:srgbClr val="FF0000"/>
            </a:solidFill>
          </a:ln>
        </p:spPr>
        <p:txBody>
          <a:bodyPr>
            <a:normAutofit/>
          </a:bodyPr>
          <a:lstStyle/>
          <a:p>
            <a:r>
              <a:rPr lang="th-TH" sz="5400" b="1" i="1" dirty="0" smtClean="0"/>
              <a:t> เหตุผล</a:t>
            </a:r>
            <a:r>
              <a:rPr lang="th-TH" sz="5400" b="1" i="1" dirty="0"/>
              <a:t>ในคำสั่งทำให้ตรวจสอบได้ว่า ข้อเท็จจริง ข้อกฎหมายและการวินิจฉัยถูกต้องเหมาะสม หรือไม่</a:t>
            </a:r>
          </a:p>
          <a:p>
            <a:r>
              <a:rPr lang="th-TH" sz="5400" b="1" i="1" dirty="0" smtClean="0"/>
              <a:t> เป็น</a:t>
            </a:r>
            <a:r>
              <a:rPr lang="th-TH" sz="5400" b="1" i="1" dirty="0"/>
              <a:t>ฐานของการใช้สิทธิ</a:t>
            </a:r>
            <a:r>
              <a:rPr lang="th-TH" sz="5400" b="1" i="1" dirty="0" smtClean="0"/>
              <a:t>อุทธรณ์      หรือ</a:t>
            </a:r>
            <a:r>
              <a:rPr lang="th-TH" sz="5400" b="1" i="1" dirty="0"/>
              <a:t>สิทธิ</a:t>
            </a:r>
            <a:r>
              <a:rPr lang="th-TH" sz="5400" b="1" i="1" dirty="0" smtClean="0"/>
              <a:t>ฟ้องคดี</a:t>
            </a:r>
            <a:r>
              <a:rPr lang="th-TH" sz="5400" b="1" i="1" dirty="0"/>
              <a:t>ปกครอง</a:t>
            </a:r>
          </a:p>
        </p:txBody>
      </p:sp>
      <p:pic>
        <p:nvPicPr>
          <p:cNvPr id="6" name="Picture 5" descr="12.jpg"/>
          <p:cNvPicPr>
            <a:picLocks noChangeAspect="1"/>
          </p:cNvPicPr>
          <p:nvPr/>
        </p:nvPicPr>
        <p:blipFill>
          <a:blip r:embed="rId2"/>
          <a:stretch>
            <a:fillRect/>
          </a:stretch>
        </p:blipFill>
        <p:spPr>
          <a:xfrm>
            <a:off x="6500826" y="4357694"/>
            <a:ext cx="2143140" cy="1935853"/>
          </a:xfrm>
          <a:prstGeom prst="rect">
            <a:avLst/>
          </a:prstGeom>
          <a:ln>
            <a:noFill/>
          </a:ln>
          <a:effectLst>
            <a:softEdge rad="112500"/>
          </a:effec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bg/>
                                          </p:spTgt>
                                        </p:tgtEl>
                                        <p:attrNameLst>
                                          <p:attrName>style.visibility</p:attrName>
                                        </p:attrNameLst>
                                      </p:cBhvr>
                                      <p:to>
                                        <p:strVal val="visible"/>
                                      </p:to>
                                    </p:set>
                                    <p:anim calcmode="lin" valueType="num">
                                      <p:cBhvr additive="base">
                                        <p:cTn id="7" dur="500" fill="hold"/>
                                        <p:tgtEl>
                                          <p:spTgt spid="1741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411">
                                            <p:txEl>
                                              <p:pRg st="0" end="0"/>
                                            </p:txEl>
                                          </p:spTgt>
                                        </p:tgtEl>
                                        <p:attrNameLst>
                                          <p:attrName>style.visibility</p:attrName>
                                        </p:attrNameLst>
                                      </p:cBhvr>
                                      <p:to>
                                        <p:strVal val="visible"/>
                                      </p:to>
                                    </p:set>
                                    <p:anim calcmode="lin" valueType="num">
                                      <p:cBhvr additive="base">
                                        <p:cTn id="11"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41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411">
                                            <p:txEl>
                                              <p:pRg st="1" end="1"/>
                                            </p:txEl>
                                          </p:spTgt>
                                        </p:tgtEl>
                                        <p:attrNameLst>
                                          <p:attrName>style.visibility</p:attrName>
                                        </p:attrNameLst>
                                      </p:cBhvr>
                                      <p:to>
                                        <p:strVal val="visible"/>
                                      </p:to>
                                    </p:set>
                                    <p:anim calcmode="lin" valueType="num">
                                      <p:cBhvr additive="base">
                                        <p:cTn id="15"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allAtOnce"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solidFill>
          <a:srgbClr val="FF66CC"/>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th-TH" sz="6600" b="1" dirty="0">
                <a:solidFill>
                  <a:schemeClr val="tx1"/>
                </a:solidFill>
              </a:rPr>
              <a:t>สิทธิโต้แย้งแสดงพยานหลักฐาน</a:t>
            </a:r>
          </a:p>
        </p:txBody>
      </p:sp>
      <p:sp>
        <p:nvSpPr>
          <p:cNvPr id="18435" name="Rectangle 3"/>
          <p:cNvSpPr>
            <a:spLocks noGrp="1" noChangeArrowheads="1"/>
          </p:cNvSpPr>
          <p:nvPr>
            <p:ph sz="quarter" idx="1"/>
          </p:nvPr>
        </p:nvSpPr>
        <p:spPr>
          <a:xfrm>
            <a:off x="457200" y="1600200"/>
            <a:ext cx="8043890" cy="4873752"/>
          </a:xfrm>
          <a:ln>
            <a:solidFill>
              <a:schemeClr val="tx1"/>
            </a:solidFill>
          </a:ln>
        </p:spPr>
        <p:txBody>
          <a:bodyPr>
            <a:normAutofit/>
          </a:bodyPr>
          <a:lstStyle/>
          <a:p>
            <a:pPr>
              <a:buBlip>
                <a:blip r:embed="rId2"/>
              </a:buBlip>
            </a:pPr>
            <a:r>
              <a:rPr lang="th-TH" sz="4800" b="1" i="1" dirty="0" smtClean="0"/>
              <a:t> เจ้าหน้าที่</a:t>
            </a:r>
            <a:r>
              <a:rPr lang="th-TH" sz="4800" b="1" i="1" dirty="0"/>
              <a:t>มีข้อเท็จจริงทุกด้าน</a:t>
            </a:r>
          </a:p>
          <a:p>
            <a:pPr lvl="2">
              <a:buBlip>
                <a:blip r:embed="rId3"/>
              </a:buBlip>
            </a:pPr>
            <a:r>
              <a:rPr lang="th-TH" sz="4800" b="1" i="1" dirty="0" smtClean="0"/>
              <a:t> ข้อเท็จจริง</a:t>
            </a:r>
            <a:r>
              <a:rPr lang="th-TH" sz="4800" b="1" i="1" dirty="0"/>
              <a:t>สนับสนุนฝ่ายปกครอง</a:t>
            </a:r>
          </a:p>
          <a:p>
            <a:pPr lvl="2">
              <a:buBlip>
                <a:blip r:embed="rId3"/>
              </a:buBlip>
            </a:pPr>
            <a:r>
              <a:rPr lang="th-TH" sz="4800" b="1" i="1" dirty="0" smtClean="0"/>
              <a:t> ข้อเท็จจริง</a:t>
            </a:r>
            <a:r>
              <a:rPr lang="th-TH" sz="4800" b="1" i="1" dirty="0"/>
              <a:t>สนับสนุนฝ่ายคู่กรณี</a:t>
            </a:r>
            <a:endParaRPr lang="th-TH" sz="4800" b="1" i="1" dirty="0">
              <a:cs typeface="Angsana New" pitchFamily="18" charset="-34"/>
            </a:endParaRPr>
          </a:p>
          <a:p>
            <a:pPr lvl="2">
              <a:buFontTx/>
              <a:buNone/>
            </a:pPr>
            <a:endParaRPr lang="th-TH" sz="2800" b="1" i="1" dirty="0">
              <a:cs typeface="Angsana New" pitchFamily="18" charset="-34"/>
            </a:endParaRPr>
          </a:p>
          <a:p>
            <a:pPr>
              <a:buBlip>
                <a:blip r:embed="rId2"/>
              </a:buBlip>
            </a:pPr>
            <a:r>
              <a:rPr lang="th-TH" sz="4800" b="1" i="1" dirty="0" smtClean="0"/>
              <a:t> คู่กรณี</a:t>
            </a:r>
            <a:r>
              <a:rPr lang="th-TH" sz="4800" b="1" i="1" dirty="0"/>
              <a:t>มีโอกาสป้องกันสิทธิของตน</a:t>
            </a:r>
          </a:p>
        </p:txBody>
      </p:sp>
      <p:pic>
        <p:nvPicPr>
          <p:cNvPr id="4" name="Picture 3" descr="23.jpg"/>
          <p:cNvPicPr>
            <a:picLocks noChangeAspect="1"/>
          </p:cNvPicPr>
          <p:nvPr/>
        </p:nvPicPr>
        <p:blipFill>
          <a:blip r:embed="rId4"/>
          <a:stretch>
            <a:fillRect/>
          </a:stretch>
        </p:blipFill>
        <p:spPr>
          <a:xfrm>
            <a:off x="6357950" y="3214686"/>
            <a:ext cx="2316582" cy="2926523"/>
          </a:xfrm>
          <a:prstGeom prst="rect">
            <a:avLst/>
          </a:prstGeom>
          <a:ln>
            <a:noFill/>
          </a:ln>
          <a:effectLst>
            <a:softEdge rad="112500"/>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5">
                                            <p:bg/>
                                          </p:spTgt>
                                        </p:tgtEl>
                                        <p:attrNameLst>
                                          <p:attrName>style.visibility</p:attrName>
                                        </p:attrNameLst>
                                      </p:cBhvr>
                                      <p:to>
                                        <p:strVal val="visible"/>
                                      </p:to>
                                    </p:set>
                                    <p:anim calcmode="lin" valueType="num">
                                      <p:cBhvr additive="base">
                                        <p:cTn id="7" dur="500" fill="hold"/>
                                        <p:tgtEl>
                                          <p:spTgt spid="1843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435">
                                            <p:txEl>
                                              <p:pRg st="0" end="0"/>
                                            </p:txEl>
                                          </p:spTgt>
                                        </p:tgtEl>
                                        <p:attrNameLst>
                                          <p:attrName>style.visibility</p:attrName>
                                        </p:attrNameLst>
                                      </p:cBhvr>
                                      <p:to>
                                        <p:strVal val="visible"/>
                                      </p:to>
                                    </p:set>
                                    <p:anim calcmode="lin" valueType="num">
                                      <p:cBhvr additive="base">
                                        <p:cTn id="11"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43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435">
                                            <p:txEl>
                                              <p:pRg st="1" end="1"/>
                                            </p:txEl>
                                          </p:spTgt>
                                        </p:tgtEl>
                                        <p:attrNameLst>
                                          <p:attrName>style.visibility</p:attrName>
                                        </p:attrNameLst>
                                      </p:cBhvr>
                                      <p:to>
                                        <p:strVal val="visible"/>
                                      </p:to>
                                    </p:set>
                                    <p:anim calcmode="lin" valueType="num">
                                      <p:cBhvr additive="base">
                                        <p:cTn id="15"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435">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anim calcmode="lin" valueType="num">
                                      <p:cBhvr additive="base">
                                        <p:cTn id="19"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435">
                                            <p:txEl>
                                              <p:pRg st="4" end="4"/>
                                            </p:txEl>
                                          </p:spTgt>
                                        </p:tgtEl>
                                        <p:attrNameLst>
                                          <p:attrName>style.visibility</p:attrName>
                                        </p:attrNameLst>
                                      </p:cBhvr>
                                      <p:to>
                                        <p:strVal val="visible"/>
                                      </p:to>
                                    </p:set>
                                    <p:anim calcmode="lin" valueType="num">
                                      <p:cBhvr additive="base">
                                        <p:cTn id="23" dur="5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43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allAtOnce"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solidFill>
          <a:srgbClr val="00B050">
            <a:alpha val="66000"/>
          </a:srgbClr>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115328" cy="1143000"/>
          </a:xfrm>
        </p:spPr>
        <p:txBody>
          <a:bodyPr>
            <a:normAutofit/>
          </a:bodyPr>
          <a:lstStyle/>
          <a:p>
            <a:r>
              <a:rPr lang="th-TH" sz="6000" b="1" dirty="0">
                <a:solidFill>
                  <a:schemeClr val="tx1"/>
                </a:solidFill>
              </a:rPr>
              <a:t>สิทธิได้รับ</a:t>
            </a:r>
            <a:r>
              <a:rPr lang="th-TH" sz="6000" b="1" dirty="0" smtClean="0">
                <a:solidFill>
                  <a:schemeClr val="tx1"/>
                </a:solidFill>
              </a:rPr>
              <a:t>แจ้งวิธีอุทธรณ์หรือวิธีโต้แย้ง</a:t>
            </a:r>
            <a:endParaRPr lang="th-TH" sz="6600" b="1" dirty="0">
              <a:solidFill>
                <a:schemeClr val="tx1"/>
              </a:solidFill>
            </a:endParaRPr>
          </a:p>
        </p:txBody>
      </p:sp>
      <p:sp>
        <p:nvSpPr>
          <p:cNvPr id="19459" name="Rectangle 3"/>
          <p:cNvSpPr>
            <a:spLocks noGrp="1" noChangeArrowheads="1"/>
          </p:cNvSpPr>
          <p:nvPr>
            <p:ph sz="quarter" idx="1"/>
          </p:nvPr>
        </p:nvSpPr>
        <p:spPr>
          <a:xfrm>
            <a:off x="609600" y="1828800"/>
            <a:ext cx="7772400" cy="4600596"/>
          </a:xfrm>
          <a:ln>
            <a:solidFill>
              <a:schemeClr val="accent3">
                <a:lumMod val="50000"/>
              </a:schemeClr>
            </a:solidFill>
          </a:ln>
        </p:spPr>
        <p:txBody>
          <a:bodyPr/>
          <a:lstStyle/>
          <a:p>
            <a:pPr>
              <a:buClr>
                <a:srgbClr val="FF0000"/>
              </a:buClr>
              <a:buFont typeface="Wingdings" pitchFamily="2" charset="2"/>
              <a:buChar char=""/>
            </a:pPr>
            <a:r>
              <a:rPr lang="th-TH" sz="4400" b="1" i="1" dirty="0" smtClean="0"/>
              <a:t> กฎหมาย</a:t>
            </a:r>
            <a:r>
              <a:rPr lang="th-TH" sz="4400" b="1" i="1" dirty="0"/>
              <a:t>แต่ละเรื่องกำหนดระยะเวลาอุทธรณ์ไว้แตกต่างกัน</a:t>
            </a:r>
          </a:p>
          <a:p>
            <a:pPr>
              <a:buClr>
                <a:srgbClr val="FF0000"/>
              </a:buClr>
              <a:buFont typeface="Wingdings" pitchFamily="2" charset="2"/>
              <a:buChar char=""/>
            </a:pPr>
            <a:r>
              <a:rPr lang="th-TH" sz="4400" b="1" i="1" dirty="0" smtClean="0"/>
              <a:t> สิทธิ</a:t>
            </a:r>
            <a:r>
              <a:rPr lang="th-TH" sz="4400" b="1" i="1" dirty="0"/>
              <a:t>อุทธรณ์และสิทธิโต้แย้งเป็นการควบคุมตรวจสอบความชอบด้วยกฎหมาย</a:t>
            </a:r>
          </a:p>
          <a:p>
            <a:pPr>
              <a:buClr>
                <a:srgbClr val="FF0000"/>
              </a:buClr>
              <a:buFont typeface="Wingdings" pitchFamily="2" charset="2"/>
              <a:buChar char=""/>
            </a:pPr>
            <a:r>
              <a:rPr lang="th-TH" sz="4400" b="1" i="1" dirty="0" smtClean="0"/>
              <a:t> ต้อง</a:t>
            </a:r>
            <a:r>
              <a:rPr lang="th-TH" sz="4400" b="1" i="1" dirty="0"/>
              <a:t>แจ้ง กรณีที่อาจอุทธรณ์ การอุทธรณ์ และ ระยะเวลาอุทธรณ์</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wedge">
                                      <p:cBhvr>
                                        <p:cTn id="7" dur="2000"/>
                                        <p:tgtEl>
                                          <p:spTgt spid="19459">
                                            <p:txEl>
                                              <p:pRg st="0" end="0"/>
                                            </p:txEl>
                                          </p:spTgt>
                                        </p:tgtEl>
                                      </p:cBhvr>
                                    </p:animEffect>
                                  </p:childTnLst>
                                </p:cTn>
                              </p:par>
                              <p:par>
                                <p:cTn id="8" presetID="20" presetClass="entr" presetSubtype="0" fill="hold" nodeType="withEffect">
                                  <p:stCondLst>
                                    <p:cond delay="0"/>
                                  </p:stCondLst>
                                  <p:childTnLst>
                                    <p:set>
                                      <p:cBhvr>
                                        <p:cTn id="9" dur="1" fill="hold">
                                          <p:stCondLst>
                                            <p:cond delay="0"/>
                                          </p:stCondLst>
                                        </p:cTn>
                                        <p:tgtEl>
                                          <p:spTgt spid="19459">
                                            <p:txEl>
                                              <p:pRg st="1" end="1"/>
                                            </p:txEl>
                                          </p:spTgt>
                                        </p:tgtEl>
                                        <p:attrNameLst>
                                          <p:attrName>style.visibility</p:attrName>
                                        </p:attrNameLst>
                                      </p:cBhvr>
                                      <p:to>
                                        <p:strVal val="visible"/>
                                      </p:to>
                                    </p:set>
                                    <p:animEffect transition="in" filter="wedge">
                                      <p:cBhvr>
                                        <p:cTn id="10" dur="2000"/>
                                        <p:tgtEl>
                                          <p:spTgt spid="19459">
                                            <p:txEl>
                                              <p:pRg st="1" end="1"/>
                                            </p:txEl>
                                          </p:spTgt>
                                        </p:tgtEl>
                                      </p:cBhvr>
                                    </p:animEffect>
                                  </p:childTnLst>
                                </p:cTn>
                              </p:par>
                              <p:par>
                                <p:cTn id="11" presetID="20" presetClass="entr" presetSubtype="0" fill="hold" nodeType="with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animEffect transition="in" filter="wedge">
                                      <p:cBhvr>
                                        <p:cTn id="13" dur="2000"/>
                                        <p:tgtEl>
                                          <p:spTgt spid="19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th-TH" sz="6000" b="1" dirty="0">
                <a:solidFill>
                  <a:schemeClr val="tx1"/>
                </a:solidFill>
              </a:rPr>
              <a:t>สิทธิได้รับการพิจารณาโดยสมบูรณ์</a:t>
            </a:r>
          </a:p>
        </p:txBody>
      </p:sp>
      <p:sp>
        <p:nvSpPr>
          <p:cNvPr id="20483" name="Rectangle 3"/>
          <p:cNvSpPr>
            <a:spLocks noGrp="1" noChangeArrowheads="1"/>
          </p:cNvSpPr>
          <p:nvPr>
            <p:ph sz="quarter" idx="1"/>
          </p:nvPr>
        </p:nvSpPr>
        <p:spPr>
          <a:xfrm>
            <a:off x="685800" y="1828800"/>
            <a:ext cx="7743852" cy="4800600"/>
          </a:xfrm>
          <a:ln>
            <a:solidFill>
              <a:srgbClr val="FF0000"/>
            </a:solidFill>
          </a:ln>
        </p:spPr>
        <p:txBody>
          <a:bodyPr/>
          <a:lstStyle/>
          <a:p>
            <a:pPr>
              <a:buClr>
                <a:srgbClr val="FF0000"/>
              </a:buClr>
              <a:buFont typeface="Wingdings" pitchFamily="2" charset="2"/>
              <a:buChar char=""/>
            </a:pPr>
            <a:r>
              <a:rPr lang="th-TH" sz="4400" b="1" i="1" dirty="0" smtClean="0"/>
              <a:t> การ</a:t>
            </a:r>
            <a:r>
              <a:rPr lang="th-TH" sz="4400" b="1" i="1" dirty="0"/>
              <a:t>พิจารณาทางปกครองเป็นการดำเนินการ</a:t>
            </a:r>
            <a:r>
              <a:rPr lang="th-TH" sz="4400" b="1" i="1" dirty="0">
                <a:cs typeface="Angsana New" pitchFamily="18" charset="-34"/>
              </a:rPr>
              <a:t> </a:t>
            </a:r>
            <a:r>
              <a:rPr lang="th-TH" sz="4400" b="1" i="1" dirty="0" smtClean="0">
                <a:cs typeface="Angsana New" pitchFamily="18" charset="-34"/>
              </a:rPr>
              <a:t>          </a:t>
            </a:r>
            <a:r>
              <a:rPr lang="th-TH" sz="4400" b="1" i="1" dirty="0" smtClean="0"/>
              <a:t>เพื่อ</a:t>
            </a:r>
            <a:r>
              <a:rPr lang="th-TH" sz="4400" b="1" i="1" dirty="0"/>
              <a:t>ประโยชน์ของรัฐ</a:t>
            </a:r>
          </a:p>
          <a:p>
            <a:pPr>
              <a:buClr>
                <a:srgbClr val="FF0000"/>
              </a:buClr>
              <a:buFont typeface="Wingdings" pitchFamily="2" charset="2"/>
              <a:buChar char=""/>
            </a:pPr>
            <a:r>
              <a:rPr lang="th-TH" sz="4400" b="1" i="1" dirty="0" smtClean="0"/>
              <a:t> ขณะเดียวกัน</a:t>
            </a:r>
            <a:r>
              <a:rPr lang="th-TH" sz="4400" b="1" i="1" dirty="0"/>
              <a:t>ต้องคุ้มครองประโยชน์ของเอกชน</a:t>
            </a:r>
          </a:p>
          <a:p>
            <a:pPr>
              <a:buClr>
                <a:srgbClr val="FF0000"/>
              </a:buClr>
              <a:buFont typeface="Wingdings" pitchFamily="2" charset="2"/>
              <a:buChar char=""/>
            </a:pPr>
            <a:r>
              <a:rPr lang="th-TH" sz="4400" b="1" i="1" dirty="0" smtClean="0"/>
              <a:t> การ</a:t>
            </a:r>
            <a:r>
              <a:rPr lang="th-TH" sz="4400" b="1" i="1" dirty="0"/>
              <a:t>พิจารณาทางปกครองต้องพิจารณา</a:t>
            </a:r>
            <a:r>
              <a:rPr lang="th-TH" sz="4400" b="1" i="1" dirty="0" smtClean="0"/>
              <a:t>ข้อเท็จจริง อย่าง</a:t>
            </a:r>
            <a:r>
              <a:rPr lang="th-TH" sz="4400" b="1" i="1" dirty="0"/>
              <a:t>รอบด้าน</a:t>
            </a:r>
          </a:p>
          <a:p>
            <a:pPr>
              <a:buClr>
                <a:srgbClr val="FF0000"/>
              </a:buClr>
              <a:buFont typeface="Wingdings" pitchFamily="2" charset="2"/>
              <a:buChar char=""/>
            </a:pPr>
            <a:r>
              <a:rPr lang="th-TH" sz="4400" b="1" i="1" dirty="0" smtClean="0"/>
              <a:t> ต้อง</a:t>
            </a:r>
            <a:r>
              <a:rPr lang="th-TH" sz="4400" b="1" i="1" dirty="0"/>
              <a:t>คำนึงถึงความสมดุลระหว่างประโยชน์สองฝ่าย</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plus(in)">
                                      <p:cBhvr>
                                        <p:cTn id="7" dur="2000"/>
                                        <p:tgtEl>
                                          <p:spTgt spid="20483">
                                            <p:txEl>
                                              <p:pRg st="0" end="0"/>
                                            </p:txEl>
                                          </p:spTgt>
                                        </p:tgtEl>
                                      </p:cBhvr>
                                    </p:animEffect>
                                  </p:childTnLst>
                                </p:cTn>
                              </p:par>
                              <p:par>
                                <p:cTn id="8" presetID="13" presetClass="entr" presetSubtype="16" fill="hold" nodeType="withEffect">
                                  <p:stCondLst>
                                    <p:cond delay="0"/>
                                  </p:stCondLst>
                                  <p:childTnLst>
                                    <p:set>
                                      <p:cBhvr>
                                        <p:cTn id="9" dur="1" fill="hold">
                                          <p:stCondLst>
                                            <p:cond delay="0"/>
                                          </p:stCondLst>
                                        </p:cTn>
                                        <p:tgtEl>
                                          <p:spTgt spid="20483">
                                            <p:txEl>
                                              <p:pRg st="1" end="1"/>
                                            </p:txEl>
                                          </p:spTgt>
                                        </p:tgtEl>
                                        <p:attrNameLst>
                                          <p:attrName>style.visibility</p:attrName>
                                        </p:attrNameLst>
                                      </p:cBhvr>
                                      <p:to>
                                        <p:strVal val="visible"/>
                                      </p:to>
                                    </p:set>
                                    <p:animEffect transition="in" filter="plus(in)">
                                      <p:cBhvr>
                                        <p:cTn id="10" dur="2000"/>
                                        <p:tgtEl>
                                          <p:spTgt spid="20483">
                                            <p:txEl>
                                              <p:pRg st="1" end="1"/>
                                            </p:txEl>
                                          </p:spTgt>
                                        </p:tgtEl>
                                      </p:cBhvr>
                                    </p:animEffect>
                                  </p:childTnLst>
                                </p:cTn>
                              </p:par>
                              <p:par>
                                <p:cTn id="11" presetID="13" presetClass="entr" presetSubtype="16" fill="hold" nodeType="withEffect">
                                  <p:stCondLst>
                                    <p:cond delay="0"/>
                                  </p:stCondLst>
                                  <p:childTnLst>
                                    <p:set>
                                      <p:cBhvr>
                                        <p:cTn id="12" dur="1" fill="hold">
                                          <p:stCondLst>
                                            <p:cond delay="0"/>
                                          </p:stCondLst>
                                        </p:cTn>
                                        <p:tgtEl>
                                          <p:spTgt spid="20483">
                                            <p:txEl>
                                              <p:pRg st="2" end="2"/>
                                            </p:txEl>
                                          </p:spTgt>
                                        </p:tgtEl>
                                        <p:attrNameLst>
                                          <p:attrName>style.visibility</p:attrName>
                                        </p:attrNameLst>
                                      </p:cBhvr>
                                      <p:to>
                                        <p:strVal val="visible"/>
                                      </p:to>
                                    </p:set>
                                    <p:animEffect transition="in" filter="plus(in)">
                                      <p:cBhvr>
                                        <p:cTn id="13" dur="2000"/>
                                        <p:tgtEl>
                                          <p:spTgt spid="20483">
                                            <p:txEl>
                                              <p:pRg st="2" end="2"/>
                                            </p:txEl>
                                          </p:spTgt>
                                        </p:tgtEl>
                                      </p:cBhvr>
                                    </p:animEffect>
                                  </p:childTnLst>
                                </p:cTn>
                              </p:par>
                              <p:par>
                                <p:cTn id="14" presetID="13" presetClass="entr" presetSubtype="16" fill="hold" nodeType="withEffect">
                                  <p:stCondLst>
                                    <p:cond delay="0"/>
                                  </p:stCondLst>
                                  <p:childTnLst>
                                    <p:set>
                                      <p:cBhvr>
                                        <p:cTn id="15" dur="1" fill="hold">
                                          <p:stCondLst>
                                            <p:cond delay="0"/>
                                          </p:stCondLst>
                                        </p:cTn>
                                        <p:tgtEl>
                                          <p:spTgt spid="20483">
                                            <p:txEl>
                                              <p:pRg st="3" end="3"/>
                                            </p:txEl>
                                          </p:spTgt>
                                        </p:tgtEl>
                                        <p:attrNameLst>
                                          <p:attrName>style.visibility</p:attrName>
                                        </p:attrNameLst>
                                      </p:cBhvr>
                                      <p:to>
                                        <p:strVal val="visible"/>
                                      </p:to>
                                    </p:set>
                                    <p:animEffect transition="in" filter="plus(in)">
                                      <p:cBhvr>
                                        <p:cTn id="16" dur="20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9107_157585900935229_100000514616105_470167_4212505_n[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ransition spd="slow">
    <p:wheel spokes="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FF9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28794" y="785794"/>
            <a:ext cx="6529406" cy="4232768"/>
          </a:xfrm>
        </p:spPr>
        <p:txBody>
          <a:bodyPr>
            <a:normAutofit/>
          </a:bodyPr>
          <a:lstStyle/>
          <a:p>
            <a:pPr algn="ctr"/>
            <a:r>
              <a:rPr lang="th-TH" sz="7200" dirty="0" smtClean="0">
                <a:solidFill>
                  <a:srgbClr val="002060"/>
                </a:solidFill>
              </a:rPr>
              <a:t>หลักกฎหมาย</a:t>
            </a:r>
            <a:br>
              <a:rPr lang="th-TH" sz="7200" dirty="0" smtClean="0">
                <a:solidFill>
                  <a:srgbClr val="002060"/>
                </a:solidFill>
              </a:rPr>
            </a:br>
            <a:r>
              <a:rPr lang="th-TH" sz="7200" dirty="0" smtClean="0">
                <a:solidFill>
                  <a:srgbClr val="002060"/>
                </a:solidFill>
              </a:rPr>
              <a:t>ในพระราชบัญญัติวิธีปฏิบัติราชการทางปกครอง</a:t>
            </a:r>
            <a:endParaRPr lang="en-US" sz="7200" dirty="0">
              <a:solidFill>
                <a:srgbClr val="002060"/>
              </a:solidFill>
            </a:endParaRPr>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66FFCC"/>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14282" y="428604"/>
            <a:ext cx="8501122" cy="1285884"/>
          </a:xfrm>
          <a:solidFill>
            <a:srgbClr val="66FFCC"/>
          </a:solidFill>
        </p:spPr>
        <p:txBody>
          <a:bodyPr>
            <a:normAutofit fontScale="90000"/>
          </a:bodyPr>
          <a:lstStyle/>
          <a:p>
            <a:pPr>
              <a:defRPr/>
            </a:pPr>
            <a:r>
              <a:rPr lang="th-TH" sz="6600" b="1" dirty="0" smtClean="0">
                <a:solidFill>
                  <a:schemeClr val="tx1"/>
                </a:solidFill>
                <a:latin typeface="AngsanaUPC" pitchFamily="18" charset="-34"/>
                <a:cs typeface="AngsanaUPC" pitchFamily="18" charset="-34"/>
              </a:rPr>
              <a:t>รูปแบบขั้นตอนตาม กม.วิธีปฏิบัติฯ(๑)</a:t>
            </a:r>
          </a:p>
        </p:txBody>
      </p:sp>
      <p:sp>
        <p:nvSpPr>
          <p:cNvPr id="21510" name="Rectangle 3"/>
          <p:cNvSpPr>
            <a:spLocks noGrp="1" noChangeArrowheads="1"/>
          </p:cNvSpPr>
          <p:nvPr>
            <p:ph sz="quarter" idx="1"/>
          </p:nvPr>
        </p:nvSpPr>
        <p:spPr>
          <a:xfrm>
            <a:off x="214282" y="2214530"/>
            <a:ext cx="8286808" cy="3929114"/>
          </a:xfrm>
          <a:ln w="19050">
            <a:solidFill>
              <a:schemeClr val="accent3"/>
            </a:solidFill>
          </a:ln>
        </p:spPr>
        <p:txBody>
          <a:bodyPr>
            <a:noAutofit/>
          </a:bodyPr>
          <a:lstStyle/>
          <a:p>
            <a:pPr algn="thaiDist">
              <a:lnSpc>
                <a:spcPct val="80000"/>
              </a:lnSpc>
            </a:pPr>
            <a:r>
              <a:rPr lang="th-TH" sz="5400" b="1" dirty="0" smtClean="0"/>
              <a:t> </a:t>
            </a:r>
            <a:r>
              <a:rPr lang="th-TH" sz="4800" b="1" dirty="0" smtClean="0"/>
              <a:t>เอกสารที่ยื่นต้องจัดทำเป็นภาษาไทย ถ้าเป็นภาษาต่างประเทศ ให้คู่กรณีจัดทำคำแปลเป็นภาษาไทยที่มีการรับรองความถูกต้อง กรณีนี้ถือว่าเอกสารยื่นในวันที่เจ้าหน้าที่ได้รับคำแปล</a:t>
            </a:r>
          </a:p>
          <a:p>
            <a:pPr algn="thaiDist">
              <a:lnSpc>
                <a:spcPct val="80000"/>
              </a:lnSpc>
            </a:pPr>
            <a:r>
              <a:rPr lang="th-TH" sz="4800" b="1" dirty="0" smtClean="0"/>
              <a:t> ให้เจ้าหน้าที่แจ้งสิทธิและหน้าที่ในกระบวนการพิจารณาฯให้คู่กรณีทราบตามความจำเป็น</a:t>
            </a:r>
          </a:p>
        </p:txBody>
      </p:sp>
      <p:sp>
        <p:nvSpPr>
          <p:cNvPr id="21508" name="Slide Number Placeholder 5"/>
          <p:cNvSpPr>
            <a:spLocks noGrp="1"/>
          </p:cNvSpPr>
          <p:nvPr>
            <p:ph type="sldNum" sz="quarter" idx="15"/>
          </p:nvPr>
        </p:nvSpPr>
        <p:spPr>
          <a:xfrm>
            <a:off x="6553200" y="6248400"/>
            <a:ext cx="1905000" cy="457200"/>
          </a:xfrm>
          <a:prstGeom prst="rect">
            <a:avLst/>
          </a:prstGeom>
          <a:noFill/>
        </p:spPr>
        <p:txBody>
          <a:bodyPr/>
          <a:lstStyle/>
          <a:p>
            <a:fld id="{FC8B07F3-DF23-453D-A68C-A9578F619758}" type="slidenum">
              <a:rPr lang="en-US">
                <a:latin typeface="Times New Roman" pitchFamily="18" charset="0"/>
              </a:rPr>
              <a:pPr/>
              <a:t>69</a:t>
            </a:fld>
            <a:endParaRPr lang="en-US">
              <a:latin typeface="Times New Roman" pitchFamily="18" charset="0"/>
            </a:endParaRPr>
          </a:p>
        </p:txBody>
      </p:sp>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510">
                                            <p:bg/>
                                          </p:spTgt>
                                        </p:tgtEl>
                                        <p:attrNameLst>
                                          <p:attrName>style.visibility</p:attrName>
                                        </p:attrNameLst>
                                      </p:cBhvr>
                                      <p:to>
                                        <p:strVal val="visible"/>
                                      </p:to>
                                    </p:set>
                                    <p:animEffect transition="in" filter="wipe(down)">
                                      <p:cBhvr>
                                        <p:cTn id="7" dur="500"/>
                                        <p:tgtEl>
                                          <p:spTgt spid="21510">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510">
                                            <p:txEl>
                                              <p:pRg st="0" end="0"/>
                                            </p:txEl>
                                          </p:spTgt>
                                        </p:tgtEl>
                                        <p:attrNameLst>
                                          <p:attrName>style.visibility</p:attrName>
                                        </p:attrNameLst>
                                      </p:cBhvr>
                                      <p:to>
                                        <p:strVal val="visible"/>
                                      </p:to>
                                    </p:set>
                                    <p:animEffect transition="in" filter="wipe(down)">
                                      <p:cBhvr>
                                        <p:cTn id="10" dur="500"/>
                                        <p:tgtEl>
                                          <p:spTgt spid="21510">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510">
                                            <p:txEl>
                                              <p:pRg st="1" end="1"/>
                                            </p:txEl>
                                          </p:spTgt>
                                        </p:tgtEl>
                                        <p:attrNameLst>
                                          <p:attrName>style.visibility</p:attrName>
                                        </p:attrNameLst>
                                      </p:cBhvr>
                                      <p:to>
                                        <p:strVal val="visible"/>
                                      </p:to>
                                    </p:set>
                                    <p:animEffect transition="in" filter="wipe(down)">
                                      <p:cBhvr>
                                        <p:cTn id="13" dur="500"/>
                                        <p:tgtEl>
                                          <p:spTgt spid="215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99FF"/>
        </a:solidFill>
        <a:effectLst/>
      </p:bgPr>
    </p:bg>
    <p:spTree>
      <p:nvGrpSpPr>
        <p:cNvPr id="1" name=""/>
        <p:cNvGrpSpPr/>
        <p:nvPr/>
      </p:nvGrpSpPr>
      <p:grpSpPr>
        <a:xfrm>
          <a:off x="0" y="0"/>
          <a:ext cx="0" cy="0"/>
          <a:chOff x="0" y="0"/>
          <a:chExt cx="0" cy="0"/>
        </a:xfrm>
      </p:grpSpPr>
      <p:pic>
        <p:nvPicPr>
          <p:cNvPr id="2" name="Picture 1" descr="scan0004.jpg"/>
          <p:cNvPicPr>
            <a:picLocks noChangeAspect="1"/>
          </p:cNvPicPr>
          <p:nvPr/>
        </p:nvPicPr>
        <p:blipFill>
          <a:blip r:embed="rId2" cstate="print"/>
          <a:stretch>
            <a:fillRect/>
          </a:stretch>
        </p:blipFill>
        <p:spPr>
          <a:xfrm>
            <a:off x="1785918" y="-571528"/>
            <a:ext cx="5715040" cy="8215370"/>
          </a:xfrm>
          <a:prstGeom prst="rect">
            <a:avLst/>
          </a:prstGeom>
          <a:ln>
            <a:solidFill>
              <a:srgbClr val="C00000"/>
            </a:solidFill>
          </a:ln>
          <a:effectLst>
            <a:outerShdw blurRad="50800" dist="38100" dir="18900000" algn="bl" rotWithShape="0">
              <a:prstClr val="black">
                <a:alpha val="40000"/>
              </a:prstClr>
            </a:outerShdw>
          </a:effectLst>
        </p:spPr>
      </p:pic>
    </p:spTree>
  </p:cSld>
  <p:clrMapOvr>
    <a:masterClrMapping/>
  </p:clrMapOvr>
  <p:transition>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66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20" y="285728"/>
            <a:ext cx="8115328" cy="1143000"/>
          </a:xfrm>
        </p:spPr>
        <p:txBody>
          <a:bodyPr>
            <a:normAutofit/>
          </a:bodyPr>
          <a:lstStyle/>
          <a:p>
            <a:pPr algn="ctr"/>
            <a:r>
              <a:rPr lang="th-TH" sz="5400" b="1" dirty="0" smtClean="0">
                <a:solidFill>
                  <a:schemeClr val="tx1"/>
                </a:solidFill>
                <a:latin typeface="AngsanaUPC" pitchFamily="18" charset="-34"/>
                <a:cs typeface="AngsanaUPC" pitchFamily="18" charset="-34"/>
              </a:rPr>
              <a:t>รูปแบบขั้นตอนตาม กม.วิธีปฏิบัติฯ(๒)</a:t>
            </a:r>
            <a:r>
              <a:rPr lang="en-US" sz="5400" b="1" dirty="0" smtClean="0">
                <a:solidFill>
                  <a:schemeClr val="tx1"/>
                </a:solidFill>
                <a:latin typeface="AngsanaUPC" pitchFamily="18" charset="-34"/>
                <a:cs typeface="AngsanaUPC" pitchFamily="18" charset="-34"/>
              </a:rPr>
              <a:t> </a:t>
            </a:r>
            <a:endParaRPr lang="en-US" sz="5400" dirty="0"/>
          </a:p>
        </p:txBody>
      </p:sp>
      <p:sp>
        <p:nvSpPr>
          <p:cNvPr id="3" name="Content Placeholder 2"/>
          <p:cNvSpPr>
            <a:spLocks noGrp="1"/>
          </p:cNvSpPr>
          <p:nvPr>
            <p:ph sz="quarter" idx="1"/>
          </p:nvPr>
        </p:nvSpPr>
        <p:spPr>
          <a:ln>
            <a:solidFill>
              <a:srgbClr val="FF0000"/>
            </a:solidFill>
          </a:ln>
        </p:spPr>
        <p:txBody>
          <a:bodyPr>
            <a:normAutofit/>
          </a:bodyPr>
          <a:lstStyle/>
          <a:p>
            <a:pPr algn="thaiDist">
              <a:lnSpc>
                <a:spcPct val="80000"/>
              </a:lnSpc>
            </a:pPr>
            <a:r>
              <a:rPr lang="th-TH" sz="4800" b="1" dirty="0" smtClean="0"/>
              <a:t> ถ้าคำขอ/คำแถลงมีข้อบกพร่อง เห็นได้ชัดว่าเกิดจากความไม่รู้ / ความเลินเล่อของคู่กรณี </a:t>
            </a:r>
            <a:r>
              <a:rPr lang="th-TH" sz="4800" b="1" u="sng" dirty="0" smtClean="0"/>
              <a:t>ให้เจ้าหน้าที่แนะนำให้คู่กรณีแก้ไขเพิ่มเติมให้ถูกต้อง</a:t>
            </a:r>
            <a:endParaRPr lang="th-TH" sz="4800" b="1" dirty="0" smtClean="0"/>
          </a:p>
          <a:p>
            <a:pPr algn="thaiDist">
              <a:lnSpc>
                <a:spcPct val="80000"/>
              </a:lnSpc>
            </a:pPr>
            <a:r>
              <a:rPr lang="th-TH" sz="4800" b="1" dirty="0" smtClean="0"/>
              <a:t> เจ้าหน้าที่อาจตรวจสอบข้อเท็จจริงตามความเหมาะสมโดยไม่ผูกพันอยู่กับคำขอหรือพยานหลักฐานของคู่กรณี</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2533" name="Rectangle 3"/>
          <p:cNvSpPr>
            <a:spLocks noGrp="1" noChangeArrowheads="1"/>
          </p:cNvSpPr>
          <p:nvPr>
            <p:ph sz="quarter" idx="1"/>
          </p:nvPr>
        </p:nvSpPr>
        <p:spPr>
          <a:xfrm>
            <a:off x="214282" y="1428736"/>
            <a:ext cx="8610600" cy="5214974"/>
          </a:xfrm>
          <a:ln w="19050">
            <a:solidFill>
              <a:srgbClr val="00B0F0"/>
            </a:solidFill>
          </a:ln>
        </p:spPr>
        <p:txBody>
          <a:bodyPr>
            <a:normAutofit/>
          </a:bodyPr>
          <a:lstStyle/>
          <a:p>
            <a:pPr>
              <a:lnSpc>
                <a:spcPct val="85000"/>
              </a:lnSpc>
            </a:pPr>
            <a:r>
              <a:rPr lang="th-TH" sz="3700" b="1" dirty="0" smtClean="0"/>
              <a:t>เจ้าหน้าที่ต้องพิจารณาพยานหลักฐานที่เห็นว่าจำเป็นแก่การพิสูจน์ข้อเท็จจริง</a:t>
            </a:r>
            <a:endParaRPr lang="th-TH" sz="3600" b="1" dirty="0" smtClean="0"/>
          </a:p>
          <a:p>
            <a:pPr lvl="1">
              <a:lnSpc>
                <a:spcPct val="85000"/>
              </a:lnSpc>
            </a:pPr>
            <a:r>
              <a:rPr lang="th-TH" sz="3700" b="1" dirty="0" smtClean="0"/>
              <a:t>แสวงหาพยานหลักฐานทุกอย่างที่เกี่ยวข้อง</a:t>
            </a:r>
            <a:endParaRPr lang="th-TH" sz="3200" b="1" dirty="0" smtClean="0"/>
          </a:p>
          <a:p>
            <a:pPr lvl="1">
              <a:lnSpc>
                <a:spcPct val="85000"/>
              </a:lnSpc>
            </a:pPr>
            <a:r>
              <a:rPr lang="th-TH" sz="3200" b="1" dirty="0" smtClean="0"/>
              <a:t>รับฟังพยานหลักฐาน คำชี้แจง หรือความเห็นของคู่กรณี พยานบุคคล พยานผู้เชี่ยวชาญที่คู่กรณีกล่าวอ้าง เว้นแต่เห็นว่าไม่จำเป็น ฟุ่มเฟือย ประวิงเวลา</a:t>
            </a:r>
          </a:p>
          <a:p>
            <a:pPr lvl="1">
              <a:lnSpc>
                <a:spcPct val="85000"/>
              </a:lnSpc>
            </a:pPr>
            <a:r>
              <a:rPr lang="th-TH" sz="3200" b="1" dirty="0" smtClean="0"/>
              <a:t>ขอข้อเท็จจริงหรือความเห็นจากคู่กรณี พยานบุคคล พยานผู้เชี่ยวชาญ</a:t>
            </a:r>
          </a:p>
          <a:p>
            <a:pPr lvl="1">
              <a:lnSpc>
                <a:spcPct val="85000"/>
              </a:lnSpc>
            </a:pPr>
            <a:r>
              <a:rPr lang="th-TH" sz="3200" b="1" dirty="0" smtClean="0"/>
              <a:t>ขอให้ผู้ครอบครองเอกสารส่งเอกสารที่เกี่ยวข้อง</a:t>
            </a:r>
          </a:p>
          <a:p>
            <a:pPr lvl="1">
              <a:lnSpc>
                <a:spcPct val="85000"/>
              </a:lnSpc>
            </a:pPr>
            <a:r>
              <a:rPr lang="th-TH" sz="3200" b="1" dirty="0" smtClean="0"/>
              <a:t>ออกไปตรวจสถานที่</a:t>
            </a:r>
          </a:p>
          <a:p>
            <a:pPr>
              <a:lnSpc>
                <a:spcPct val="85000"/>
              </a:lnSpc>
            </a:pPr>
            <a:r>
              <a:rPr lang="th-TH" sz="3600" b="1" dirty="0" smtClean="0"/>
              <a:t> คู่กรณีมีหน้าที่ให้ความร่วมมือในการพิสูจน์ข้อเท็จจริง แจ้ง พยานหลักฐานที่ตนทราบแก่เจ้าหน้าที่</a:t>
            </a:r>
            <a:endParaRPr lang="th-TH" b="1" dirty="0" smtClean="0"/>
          </a:p>
        </p:txBody>
      </p:sp>
      <p:sp>
        <p:nvSpPr>
          <p:cNvPr id="22532" name="Slide Number Placeholder 5"/>
          <p:cNvSpPr>
            <a:spLocks noGrp="1"/>
          </p:cNvSpPr>
          <p:nvPr>
            <p:ph type="sldNum" sz="quarter" idx="15"/>
          </p:nvPr>
        </p:nvSpPr>
        <p:spPr>
          <a:xfrm>
            <a:off x="6553200" y="6248400"/>
            <a:ext cx="1905000" cy="457200"/>
          </a:xfrm>
          <a:prstGeom prst="rect">
            <a:avLst/>
          </a:prstGeom>
          <a:noFill/>
        </p:spPr>
        <p:txBody>
          <a:bodyPr/>
          <a:lstStyle/>
          <a:p>
            <a:fld id="{DBE5D7E3-135A-4B86-BDA2-1122E50E273A}" type="slidenum">
              <a:rPr lang="en-US">
                <a:latin typeface="Times New Roman" pitchFamily="18" charset="0"/>
              </a:rPr>
              <a:pPr/>
              <a:t>71</a:t>
            </a:fld>
            <a:endParaRPr lang="en-US">
              <a:latin typeface="Times New Roman" pitchFamily="18" charset="0"/>
            </a:endParaRPr>
          </a:p>
        </p:txBody>
      </p:sp>
      <p:sp>
        <p:nvSpPr>
          <p:cNvPr id="4" name="TextBox 3"/>
          <p:cNvSpPr txBox="1"/>
          <p:nvPr/>
        </p:nvSpPr>
        <p:spPr>
          <a:xfrm>
            <a:off x="571472" y="214290"/>
            <a:ext cx="6000792" cy="1107996"/>
          </a:xfrm>
          <a:prstGeom prst="rect">
            <a:avLst/>
          </a:prstGeom>
          <a:noFill/>
        </p:spPr>
        <p:txBody>
          <a:bodyPr wrap="square" rtlCol="0">
            <a:spAutoFit/>
          </a:bodyPr>
          <a:lstStyle/>
          <a:p>
            <a:r>
              <a:rPr lang="th-TH" sz="6600" b="1" dirty="0" smtClean="0">
                <a:latin typeface="AngsanaUPC" pitchFamily="18" charset="-34"/>
                <a:cs typeface="AngsanaUPC" pitchFamily="18" charset="-34"/>
              </a:rPr>
              <a:t>การพิจารณาทางปกครอง</a:t>
            </a:r>
          </a:p>
        </p:txBody>
      </p:sp>
    </p:spTree>
  </p:cSld>
  <p:clrMapOvr>
    <a:masterClrMapping/>
  </p:clrMapOvr>
  <p:transition spd="slow">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3">
                                            <p:bg/>
                                          </p:spTgt>
                                        </p:tgtEl>
                                        <p:attrNameLst>
                                          <p:attrName>style.visibility</p:attrName>
                                        </p:attrNameLst>
                                      </p:cBhvr>
                                      <p:to>
                                        <p:strVal val="visible"/>
                                      </p:to>
                                    </p:set>
                                    <p:anim calcmode="lin" valueType="num">
                                      <p:cBhvr additive="base">
                                        <p:cTn id="7" dur="500" fill="hold"/>
                                        <p:tgtEl>
                                          <p:spTgt spid="2253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253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533">
                                            <p:txEl>
                                              <p:pRg st="0" end="0"/>
                                            </p:txEl>
                                          </p:spTgt>
                                        </p:tgtEl>
                                        <p:attrNameLst>
                                          <p:attrName>style.visibility</p:attrName>
                                        </p:attrNameLst>
                                      </p:cBhvr>
                                      <p:to>
                                        <p:strVal val="visible"/>
                                      </p:to>
                                    </p:set>
                                    <p:anim calcmode="lin" valueType="num">
                                      <p:cBhvr additive="base">
                                        <p:cTn id="11" dur="500" fill="hold"/>
                                        <p:tgtEl>
                                          <p:spTgt spid="2253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253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533">
                                            <p:txEl>
                                              <p:pRg st="1" end="1"/>
                                            </p:txEl>
                                          </p:spTgt>
                                        </p:tgtEl>
                                        <p:attrNameLst>
                                          <p:attrName>style.visibility</p:attrName>
                                        </p:attrNameLst>
                                      </p:cBhvr>
                                      <p:to>
                                        <p:strVal val="visible"/>
                                      </p:to>
                                    </p:set>
                                    <p:anim calcmode="lin" valueType="num">
                                      <p:cBhvr additive="base">
                                        <p:cTn id="15" dur="500" fill="hold"/>
                                        <p:tgtEl>
                                          <p:spTgt spid="2253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253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533">
                                            <p:txEl>
                                              <p:pRg st="2" end="2"/>
                                            </p:txEl>
                                          </p:spTgt>
                                        </p:tgtEl>
                                        <p:attrNameLst>
                                          <p:attrName>style.visibility</p:attrName>
                                        </p:attrNameLst>
                                      </p:cBhvr>
                                      <p:to>
                                        <p:strVal val="visible"/>
                                      </p:to>
                                    </p:set>
                                    <p:anim calcmode="lin" valueType="num">
                                      <p:cBhvr additive="base">
                                        <p:cTn id="19" dur="500" fill="hold"/>
                                        <p:tgtEl>
                                          <p:spTgt spid="2253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533">
                                            <p:txEl>
                                              <p:pRg st="3" end="3"/>
                                            </p:txEl>
                                          </p:spTgt>
                                        </p:tgtEl>
                                        <p:attrNameLst>
                                          <p:attrName>style.visibility</p:attrName>
                                        </p:attrNameLst>
                                      </p:cBhvr>
                                      <p:to>
                                        <p:strVal val="visible"/>
                                      </p:to>
                                    </p:set>
                                    <p:anim calcmode="lin" valueType="num">
                                      <p:cBhvr additive="base">
                                        <p:cTn id="23" dur="500" fill="hold"/>
                                        <p:tgtEl>
                                          <p:spTgt spid="2253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253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533">
                                            <p:txEl>
                                              <p:pRg st="4" end="4"/>
                                            </p:txEl>
                                          </p:spTgt>
                                        </p:tgtEl>
                                        <p:attrNameLst>
                                          <p:attrName>style.visibility</p:attrName>
                                        </p:attrNameLst>
                                      </p:cBhvr>
                                      <p:to>
                                        <p:strVal val="visible"/>
                                      </p:to>
                                    </p:set>
                                    <p:anim calcmode="lin" valueType="num">
                                      <p:cBhvr additive="base">
                                        <p:cTn id="27" dur="500" fill="hold"/>
                                        <p:tgtEl>
                                          <p:spTgt spid="2253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53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533">
                                            <p:txEl>
                                              <p:pRg st="5" end="5"/>
                                            </p:txEl>
                                          </p:spTgt>
                                        </p:tgtEl>
                                        <p:attrNameLst>
                                          <p:attrName>style.visibility</p:attrName>
                                        </p:attrNameLst>
                                      </p:cBhvr>
                                      <p:to>
                                        <p:strVal val="visible"/>
                                      </p:to>
                                    </p:set>
                                    <p:anim calcmode="lin" valueType="num">
                                      <p:cBhvr additive="base">
                                        <p:cTn id="31" dur="500" fill="hold"/>
                                        <p:tgtEl>
                                          <p:spTgt spid="2253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53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533">
                                            <p:txEl>
                                              <p:pRg st="6" end="6"/>
                                            </p:txEl>
                                          </p:spTgt>
                                        </p:tgtEl>
                                        <p:attrNameLst>
                                          <p:attrName>style.visibility</p:attrName>
                                        </p:attrNameLst>
                                      </p:cBhvr>
                                      <p:to>
                                        <p:strVal val="visible"/>
                                      </p:to>
                                    </p:set>
                                    <p:anim calcmode="lin" valueType="num">
                                      <p:cBhvr additive="base">
                                        <p:cTn id="35" dur="500" fill="hold"/>
                                        <p:tgtEl>
                                          <p:spTgt spid="2253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253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allAtOnce"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57158" y="76200"/>
            <a:ext cx="8286808" cy="1209660"/>
          </a:xfrm>
          <a:solidFill>
            <a:schemeClr val="accent2">
              <a:lumMod val="75000"/>
            </a:schemeClr>
          </a:solidFill>
        </p:spPr>
        <p:txBody>
          <a:bodyPr>
            <a:normAutofit/>
          </a:bodyPr>
          <a:lstStyle/>
          <a:p>
            <a:pPr algn="ctr">
              <a:defRPr/>
            </a:pPr>
            <a:r>
              <a:rPr lang="th-TH" sz="7200" b="1" dirty="0" smtClean="0">
                <a:solidFill>
                  <a:srgbClr val="FFFF00"/>
                </a:solidFill>
                <a:effectLst>
                  <a:outerShdw blurRad="38100" dist="38100" dir="2700000" algn="tl">
                    <a:srgbClr val="000000"/>
                  </a:outerShdw>
                </a:effectLst>
              </a:rPr>
              <a:t>ขั้นตอนสำคัญของคำสั่งฯ</a:t>
            </a:r>
            <a:endParaRPr lang="th-TH" sz="7200" b="1" dirty="0" smtClean="0"/>
          </a:p>
        </p:txBody>
      </p:sp>
      <p:sp>
        <p:nvSpPr>
          <p:cNvPr id="16387" name="Rectangle 3"/>
          <p:cNvSpPr>
            <a:spLocks noGrp="1" noChangeArrowheads="1"/>
          </p:cNvSpPr>
          <p:nvPr>
            <p:ph sz="quarter" idx="1"/>
          </p:nvPr>
        </p:nvSpPr>
        <p:spPr>
          <a:xfrm>
            <a:off x="285720" y="1500174"/>
            <a:ext cx="8277252" cy="4643470"/>
          </a:xfrm>
          <a:ln>
            <a:solidFill>
              <a:schemeClr val="bg1"/>
            </a:solidFill>
          </a:ln>
        </p:spPr>
        <p:txBody>
          <a:bodyPr>
            <a:normAutofit fontScale="92500" lnSpcReduction="10000"/>
          </a:bodyPr>
          <a:lstStyle/>
          <a:p>
            <a:pPr>
              <a:lnSpc>
                <a:spcPct val="95000"/>
              </a:lnSpc>
              <a:defRPr/>
            </a:pPr>
            <a:r>
              <a:rPr lang="th-TH" sz="4400" b="1" dirty="0" smtClean="0">
                <a:latin typeface="Angsana New" pitchFamily="18" charset="-34"/>
                <a:cs typeface="Angsana New" pitchFamily="18" charset="-34"/>
              </a:rPr>
              <a:t> </a:t>
            </a:r>
            <a:r>
              <a:rPr lang="th-TH" sz="4800" b="1" dirty="0" smtClean="0">
                <a:latin typeface="Angsana New" pitchFamily="18" charset="-34"/>
                <a:cs typeface="Angsana New" pitchFamily="18" charset="-34"/>
              </a:rPr>
              <a:t>กรณีที่คำสั่งฯอาจกระทบสิทธิของคู่กรณี ต้องให้คู่กรณีมีโอกาสที่จะได้ทราบข้อเท็จจริงอย่างเพียงพอ และมีโอกาสโต้แย้งและแสดงพยานหลักฐานของตน</a:t>
            </a:r>
          </a:p>
          <a:p>
            <a:pPr>
              <a:lnSpc>
                <a:spcPct val="95000"/>
              </a:lnSpc>
              <a:buClr>
                <a:srgbClr val="FF0000"/>
              </a:buClr>
              <a:buFont typeface="Wingdings" pitchFamily="2" charset="2"/>
              <a:buChar char="v"/>
              <a:defRPr/>
            </a:pPr>
            <a:r>
              <a:rPr lang="th-TH" sz="6600" b="1" dirty="0" smtClean="0"/>
              <a:t> หลักฟังความทุกฝ่าย </a:t>
            </a:r>
            <a:r>
              <a:rPr lang="th-TH" sz="3600" b="1" dirty="0" smtClean="0"/>
              <a:t>( </a:t>
            </a:r>
            <a:r>
              <a:rPr lang="en-US" sz="3600" b="1" dirty="0" smtClean="0"/>
              <a:t>Audi </a:t>
            </a:r>
            <a:r>
              <a:rPr lang="en-US" sz="3600" b="1" dirty="0" err="1" smtClean="0"/>
              <a:t>Alteram</a:t>
            </a:r>
            <a:r>
              <a:rPr lang="en-US" sz="3600" b="1" dirty="0" smtClean="0"/>
              <a:t> </a:t>
            </a:r>
            <a:r>
              <a:rPr lang="en-US" sz="3600" b="1" dirty="0" err="1" smtClean="0"/>
              <a:t>Partem</a:t>
            </a:r>
            <a:r>
              <a:rPr lang="en-US" sz="3600" b="1" dirty="0" smtClean="0"/>
              <a:t> </a:t>
            </a:r>
            <a:r>
              <a:rPr lang="th-TH" sz="3600" b="1" dirty="0" smtClean="0"/>
              <a:t>) </a:t>
            </a:r>
            <a:r>
              <a:rPr lang="en-US" sz="3600" b="1" dirty="0" smtClean="0"/>
              <a:t>: </a:t>
            </a:r>
            <a:r>
              <a:rPr lang="th-TH" sz="4300" b="1" dirty="0" smtClean="0"/>
              <a:t>รับฟังพยานหลักฐานอย่างรอบด้าน</a:t>
            </a:r>
          </a:p>
          <a:p>
            <a:pPr>
              <a:lnSpc>
                <a:spcPct val="95000"/>
              </a:lnSpc>
              <a:buClr>
                <a:srgbClr val="FF0000"/>
              </a:buClr>
              <a:buFont typeface="Wingdings" pitchFamily="2" charset="2"/>
              <a:buChar char="v"/>
              <a:defRPr/>
            </a:pPr>
            <a:r>
              <a:rPr lang="th-TH" sz="6600" b="1" dirty="0" smtClean="0"/>
              <a:t> หลักสิทธิป้องกันตนเอง </a:t>
            </a:r>
            <a:r>
              <a:rPr lang="th-TH" sz="3300" b="1" dirty="0" smtClean="0"/>
              <a:t>( </a:t>
            </a:r>
            <a:r>
              <a:rPr lang="en-US" sz="3300" b="1" dirty="0" err="1" smtClean="0"/>
              <a:t>Droit</a:t>
            </a:r>
            <a:r>
              <a:rPr lang="en-US" sz="3300" b="1" dirty="0" smtClean="0"/>
              <a:t> de la </a:t>
            </a:r>
            <a:r>
              <a:rPr lang="en-US" sz="3300" b="1" dirty="0" err="1" smtClean="0"/>
              <a:t>Defénse</a:t>
            </a:r>
            <a:r>
              <a:rPr lang="en-US" sz="3300" b="1" dirty="0" smtClean="0"/>
              <a:t> </a:t>
            </a:r>
            <a:r>
              <a:rPr lang="th-TH" sz="3300" b="1" dirty="0" smtClean="0"/>
              <a:t>) </a:t>
            </a:r>
            <a:r>
              <a:rPr lang="en-US" sz="3300" b="1" dirty="0" smtClean="0"/>
              <a:t>: </a:t>
            </a:r>
            <a:r>
              <a:rPr lang="th-TH" sz="4300" b="1" dirty="0" smtClean="0"/>
              <a:t>การให้โอกาสอย่างเพียงพอ</a:t>
            </a:r>
          </a:p>
        </p:txBody>
      </p:sp>
      <p:sp>
        <p:nvSpPr>
          <p:cNvPr id="23556" name="Slide Number Placeholder 5"/>
          <p:cNvSpPr>
            <a:spLocks noGrp="1"/>
          </p:cNvSpPr>
          <p:nvPr>
            <p:ph type="sldNum" sz="quarter" idx="15"/>
          </p:nvPr>
        </p:nvSpPr>
        <p:spPr>
          <a:xfrm>
            <a:off x="6553200" y="6248400"/>
            <a:ext cx="1905000" cy="457200"/>
          </a:xfrm>
          <a:prstGeom prst="rect">
            <a:avLst/>
          </a:prstGeom>
          <a:noFill/>
        </p:spPr>
        <p:txBody>
          <a:bodyPr/>
          <a:lstStyle/>
          <a:p>
            <a:fld id="{72F5A3B0-64E4-47F5-A9E3-BE1B95FEEC6B}" type="slidenum">
              <a:rPr lang="en-US">
                <a:latin typeface="Times New Roman" pitchFamily="18" charset="0"/>
              </a:rPr>
              <a:pPr/>
              <a:t>72</a:t>
            </a:fld>
            <a:endParaRPr lang="en-US">
              <a:latin typeface="Times New Roman" pitchFamily="18" charset="0"/>
            </a:endParaRPr>
          </a:p>
        </p:txBody>
      </p:sp>
    </p:spTree>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387">
                                            <p:bg/>
                                          </p:spTgt>
                                        </p:tgtEl>
                                        <p:attrNameLst>
                                          <p:attrName>style.visibility</p:attrName>
                                        </p:attrNameLst>
                                      </p:cBhvr>
                                      <p:to>
                                        <p:strVal val="visible"/>
                                      </p:to>
                                    </p:set>
                                    <p:animEffect transition="in" filter="wipe(down)">
                                      <p:cBhvr>
                                        <p:cTn id="7" dur="500"/>
                                        <p:tgtEl>
                                          <p:spTgt spid="16387">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387">
                                            <p:txEl>
                                              <p:pRg st="0" end="0"/>
                                            </p:txEl>
                                          </p:spTgt>
                                        </p:tgtEl>
                                        <p:attrNameLst>
                                          <p:attrName>style.visibility</p:attrName>
                                        </p:attrNameLst>
                                      </p:cBhvr>
                                      <p:to>
                                        <p:strVal val="visible"/>
                                      </p:to>
                                    </p:set>
                                    <p:animEffect transition="in" filter="wipe(down)">
                                      <p:cBhvr>
                                        <p:cTn id="10" dur="500"/>
                                        <p:tgtEl>
                                          <p:spTgt spid="16387">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Effect transition="in" filter="wipe(down)">
                                      <p:cBhvr>
                                        <p:cTn id="13" dur="500"/>
                                        <p:tgtEl>
                                          <p:spTgt spid="16387">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387">
                                            <p:txEl>
                                              <p:pRg st="2" end="2"/>
                                            </p:txEl>
                                          </p:spTgt>
                                        </p:tgtEl>
                                        <p:attrNameLst>
                                          <p:attrName>style.visibility</p:attrName>
                                        </p:attrNameLst>
                                      </p:cBhvr>
                                      <p:to>
                                        <p:strVal val="visible"/>
                                      </p:to>
                                    </p:set>
                                    <p:animEffect transition="in" filter="wipe(down)">
                                      <p:cBhvr>
                                        <p:cTn id="16" dur="500"/>
                                        <p:tgtEl>
                                          <p:spTgt spid="163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allAtOnce"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8596" y="428604"/>
            <a:ext cx="8215370" cy="5500726"/>
          </a:xfrm>
          <a:solidFill>
            <a:srgbClr val="00B0F0"/>
          </a:solidFill>
          <a:ln w="19050">
            <a:solidFill>
              <a:srgbClr val="FF0000"/>
            </a:solidFill>
          </a:ln>
        </p:spPr>
        <p:txBody>
          <a:bodyPr>
            <a:normAutofit fontScale="90000"/>
          </a:bodyPr>
          <a:lstStyle/>
          <a:p>
            <a:pPr>
              <a:lnSpc>
                <a:spcPct val="95000"/>
              </a:lnSpc>
            </a:pPr>
            <a:r>
              <a:rPr lang="th-TH" sz="5300" b="1" dirty="0" smtClean="0">
                <a:solidFill>
                  <a:schemeClr val="tx1"/>
                </a:solidFill>
              </a:rPr>
              <a:t>ข้อยกเว้น</a:t>
            </a:r>
            <a:r>
              <a:rPr lang="th-TH" sz="5300" b="1" dirty="0" smtClean="0">
                <a:solidFill>
                  <a:srgbClr val="FF0000"/>
                </a:solidFill>
              </a:rPr>
              <a:t> </a:t>
            </a:r>
            <a:r>
              <a:rPr lang="en-US" sz="4800" b="1" dirty="0" smtClean="0">
                <a:solidFill>
                  <a:schemeClr val="accent3"/>
                </a:solidFill>
              </a:rPr>
              <a:t>: </a:t>
            </a:r>
            <a:r>
              <a:rPr lang="th-TH" sz="3600" b="1" dirty="0" smtClean="0">
                <a:solidFill>
                  <a:schemeClr val="tx1"/>
                </a:solidFill>
              </a:rPr>
              <a:t>เว้นแต่กรณีดังต่อไปนี้ เจ้าหน้าที่จะเห็นสมควรปฏิบัติเป็นอย่างอื่น</a:t>
            </a:r>
            <a:br>
              <a:rPr lang="th-TH" sz="3600" b="1" dirty="0" smtClean="0">
                <a:solidFill>
                  <a:schemeClr val="tx1"/>
                </a:solidFill>
              </a:rPr>
            </a:br>
            <a:r>
              <a:rPr lang="th-TH" sz="3600" b="1" dirty="0" smtClean="0">
                <a:solidFill>
                  <a:schemeClr val="tx1"/>
                </a:solidFill>
              </a:rPr>
              <a:t>         </a:t>
            </a:r>
            <a:r>
              <a:rPr lang="en-US" sz="3600" b="1" dirty="0" smtClean="0">
                <a:solidFill>
                  <a:schemeClr val="tx1"/>
                </a:solidFill>
              </a:rPr>
              <a:t>1. </a:t>
            </a:r>
            <a:r>
              <a:rPr lang="th-TH" sz="3600" b="1" dirty="0" smtClean="0">
                <a:solidFill>
                  <a:schemeClr val="tx1"/>
                </a:solidFill>
              </a:rPr>
              <a:t>จำเป็นรีบด่วน ปล่อยเนิ่นช้าจะเสียหายร้ายแรง/กระทบประโยชน์สาธารณะ</a:t>
            </a:r>
            <a:br>
              <a:rPr lang="th-TH" sz="3600" b="1" dirty="0" smtClean="0">
                <a:solidFill>
                  <a:schemeClr val="tx1"/>
                </a:solidFill>
              </a:rPr>
            </a:br>
            <a:r>
              <a:rPr lang="th-TH" sz="3600" b="1" dirty="0" smtClean="0">
                <a:solidFill>
                  <a:schemeClr val="tx1"/>
                </a:solidFill>
              </a:rPr>
              <a:t>         </a:t>
            </a:r>
            <a:r>
              <a:rPr lang="en-US" sz="3600" b="1" dirty="0" smtClean="0">
                <a:solidFill>
                  <a:schemeClr val="tx1"/>
                </a:solidFill>
              </a:rPr>
              <a:t>2.</a:t>
            </a:r>
            <a:r>
              <a:rPr lang="th-TH" sz="3600" b="1" dirty="0" smtClean="0">
                <a:solidFill>
                  <a:schemeClr val="tx1"/>
                </a:solidFill>
              </a:rPr>
              <a:t> จะมีผลทำให้ระยะเวลาที่กฎหมาย/กฎกำหนดไว้ในการทำคำสั่งฯต้องล่าช้า</a:t>
            </a:r>
            <a:br>
              <a:rPr lang="th-TH" sz="3600" b="1" dirty="0" smtClean="0">
                <a:solidFill>
                  <a:schemeClr val="tx1"/>
                </a:solidFill>
              </a:rPr>
            </a:br>
            <a:r>
              <a:rPr lang="th-TH" sz="3600" b="1" dirty="0" smtClean="0">
                <a:solidFill>
                  <a:schemeClr val="tx1"/>
                </a:solidFill>
              </a:rPr>
              <a:t>         </a:t>
            </a:r>
            <a:r>
              <a:rPr lang="en-US" sz="3600" b="1" dirty="0" smtClean="0">
                <a:solidFill>
                  <a:schemeClr val="tx1"/>
                </a:solidFill>
              </a:rPr>
              <a:t>3.</a:t>
            </a:r>
            <a:r>
              <a:rPr lang="th-TH" sz="3600" b="1" dirty="0" smtClean="0">
                <a:solidFill>
                  <a:schemeClr val="tx1"/>
                </a:solidFill>
              </a:rPr>
              <a:t> เป็นข้อเท็จจริงที่คู่กรณีให้ไว้</a:t>
            </a:r>
            <a:br>
              <a:rPr lang="th-TH" sz="3600" b="1" dirty="0" smtClean="0">
                <a:solidFill>
                  <a:schemeClr val="tx1"/>
                </a:solidFill>
              </a:rPr>
            </a:br>
            <a:r>
              <a:rPr lang="th-TH" sz="3600" b="1" dirty="0" smtClean="0">
                <a:solidFill>
                  <a:schemeClr val="tx1"/>
                </a:solidFill>
              </a:rPr>
              <a:t>         </a:t>
            </a:r>
            <a:r>
              <a:rPr lang="en-US" sz="3600" b="1" dirty="0" smtClean="0">
                <a:solidFill>
                  <a:schemeClr val="tx1"/>
                </a:solidFill>
              </a:rPr>
              <a:t>4.</a:t>
            </a:r>
            <a:r>
              <a:rPr lang="th-TH" sz="3600" b="1" dirty="0" smtClean="0">
                <a:solidFill>
                  <a:schemeClr val="tx1"/>
                </a:solidFill>
              </a:rPr>
              <a:t> โดยสภาพเห็นได้ชัดว่า การให้โอกาสไม่อาจกระทำได้</a:t>
            </a:r>
            <a:br>
              <a:rPr lang="th-TH" sz="3600" b="1" dirty="0" smtClean="0">
                <a:solidFill>
                  <a:schemeClr val="tx1"/>
                </a:solidFill>
              </a:rPr>
            </a:br>
            <a:r>
              <a:rPr lang="th-TH" sz="3600" b="1" dirty="0" smtClean="0">
                <a:solidFill>
                  <a:schemeClr val="tx1"/>
                </a:solidFill>
              </a:rPr>
              <a:t>         </a:t>
            </a:r>
            <a:r>
              <a:rPr lang="en-US" sz="3600" b="1" dirty="0" smtClean="0">
                <a:solidFill>
                  <a:schemeClr val="tx1"/>
                </a:solidFill>
              </a:rPr>
              <a:t>5.</a:t>
            </a:r>
            <a:r>
              <a:rPr lang="th-TH" sz="3600" b="1" dirty="0" smtClean="0">
                <a:solidFill>
                  <a:schemeClr val="tx1"/>
                </a:solidFill>
              </a:rPr>
              <a:t> เมื่อเป็นมาตรการบังคับทางปกครอง</a:t>
            </a:r>
            <a:br>
              <a:rPr lang="th-TH" sz="3600" b="1" dirty="0" smtClean="0">
                <a:solidFill>
                  <a:schemeClr val="tx1"/>
                </a:solidFill>
              </a:rPr>
            </a:br>
            <a:r>
              <a:rPr lang="th-TH" sz="3600" b="1" dirty="0" smtClean="0">
                <a:solidFill>
                  <a:schemeClr val="tx1"/>
                </a:solidFill>
              </a:rPr>
              <a:t>         </a:t>
            </a:r>
            <a:r>
              <a:rPr lang="en-US" sz="3600" b="1" dirty="0" smtClean="0">
                <a:solidFill>
                  <a:schemeClr val="tx1"/>
                </a:solidFill>
              </a:rPr>
              <a:t>6.</a:t>
            </a:r>
            <a:r>
              <a:rPr lang="th-TH" sz="3600" b="1" dirty="0" smtClean="0">
                <a:solidFill>
                  <a:schemeClr val="tx1"/>
                </a:solidFill>
              </a:rPr>
              <a:t> กรณีอื่นตามที่กำหนดในกฎกระทรวง</a:t>
            </a:r>
            <a:r>
              <a:rPr lang="th-TH" b="1" dirty="0" smtClean="0"/>
              <a:t/>
            </a:r>
            <a:br>
              <a:rPr lang="th-TH" b="1" dirty="0" smtClean="0"/>
            </a:br>
            <a:endParaRPr lang="th-TH" dirty="0"/>
          </a:p>
        </p:txBody>
      </p:sp>
      <p:sp>
        <p:nvSpPr>
          <p:cNvPr id="4" name="Text Box 4"/>
          <p:cNvSpPr txBox="1">
            <a:spLocks noGrp="1" noChangeArrowheads="1"/>
          </p:cNvSpPr>
          <p:nvPr>
            <p:ph sz="quarter" idx="1"/>
          </p:nvPr>
        </p:nvSpPr>
        <p:spPr bwMode="auto">
          <a:xfrm>
            <a:off x="428596" y="6000768"/>
            <a:ext cx="8215370" cy="584775"/>
          </a:xfrm>
          <a:prstGeom prst="rect">
            <a:avLst/>
          </a:prstGeom>
          <a:solidFill>
            <a:srgbClr val="FF0000"/>
          </a:solidFill>
          <a:ln w="3175">
            <a:solidFill>
              <a:schemeClr val="tx1"/>
            </a:solidFill>
            <a:miter lim="800000"/>
            <a:headEnd/>
            <a:tailEnd/>
          </a:ln>
          <a:effectLst/>
        </p:spPr>
        <p:txBody>
          <a:bodyPr wrap="square">
            <a:spAutoFit/>
          </a:bodyPr>
          <a:lstStyle/>
          <a:p>
            <a:pPr>
              <a:spcBef>
                <a:spcPct val="50000"/>
              </a:spcBef>
              <a:buNone/>
              <a:defRPr/>
            </a:pPr>
            <a:r>
              <a:rPr lang="th-TH" sz="3200" b="1" dirty="0" smtClean="0">
                <a:solidFill>
                  <a:schemeClr val="bg1"/>
                </a:solidFill>
                <a:latin typeface="Angsana New" pitchFamily="18" charset="-34"/>
              </a:rPr>
              <a:t>   ห้าม</a:t>
            </a:r>
            <a:r>
              <a:rPr lang="th-TH" sz="3200" b="1" dirty="0">
                <a:solidFill>
                  <a:schemeClr val="bg1"/>
                </a:solidFill>
                <a:latin typeface="Angsana New" pitchFamily="18" charset="-34"/>
              </a:rPr>
              <a:t>ให้โอกาสข้างต้น ถ้าจะก่อให้เกิดผลเสียหายร้ายแรงต่อประโยชน์สาธารณะ</a:t>
            </a:r>
            <a:endParaRPr lang="th-TH" dirty="0">
              <a:solidFill>
                <a:schemeClr val="bg1"/>
              </a:solidFill>
              <a:latin typeface="Angsana New" pitchFamily="18" charset="-34"/>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57158" y="500042"/>
            <a:ext cx="8348690" cy="1143000"/>
          </a:xfrm>
          <a:solidFill>
            <a:srgbClr val="00B0F0"/>
          </a:solidFill>
        </p:spPr>
        <p:txBody>
          <a:bodyPr>
            <a:noAutofit/>
          </a:bodyPr>
          <a:lstStyle/>
          <a:p>
            <a:pPr>
              <a:defRPr/>
            </a:pPr>
            <a:r>
              <a:rPr lang="th-TH" sz="5400" b="1" dirty="0" smtClean="0">
                <a:solidFill>
                  <a:srgbClr val="FFFF00"/>
                </a:solidFill>
                <a:effectLst>
                  <a:outerShdw blurRad="38100" dist="38100" dir="2700000" algn="tl">
                    <a:srgbClr val="000000"/>
                  </a:outerShdw>
                </a:effectLst>
              </a:rPr>
              <a:t>สิทธิขอตรวจดูเอกสารและกำหนดเวลาการพิจารณาฯ ( </a:t>
            </a:r>
            <a:r>
              <a:rPr lang="en-US" sz="5400" b="1" dirty="0" smtClean="0">
                <a:solidFill>
                  <a:srgbClr val="FFFF00"/>
                </a:solidFill>
                <a:latin typeface="AngsanaUPC" pitchFamily="18" charset="-34"/>
                <a:cs typeface="AngsanaUPC" pitchFamily="18" charset="-34"/>
              </a:rPr>
              <a:t>Right to Know</a:t>
            </a:r>
            <a:r>
              <a:rPr lang="th-TH" sz="5400" b="1" dirty="0" smtClean="0">
                <a:solidFill>
                  <a:srgbClr val="FFFF00"/>
                </a:solidFill>
                <a:latin typeface="AngsanaUPC" pitchFamily="18" charset="-34"/>
                <a:cs typeface="AngsanaUPC" pitchFamily="18" charset="-34"/>
              </a:rPr>
              <a:t> </a:t>
            </a:r>
            <a:r>
              <a:rPr lang="th-TH" sz="5400" b="1" dirty="0" smtClean="0">
                <a:solidFill>
                  <a:srgbClr val="FFFF00"/>
                </a:solidFill>
                <a:effectLst>
                  <a:outerShdw blurRad="38100" dist="38100" dir="2700000" algn="tl">
                    <a:srgbClr val="000000">
                      <a:alpha val="43137"/>
                    </a:srgbClr>
                  </a:outerShdw>
                </a:effectLst>
                <a:latin typeface="AngsanaUPC" pitchFamily="18" charset="-34"/>
                <a:cs typeface="AngsanaUPC" pitchFamily="18" charset="-34"/>
              </a:rPr>
              <a:t>)</a:t>
            </a:r>
            <a:endParaRPr lang="th-TH" sz="5400" b="1" dirty="0" smtClean="0">
              <a:effectLst>
                <a:outerShdw blurRad="38100" dist="38100" dir="2700000" algn="tl">
                  <a:srgbClr val="000000">
                    <a:alpha val="43137"/>
                  </a:srgbClr>
                </a:outerShdw>
              </a:effectLst>
            </a:endParaRPr>
          </a:p>
        </p:txBody>
      </p:sp>
      <p:sp>
        <p:nvSpPr>
          <p:cNvPr id="24582" name="Rectangle 3"/>
          <p:cNvSpPr>
            <a:spLocks noGrp="1" noChangeArrowheads="1"/>
          </p:cNvSpPr>
          <p:nvPr>
            <p:ph sz="quarter" idx="1"/>
          </p:nvPr>
        </p:nvSpPr>
        <p:spPr>
          <a:xfrm>
            <a:off x="357158" y="1643050"/>
            <a:ext cx="8286808" cy="4500594"/>
          </a:xfrm>
          <a:ln w="28575">
            <a:solidFill>
              <a:schemeClr val="bg1"/>
            </a:solidFill>
          </a:ln>
        </p:spPr>
        <p:txBody>
          <a:bodyPr>
            <a:normAutofit fontScale="92500" lnSpcReduction="20000"/>
          </a:bodyPr>
          <a:lstStyle/>
          <a:p>
            <a:r>
              <a:rPr lang="th-TH" sz="3900" b="1" dirty="0" smtClean="0">
                <a:latin typeface="AngsanaUPC" pitchFamily="18" charset="-34"/>
                <a:cs typeface="AngsanaUPC" pitchFamily="18" charset="-34"/>
              </a:rPr>
              <a:t>คู่กรณีมีสิทธิขอตรวจดู</a:t>
            </a:r>
            <a:r>
              <a:rPr lang="th-TH" sz="3900" b="1" u="sng" dirty="0" smtClean="0">
                <a:latin typeface="AngsanaUPC" pitchFamily="18" charset="-34"/>
                <a:cs typeface="AngsanaUPC" pitchFamily="18" charset="-34"/>
              </a:rPr>
              <a:t>เอกสารที่จำเป็นต้องรู้เพื่อการโต้แย้งหรือชี้แจงหรือป้องกันสิทธิของตน </a:t>
            </a:r>
            <a:r>
              <a:rPr lang="en-US" sz="3900" b="1" dirty="0" smtClean="0">
                <a:latin typeface="AngsanaUPC" pitchFamily="18" charset="-34"/>
                <a:cs typeface="AngsanaUPC" pitchFamily="18" charset="-34"/>
              </a:rPr>
              <a:t>:</a:t>
            </a:r>
            <a:r>
              <a:rPr lang="th-TH" sz="3900" b="1" dirty="0" smtClean="0">
                <a:latin typeface="AngsanaUPC" pitchFamily="18" charset="-34"/>
                <a:cs typeface="AngsanaUPC" pitchFamily="18" charset="-34"/>
              </a:rPr>
              <a:t> เอกสารอื่นไม่มีสิทธิ</a:t>
            </a:r>
            <a:endParaRPr lang="th-TH" sz="3900" b="1" dirty="0" smtClean="0">
              <a:solidFill>
                <a:srgbClr val="FFFF00"/>
              </a:solidFill>
              <a:latin typeface="AngsanaUPC" pitchFamily="18" charset="-34"/>
              <a:cs typeface="AngsanaUPC" pitchFamily="18" charset="-34"/>
            </a:endParaRPr>
          </a:p>
          <a:p>
            <a:r>
              <a:rPr lang="th-TH" sz="3900" b="1" dirty="0" smtClean="0">
                <a:latin typeface="AngsanaUPC" pitchFamily="18" charset="-34"/>
                <a:cs typeface="AngsanaUPC" pitchFamily="18" charset="-34"/>
              </a:rPr>
              <a:t>ถ้ายังไม่ได้ทำคำสั่งฯ คู่กรณีไม่มีสิทธิตรวจดูเอกสารต้นร่าง        คำวินิจฉัย</a:t>
            </a:r>
          </a:p>
          <a:p>
            <a:r>
              <a:rPr lang="th-TH" sz="3900" b="1" dirty="0" smtClean="0">
                <a:latin typeface="AngsanaUPC" pitchFamily="18" charset="-34"/>
                <a:cs typeface="AngsanaUPC" pitchFamily="18" charset="-34"/>
              </a:rPr>
              <a:t>เจ้าหน้าที่อาจไม่อนุญาตให้ตรวจดูฯ ถ้าต้องรักษาไว้เป็นความลับ</a:t>
            </a:r>
          </a:p>
          <a:p>
            <a:r>
              <a:rPr lang="th-TH" sz="3900" b="1" dirty="0" smtClean="0">
                <a:latin typeface="AngsanaUPC" pitchFamily="18" charset="-34"/>
                <a:cs typeface="AngsanaUPC" pitchFamily="18" charset="-34"/>
              </a:rPr>
              <a:t>ให้ ครม.วางระเบียบกำหนดหลักเกณฑ์และวิธีการเพื่อให้         เจ้าหน้าที่กำหนดเวลาสำหรับการพิจารณาทางปกครอง</a:t>
            </a:r>
          </a:p>
          <a:p>
            <a:r>
              <a:rPr lang="th-TH" sz="3900" b="1" dirty="0" smtClean="0">
                <a:latin typeface="AngsanaUPC" pitchFamily="18" charset="-34"/>
                <a:cs typeface="AngsanaUPC" pitchFamily="18" charset="-34"/>
              </a:rPr>
              <a:t>กรณีเจ้าหน้าที่พิจารณามากกว่า 1 ราย เจ้าหน้าที่ที่เกี่ยวข้องต้องประสานงานกันในการกำหนดเวลาเพื่อการดำเนินงานนั้น</a:t>
            </a:r>
          </a:p>
        </p:txBody>
      </p:sp>
      <p:sp>
        <p:nvSpPr>
          <p:cNvPr id="24580" name="Slide Number Placeholder 5"/>
          <p:cNvSpPr>
            <a:spLocks noGrp="1"/>
          </p:cNvSpPr>
          <p:nvPr>
            <p:ph type="sldNum" sz="quarter" idx="15"/>
          </p:nvPr>
        </p:nvSpPr>
        <p:spPr>
          <a:xfrm>
            <a:off x="6553200" y="6248400"/>
            <a:ext cx="1905000" cy="457200"/>
          </a:xfrm>
          <a:prstGeom prst="rect">
            <a:avLst/>
          </a:prstGeom>
          <a:noFill/>
        </p:spPr>
        <p:txBody>
          <a:bodyPr/>
          <a:lstStyle/>
          <a:p>
            <a:fld id="{3B380D96-7DD5-4BE9-A7EB-292DE406B590}" type="slidenum">
              <a:rPr lang="en-US">
                <a:latin typeface="Times New Roman" pitchFamily="18" charset="0"/>
              </a:rPr>
              <a:pPr/>
              <a:t>74</a:t>
            </a:fld>
            <a:endParaRPr lang="en-US">
              <a:latin typeface="Times New Roman" pitchFamily="18" charset="0"/>
            </a:endParaRPr>
          </a:p>
        </p:txBody>
      </p:sp>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582">
                                            <p:bg/>
                                          </p:spTgt>
                                        </p:tgtEl>
                                        <p:attrNameLst>
                                          <p:attrName>style.visibility</p:attrName>
                                        </p:attrNameLst>
                                      </p:cBhvr>
                                      <p:to>
                                        <p:strVal val="visible"/>
                                      </p:to>
                                    </p:set>
                                    <p:animEffect transition="in" filter="wipe(down)">
                                      <p:cBhvr>
                                        <p:cTn id="7" dur="500"/>
                                        <p:tgtEl>
                                          <p:spTgt spid="24582">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582">
                                            <p:txEl>
                                              <p:pRg st="0" end="0"/>
                                            </p:txEl>
                                          </p:spTgt>
                                        </p:tgtEl>
                                        <p:attrNameLst>
                                          <p:attrName>style.visibility</p:attrName>
                                        </p:attrNameLst>
                                      </p:cBhvr>
                                      <p:to>
                                        <p:strVal val="visible"/>
                                      </p:to>
                                    </p:set>
                                    <p:animEffect transition="in" filter="wipe(down)">
                                      <p:cBhvr>
                                        <p:cTn id="10" dur="500"/>
                                        <p:tgtEl>
                                          <p:spTgt spid="24582">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4582">
                                            <p:txEl>
                                              <p:pRg st="1" end="1"/>
                                            </p:txEl>
                                          </p:spTgt>
                                        </p:tgtEl>
                                        <p:attrNameLst>
                                          <p:attrName>style.visibility</p:attrName>
                                        </p:attrNameLst>
                                      </p:cBhvr>
                                      <p:to>
                                        <p:strVal val="visible"/>
                                      </p:to>
                                    </p:set>
                                    <p:animEffect transition="in" filter="wipe(down)">
                                      <p:cBhvr>
                                        <p:cTn id="13" dur="500"/>
                                        <p:tgtEl>
                                          <p:spTgt spid="24582">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582">
                                            <p:txEl>
                                              <p:pRg st="2" end="2"/>
                                            </p:txEl>
                                          </p:spTgt>
                                        </p:tgtEl>
                                        <p:attrNameLst>
                                          <p:attrName>style.visibility</p:attrName>
                                        </p:attrNameLst>
                                      </p:cBhvr>
                                      <p:to>
                                        <p:strVal val="visible"/>
                                      </p:to>
                                    </p:set>
                                    <p:animEffect transition="in" filter="wipe(down)">
                                      <p:cBhvr>
                                        <p:cTn id="16" dur="500"/>
                                        <p:tgtEl>
                                          <p:spTgt spid="24582">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4582">
                                            <p:txEl>
                                              <p:pRg st="3" end="3"/>
                                            </p:txEl>
                                          </p:spTgt>
                                        </p:tgtEl>
                                        <p:attrNameLst>
                                          <p:attrName>style.visibility</p:attrName>
                                        </p:attrNameLst>
                                      </p:cBhvr>
                                      <p:to>
                                        <p:strVal val="visible"/>
                                      </p:to>
                                    </p:set>
                                    <p:animEffect transition="in" filter="wipe(down)">
                                      <p:cBhvr>
                                        <p:cTn id="19" dur="500"/>
                                        <p:tgtEl>
                                          <p:spTgt spid="24582">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4582">
                                            <p:txEl>
                                              <p:pRg st="4" end="4"/>
                                            </p:txEl>
                                          </p:spTgt>
                                        </p:tgtEl>
                                        <p:attrNameLst>
                                          <p:attrName>style.visibility</p:attrName>
                                        </p:attrNameLst>
                                      </p:cBhvr>
                                      <p:to>
                                        <p:strVal val="visible"/>
                                      </p:to>
                                    </p:set>
                                    <p:animEffect transition="in" filter="wipe(down)">
                                      <p:cBhvr>
                                        <p:cTn id="22" dur="500"/>
                                        <p:tgtEl>
                                          <p:spTgt spid="245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build="allAtOnce"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00034" y="142852"/>
            <a:ext cx="7986714" cy="914400"/>
          </a:xfrm>
          <a:solidFill>
            <a:srgbClr val="00B0F0"/>
          </a:solidFill>
        </p:spPr>
        <p:txBody>
          <a:bodyPr/>
          <a:lstStyle/>
          <a:p>
            <a:pPr algn="ctr">
              <a:defRPr/>
            </a:pPr>
            <a:r>
              <a:rPr lang="th-TH" sz="5400" b="1" dirty="0" smtClean="0">
                <a:solidFill>
                  <a:srgbClr val="FFFF00"/>
                </a:solidFill>
                <a:effectLst>
                  <a:outerShdw blurRad="38100" dist="38100" dir="2700000" algn="tl">
                    <a:srgbClr val="000000"/>
                  </a:outerShdw>
                </a:effectLst>
              </a:rPr>
              <a:t>รูปแบบและผลของคำสั่งทางปกครอง</a:t>
            </a:r>
            <a:endParaRPr lang="th-TH" b="1" dirty="0" smtClean="0"/>
          </a:p>
        </p:txBody>
      </p:sp>
      <p:sp>
        <p:nvSpPr>
          <p:cNvPr id="25606" name="Rectangle 3"/>
          <p:cNvSpPr>
            <a:spLocks noGrp="1" noChangeArrowheads="1"/>
          </p:cNvSpPr>
          <p:nvPr>
            <p:ph sz="quarter" idx="1"/>
          </p:nvPr>
        </p:nvSpPr>
        <p:spPr>
          <a:xfrm>
            <a:off x="214282" y="1357298"/>
            <a:ext cx="8429684" cy="4995882"/>
          </a:xfrm>
          <a:ln w="19050">
            <a:solidFill>
              <a:srgbClr val="7030A0"/>
            </a:solidFill>
          </a:ln>
        </p:spPr>
        <p:txBody>
          <a:bodyPr>
            <a:noAutofit/>
          </a:bodyPr>
          <a:lstStyle/>
          <a:p>
            <a:pPr>
              <a:buClr>
                <a:schemeClr val="bg2">
                  <a:lumMod val="75000"/>
                </a:schemeClr>
              </a:buClr>
            </a:pPr>
            <a:r>
              <a:rPr lang="th-TH" sz="3600" b="1" dirty="0" smtClean="0"/>
              <a:t>คำสั่งฯอาจทำเป็นหนังสือ วาจา หรือโดยการสื่อความหมายในรูปแบบอื่นก็ได้ แต่ต้องมีข้อความหรือความหมายที่ชัดเจนเพียงพอ</a:t>
            </a:r>
          </a:p>
          <a:p>
            <a:pPr>
              <a:buClr>
                <a:schemeClr val="bg2">
                  <a:lumMod val="75000"/>
                </a:schemeClr>
              </a:buClr>
            </a:pPr>
            <a:r>
              <a:rPr lang="th-TH" sz="3600" b="1" u="sng" dirty="0" smtClean="0"/>
              <a:t>คำสั่งฯด้วยวาจา </a:t>
            </a:r>
            <a:r>
              <a:rPr lang="th-TH" sz="3600" b="1" dirty="0" smtClean="0"/>
              <a:t>ถ้าผู้รับคำสั่งร้องขอและการร้องขอมีเหตุอันสมควร เจ้าหน้าที่ต้องยืนยันคำสั่งเป็นหนังสือภายใน 7 วัน นับแต่วันมีคำสั่ง </a:t>
            </a:r>
          </a:p>
          <a:p>
            <a:pPr>
              <a:lnSpc>
                <a:spcPct val="90000"/>
              </a:lnSpc>
              <a:buClr>
                <a:schemeClr val="bg2">
                  <a:lumMod val="75000"/>
                </a:schemeClr>
              </a:buClr>
            </a:pPr>
            <a:r>
              <a:rPr lang="th-TH" sz="3600" b="1" dirty="0" smtClean="0"/>
              <a:t>คำสั่งฯที่ทำเป็นหนังสือ อย่างน้อยต้องระบุ </a:t>
            </a:r>
          </a:p>
          <a:p>
            <a:pPr lvl="1">
              <a:lnSpc>
                <a:spcPct val="90000"/>
              </a:lnSpc>
              <a:buClr>
                <a:srgbClr val="FF0000"/>
              </a:buClr>
              <a:buFont typeface="Wingdings" pitchFamily="2" charset="2"/>
              <a:buChar char="§"/>
            </a:pPr>
            <a:r>
              <a:rPr lang="th-TH" sz="3600" b="1" dirty="0" smtClean="0"/>
              <a:t>วัน/เดือน/ปี ที่ทำคำสั่ง   </a:t>
            </a:r>
          </a:p>
          <a:p>
            <a:pPr lvl="1">
              <a:lnSpc>
                <a:spcPct val="90000"/>
              </a:lnSpc>
              <a:buClr>
                <a:srgbClr val="FF0000"/>
              </a:buClr>
              <a:buFont typeface="Wingdings" pitchFamily="2" charset="2"/>
              <a:buChar char="§"/>
            </a:pPr>
            <a:r>
              <a:rPr lang="th-TH" sz="3600" b="1" dirty="0" smtClean="0"/>
              <a:t>ชื่อและตำแหน่งของเจ้าหน้าที่ผู้ทำคำสั่ง</a:t>
            </a:r>
          </a:p>
          <a:p>
            <a:pPr lvl="1">
              <a:lnSpc>
                <a:spcPct val="90000"/>
              </a:lnSpc>
              <a:buClr>
                <a:srgbClr val="FF0000"/>
              </a:buClr>
              <a:buFont typeface="Wingdings" pitchFamily="2" charset="2"/>
              <a:buChar char="§"/>
            </a:pPr>
            <a:r>
              <a:rPr lang="th-TH" sz="3600" b="1" dirty="0" smtClean="0"/>
              <a:t>ลายมือชื่อของเจ้าหน้าที่ผู้ทำคำสั่ง</a:t>
            </a:r>
          </a:p>
        </p:txBody>
      </p:sp>
      <p:sp>
        <p:nvSpPr>
          <p:cNvPr id="25604" name="Slide Number Placeholder 5"/>
          <p:cNvSpPr>
            <a:spLocks noGrp="1"/>
          </p:cNvSpPr>
          <p:nvPr>
            <p:ph type="sldNum" sz="quarter" idx="15"/>
          </p:nvPr>
        </p:nvSpPr>
        <p:spPr>
          <a:xfrm>
            <a:off x="6553200" y="6248400"/>
            <a:ext cx="1905000" cy="457200"/>
          </a:xfrm>
          <a:prstGeom prst="rect">
            <a:avLst/>
          </a:prstGeom>
          <a:noFill/>
        </p:spPr>
        <p:txBody>
          <a:bodyPr/>
          <a:lstStyle/>
          <a:p>
            <a:fld id="{13071004-AB44-4432-BD54-9AD6CA8F83BF}" type="slidenum">
              <a:rPr lang="en-US">
                <a:latin typeface="Times New Roman" pitchFamily="18" charset="0"/>
              </a:rPr>
              <a:pPr/>
              <a:t>75</a:t>
            </a:fld>
            <a:endParaRPr lang="en-US">
              <a:latin typeface="Times New Roman" pitchFamily="18" charset="0"/>
            </a:endParaRPr>
          </a:p>
        </p:txBody>
      </p: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606">
                                            <p:bg/>
                                          </p:spTgt>
                                        </p:tgtEl>
                                        <p:attrNameLst>
                                          <p:attrName>style.visibility</p:attrName>
                                        </p:attrNameLst>
                                      </p:cBhvr>
                                      <p:to>
                                        <p:strVal val="visible"/>
                                      </p:to>
                                    </p:set>
                                    <p:animEffect transition="in" filter="wipe(down)">
                                      <p:cBhvr>
                                        <p:cTn id="7" dur="500"/>
                                        <p:tgtEl>
                                          <p:spTgt spid="25606">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606">
                                            <p:txEl>
                                              <p:pRg st="0" end="0"/>
                                            </p:txEl>
                                          </p:spTgt>
                                        </p:tgtEl>
                                        <p:attrNameLst>
                                          <p:attrName>style.visibility</p:attrName>
                                        </p:attrNameLst>
                                      </p:cBhvr>
                                      <p:to>
                                        <p:strVal val="visible"/>
                                      </p:to>
                                    </p:set>
                                    <p:animEffect transition="in" filter="wipe(down)">
                                      <p:cBhvr>
                                        <p:cTn id="10" dur="500"/>
                                        <p:tgtEl>
                                          <p:spTgt spid="25606">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606">
                                            <p:txEl>
                                              <p:pRg st="1" end="1"/>
                                            </p:txEl>
                                          </p:spTgt>
                                        </p:tgtEl>
                                        <p:attrNameLst>
                                          <p:attrName>style.visibility</p:attrName>
                                        </p:attrNameLst>
                                      </p:cBhvr>
                                      <p:to>
                                        <p:strVal val="visible"/>
                                      </p:to>
                                    </p:set>
                                    <p:animEffect transition="in" filter="wipe(down)">
                                      <p:cBhvr>
                                        <p:cTn id="13" dur="500"/>
                                        <p:tgtEl>
                                          <p:spTgt spid="25606">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5606">
                                            <p:txEl>
                                              <p:pRg st="2" end="2"/>
                                            </p:txEl>
                                          </p:spTgt>
                                        </p:tgtEl>
                                        <p:attrNameLst>
                                          <p:attrName>style.visibility</p:attrName>
                                        </p:attrNameLst>
                                      </p:cBhvr>
                                      <p:to>
                                        <p:strVal val="visible"/>
                                      </p:to>
                                    </p:set>
                                    <p:animEffect transition="in" filter="wipe(down)">
                                      <p:cBhvr>
                                        <p:cTn id="16" dur="500"/>
                                        <p:tgtEl>
                                          <p:spTgt spid="25606">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5606">
                                            <p:txEl>
                                              <p:pRg st="3" end="3"/>
                                            </p:txEl>
                                          </p:spTgt>
                                        </p:tgtEl>
                                        <p:attrNameLst>
                                          <p:attrName>style.visibility</p:attrName>
                                        </p:attrNameLst>
                                      </p:cBhvr>
                                      <p:to>
                                        <p:strVal val="visible"/>
                                      </p:to>
                                    </p:set>
                                    <p:animEffect transition="in" filter="wipe(down)">
                                      <p:cBhvr>
                                        <p:cTn id="19" dur="500"/>
                                        <p:tgtEl>
                                          <p:spTgt spid="25606">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5606">
                                            <p:txEl>
                                              <p:pRg st="4" end="4"/>
                                            </p:txEl>
                                          </p:spTgt>
                                        </p:tgtEl>
                                        <p:attrNameLst>
                                          <p:attrName>style.visibility</p:attrName>
                                        </p:attrNameLst>
                                      </p:cBhvr>
                                      <p:to>
                                        <p:strVal val="visible"/>
                                      </p:to>
                                    </p:set>
                                    <p:animEffect transition="in" filter="wipe(down)">
                                      <p:cBhvr>
                                        <p:cTn id="22" dur="500"/>
                                        <p:tgtEl>
                                          <p:spTgt spid="25606">
                                            <p:txEl>
                                              <p:pRg st="4" end="4"/>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5606">
                                            <p:txEl>
                                              <p:pRg st="5" end="5"/>
                                            </p:txEl>
                                          </p:spTgt>
                                        </p:tgtEl>
                                        <p:attrNameLst>
                                          <p:attrName>style.visibility</p:attrName>
                                        </p:attrNameLst>
                                      </p:cBhvr>
                                      <p:to>
                                        <p:strVal val="visible"/>
                                      </p:to>
                                    </p:set>
                                    <p:animEffect transition="in" filter="wipe(down)">
                                      <p:cBhvr>
                                        <p:cTn id="25" dur="500"/>
                                        <p:tgtEl>
                                          <p:spTgt spid="2560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allAtOnce"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FF99"/>
        </a:solidFill>
        <a:effectLst/>
      </p:bgPr>
    </p:bg>
    <p:spTree>
      <p:nvGrpSpPr>
        <p:cNvPr id="1" name=""/>
        <p:cNvGrpSpPr/>
        <p:nvPr/>
      </p:nvGrpSpPr>
      <p:grpSpPr>
        <a:xfrm>
          <a:off x="0" y="0"/>
          <a:ext cx="0" cy="0"/>
          <a:chOff x="0" y="0"/>
          <a:chExt cx="0" cy="0"/>
        </a:xfrm>
      </p:grpSpPr>
      <p:sp>
        <p:nvSpPr>
          <p:cNvPr id="19459" name="Rectangle 3"/>
          <p:cNvSpPr>
            <a:spLocks noGrp="1" noChangeArrowheads="1"/>
          </p:cNvSpPr>
          <p:nvPr>
            <p:ph sz="quarter" idx="1"/>
          </p:nvPr>
        </p:nvSpPr>
        <p:spPr>
          <a:xfrm>
            <a:off x="285720" y="428604"/>
            <a:ext cx="8382000" cy="5843606"/>
          </a:xfrm>
          <a:ln w="28575">
            <a:solidFill>
              <a:srgbClr val="FF0000"/>
            </a:solidFill>
          </a:ln>
        </p:spPr>
        <p:txBody>
          <a:bodyPr>
            <a:normAutofit lnSpcReduction="10000"/>
          </a:bodyPr>
          <a:lstStyle/>
          <a:p>
            <a:pPr>
              <a:lnSpc>
                <a:spcPct val="80000"/>
              </a:lnSpc>
              <a:defRPr/>
            </a:pPr>
            <a:r>
              <a:rPr lang="th-TH" sz="3700" b="1" dirty="0" smtClean="0"/>
              <a:t>คำสั่งฯ/การยืนยันคำสั่งฯ ที่ทำเป็นหนังสือ ต้องจัดให้มีเหตุผล     ไว้ด้วย และเหตุผลต้องประกอบด้วย</a:t>
            </a:r>
            <a:endParaRPr lang="th-TH" b="1" dirty="0" smtClean="0"/>
          </a:p>
          <a:p>
            <a:pPr lvl="1">
              <a:lnSpc>
                <a:spcPct val="80000"/>
              </a:lnSpc>
              <a:defRPr/>
            </a:pPr>
            <a:r>
              <a:rPr lang="th-TH" sz="3000" b="1" dirty="0" smtClean="0"/>
              <a:t>ข้อเท็จจริงอันเป็นสาระสำคัญ</a:t>
            </a:r>
          </a:p>
          <a:p>
            <a:pPr lvl="1">
              <a:lnSpc>
                <a:spcPct val="80000"/>
              </a:lnSpc>
              <a:defRPr/>
            </a:pPr>
            <a:r>
              <a:rPr lang="th-TH" sz="3000" b="1" dirty="0" smtClean="0"/>
              <a:t>ข้อกฎหมายที่อ้างอิง</a:t>
            </a:r>
          </a:p>
          <a:p>
            <a:pPr lvl="1">
              <a:lnSpc>
                <a:spcPct val="80000"/>
              </a:lnSpc>
              <a:defRPr/>
            </a:pPr>
            <a:r>
              <a:rPr lang="th-TH" sz="3000" b="1" dirty="0" smtClean="0"/>
              <a:t>ข้อพิจารณาและข้อสนับสนุนในการใช้ดุลพินิจ</a:t>
            </a:r>
            <a:endParaRPr lang="th-TH" b="1" dirty="0" smtClean="0"/>
          </a:p>
          <a:p>
            <a:pPr>
              <a:lnSpc>
                <a:spcPct val="80000"/>
              </a:lnSpc>
              <a:defRPr/>
            </a:pPr>
            <a:r>
              <a:rPr lang="th-TH" b="1" dirty="0" smtClean="0"/>
              <a:t>นรม./ผู้ซึ่ง นรม.มอบหมายอาจประกาศใน รจ. ให้คำสั่งฯใด </a:t>
            </a:r>
            <a:r>
              <a:rPr lang="th-TH" sz="3700" b="1" u="sng" dirty="0" smtClean="0"/>
              <a:t>ต้องระบุเหตุผลไว้ในคำสั่งฯ     หรือเอกสารแนบท้ายก็ได้</a:t>
            </a:r>
            <a:endParaRPr lang="th-TH" b="1" dirty="0" smtClean="0"/>
          </a:p>
          <a:p>
            <a:pPr>
              <a:lnSpc>
                <a:spcPct val="80000"/>
              </a:lnSpc>
              <a:defRPr/>
            </a:pPr>
            <a:r>
              <a:rPr lang="th-TH" sz="3400" b="1" dirty="0" smtClean="0"/>
              <a:t>คำสั่งฯที่ไม่ต้องจัดให้มีเหตุผลไว้ในคำสั่ง</a:t>
            </a:r>
            <a:endParaRPr lang="th-TH" b="1" dirty="0" smtClean="0"/>
          </a:p>
          <a:p>
            <a:pPr lvl="1">
              <a:lnSpc>
                <a:spcPct val="80000"/>
              </a:lnSpc>
              <a:defRPr/>
            </a:pPr>
            <a:r>
              <a:rPr lang="th-TH" sz="3000" b="1" dirty="0" smtClean="0"/>
              <a:t>คำสั่งที่มีผลตรงตามคำขอ และไม่กระทบสิทธิและหน้าที่ของบุคคลอื่น</a:t>
            </a:r>
          </a:p>
          <a:p>
            <a:pPr lvl="1">
              <a:lnSpc>
                <a:spcPct val="80000"/>
              </a:lnSpc>
              <a:defRPr/>
            </a:pPr>
            <a:r>
              <a:rPr lang="th-TH" sz="3000" b="1" dirty="0" smtClean="0"/>
              <a:t>เหตุผลนั้นเป็นที่รู้กันอยู่แล้วโดยไม่จำเป็นต้องระบุอีก</a:t>
            </a:r>
          </a:p>
          <a:p>
            <a:pPr lvl="1">
              <a:lnSpc>
                <a:spcPct val="80000"/>
              </a:lnSpc>
              <a:defRPr/>
            </a:pPr>
            <a:r>
              <a:rPr lang="th-TH" sz="3000" b="1" dirty="0" smtClean="0"/>
              <a:t>กรณีที่ต้องรักษาความลับ</a:t>
            </a:r>
          </a:p>
          <a:p>
            <a:pPr lvl="1">
              <a:lnSpc>
                <a:spcPct val="80000"/>
              </a:lnSpc>
              <a:defRPr/>
            </a:pPr>
            <a:r>
              <a:rPr lang="th-TH" sz="3000" b="1" dirty="0" smtClean="0"/>
              <a:t>ออกคำสั่งฯด้วยวาจา กรณีเร่งด่วน หากผู้อยู่ในบังคับของคำสั่งฯร้องขอต้องให้เหตุผลเป็นลายลักษณ์อักษรในเวลาอันสมควร</a:t>
            </a:r>
            <a:endParaRPr lang="th-TH" b="1" dirty="0" smtClean="0"/>
          </a:p>
        </p:txBody>
      </p:sp>
      <p:sp>
        <p:nvSpPr>
          <p:cNvPr id="26628" name="Slide Number Placeholder 5"/>
          <p:cNvSpPr>
            <a:spLocks noGrp="1"/>
          </p:cNvSpPr>
          <p:nvPr>
            <p:ph type="sldNum" sz="quarter" idx="15"/>
          </p:nvPr>
        </p:nvSpPr>
        <p:spPr>
          <a:xfrm>
            <a:off x="6553200" y="6248400"/>
            <a:ext cx="1905000" cy="457200"/>
          </a:xfrm>
          <a:prstGeom prst="rect">
            <a:avLst/>
          </a:prstGeom>
          <a:noFill/>
        </p:spPr>
        <p:txBody>
          <a:bodyPr/>
          <a:lstStyle/>
          <a:p>
            <a:fld id="{EA795C6C-6FD2-4728-93A4-E409093CD846}" type="slidenum">
              <a:rPr lang="en-US">
                <a:latin typeface="Times New Roman" pitchFamily="18" charset="0"/>
              </a:rPr>
              <a:pPr/>
              <a:t>76</a:t>
            </a:fld>
            <a:endParaRPr lang="en-US">
              <a:latin typeface="Times New Roman" pitchFamily="18"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bg/>
                                          </p:spTgt>
                                        </p:tgtEl>
                                        <p:attrNameLst>
                                          <p:attrName>style.visibility</p:attrName>
                                        </p:attrNameLst>
                                      </p:cBhvr>
                                      <p:to>
                                        <p:strVal val="visible"/>
                                      </p:to>
                                    </p:set>
                                    <p:anim calcmode="lin" valueType="num">
                                      <p:cBhvr additive="base">
                                        <p:cTn id="7" dur="500" fill="hold"/>
                                        <p:tgtEl>
                                          <p:spTgt spid="1945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459">
                                            <p:txEl>
                                              <p:pRg st="0" end="0"/>
                                            </p:txEl>
                                          </p:spTgt>
                                        </p:tgtEl>
                                        <p:attrNameLst>
                                          <p:attrName>style.visibility</p:attrName>
                                        </p:attrNameLst>
                                      </p:cBhvr>
                                      <p:to>
                                        <p:strVal val="visible"/>
                                      </p:to>
                                    </p:set>
                                    <p:anim calcmode="lin" valueType="num">
                                      <p:cBhvr additive="base">
                                        <p:cTn id="11"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45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459">
                                            <p:txEl>
                                              <p:pRg st="1" end="1"/>
                                            </p:txEl>
                                          </p:spTgt>
                                        </p:tgtEl>
                                        <p:attrNameLst>
                                          <p:attrName>style.visibility</p:attrName>
                                        </p:attrNameLst>
                                      </p:cBhvr>
                                      <p:to>
                                        <p:strVal val="visible"/>
                                      </p:to>
                                    </p:set>
                                    <p:anim calcmode="lin" valueType="num">
                                      <p:cBhvr additive="base">
                                        <p:cTn id="15"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459">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459">
                                            <p:txEl>
                                              <p:pRg st="3" end="3"/>
                                            </p:txEl>
                                          </p:spTgt>
                                        </p:tgtEl>
                                        <p:attrNameLst>
                                          <p:attrName>style.visibility</p:attrName>
                                        </p:attrNameLst>
                                      </p:cBhvr>
                                      <p:to>
                                        <p:strVal val="visible"/>
                                      </p:to>
                                    </p:set>
                                    <p:anim calcmode="lin" valueType="num">
                                      <p:cBhvr additive="base">
                                        <p:cTn id="23"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459">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459">
                                            <p:txEl>
                                              <p:pRg st="4" end="4"/>
                                            </p:txEl>
                                          </p:spTgt>
                                        </p:tgtEl>
                                        <p:attrNameLst>
                                          <p:attrName>style.visibility</p:attrName>
                                        </p:attrNameLst>
                                      </p:cBhvr>
                                      <p:to>
                                        <p:strVal val="visible"/>
                                      </p:to>
                                    </p:set>
                                    <p:anim calcmode="lin" valueType="num">
                                      <p:cBhvr additive="base">
                                        <p:cTn id="27"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459">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459">
                                            <p:txEl>
                                              <p:pRg st="5" end="5"/>
                                            </p:txEl>
                                          </p:spTgt>
                                        </p:tgtEl>
                                        <p:attrNameLst>
                                          <p:attrName>style.visibility</p:attrName>
                                        </p:attrNameLst>
                                      </p:cBhvr>
                                      <p:to>
                                        <p:strVal val="visible"/>
                                      </p:to>
                                    </p:set>
                                    <p:anim calcmode="lin" valueType="num">
                                      <p:cBhvr additive="base">
                                        <p:cTn id="31"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59">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459">
                                            <p:txEl>
                                              <p:pRg st="6" end="6"/>
                                            </p:txEl>
                                          </p:spTgt>
                                        </p:tgtEl>
                                        <p:attrNameLst>
                                          <p:attrName>style.visibility</p:attrName>
                                        </p:attrNameLst>
                                      </p:cBhvr>
                                      <p:to>
                                        <p:strVal val="visible"/>
                                      </p:to>
                                    </p:set>
                                    <p:anim calcmode="lin" valueType="num">
                                      <p:cBhvr additive="base">
                                        <p:cTn id="35" dur="500" fill="hold"/>
                                        <p:tgtEl>
                                          <p:spTgt spid="19459">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459">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459">
                                            <p:txEl>
                                              <p:pRg st="7" end="7"/>
                                            </p:txEl>
                                          </p:spTgt>
                                        </p:tgtEl>
                                        <p:attrNameLst>
                                          <p:attrName>style.visibility</p:attrName>
                                        </p:attrNameLst>
                                      </p:cBhvr>
                                      <p:to>
                                        <p:strVal val="visible"/>
                                      </p:to>
                                    </p:set>
                                    <p:anim calcmode="lin" valueType="num">
                                      <p:cBhvr additive="base">
                                        <p:cTn id="39" dur="500" fill="hold"/>
                                        <p:tgtEl>
                                          <p:spTgt spid="19459">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459">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459">
                                            <p:txEl>
                                              <p:pRg st="8" end="8"/>
                                            </p:txEl>
                                          </p:spTgt>
                                        </p:tgtEl>
                                        <p:attrNameLst>
                                          <p:attrName>style.visibility</p:attrName>
                                        </p:attrNameLst>
                                      </p:cBhvr>
                                      <p:to>
                                        <p:strVal val="visible"/>
                                      </p:to>
                                    </p:set>
                                    <p:anim calcmode="lin" valueType="num">
                                      <p:cBhvr additive="base">
                                        <p:cTn id="43" dur="500" fill="hold"/>
                                        <p:tgtEl>
                                          <p:spTgt spid="19459">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459">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459">
                                            <p:txEl>
                                              <p:pRg st="9" end="9"/>
                                            </p:txEl>
                                          </p:spTgt>
                                        </p:tgtEl>
                                        <p:attrNameLst>
                                          <p:attrName>style.visibility</p:attrName>
                                        </p:attrNameLst>
                                      </p:cBhvr>
                                      <p:to>
                                        <p:strVal val="visible"/>
                                      </p:to>
                                    </p:set>
                                    <p:anim calcmode="lin" valueType="num">
                                      <p:cBhvr additive="base">
                                        <p:cTn id="47" dur="500" fill="hold"/>
                                        <p:tgtEl>
                                          <p:spTgt spid="19459">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945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allAtOnce"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14348" y="428604"/>
            <a:ext cx="5715040" cy="762000"/>
          </a:xfrm>
          <a:solidFill>
            <a:srgbClr val="7030A0"/>
          </a:solidFill>
        </p:spPr>
        <p:txBody>
          <a:bodyPr>
            <a:normAutofit fontScale="90000"/>
          </a:bodyPr>
          <a:lstStyle/>
          <a:p>
            <a:pPr>
              <a:defRPr/>
            </a:pPr>
            <a:r>
              <a:rPr lang="th-TH" sz="5400" b="1" dirty="0" smtClean="0">
                <a:solidFill>
                  <a:srgbClr val="FFFF00"/>
                </a:solidFill>
                <a:effectLst>
                  <a:outerShdw blurRad="38100" dist="38100" dir="2700000" algn="tl">
                    <a:srgbClr val="000000"/>
                  </a:outerShdw>
                </a:effectLst>
              </a:rPr>
              <a:t>การกำหนดเงื่อนไขประกอบคำสั่งฯ</a:t>
            </a:r>
            <a:endParaRPr lang="th-TH" b="1" dirty="0" smtClean="0"/>
          </a:p>
        </p:txBody>
      </p:sp>
      <p:sp>
        <p:nvSpPr>
          <p:cNvPr id="20483" name="Rectangle 3"/>
          <p:cNvSpPr>
            <a:spLocks noGrp="1" noChangeArrowheads="1"/>
          </p:cNvSpPr>
          <p:nvPr>
            <p:ph sz="quarter" idx="1"/>
          </p:nvPr>
        </p:nvSpPr>
        <p:spPr>
          <a:xfrm>
            <a:off x="228600" y="1285860"/>
            <a:ext cx="8701118" cy="5143536"/>
          </a:xfrm>
          <a:ln w="28575">
            <a:solidFill>
              <a:srgbClr val="00B0F0"/>
            </a:solidFill>
          </a:ln>
        </p:spPr>
        <p:txBody>
          <a:bodyPr>
            <a:normAutofit/>
          </a:bodyPr>
          <a:lstStyle/>
          <a:p>
            <a:pPr>
              <a:lnSpc>
                <a:spcPct val="85000"/>
              </a:lnSpc>
              <a:defRPr/>
            </a:pPr>
            <a:r>
              <a:rPr lang="th-TH" sz="3600" b="1" dirty="0" smtClean="0"/>
              <a:t>การออกคำสั่งฯ เจ้าหน้าที่อาจ</a:t>
            </a:r>
            <a:r>
              <a:rPr lang="th-TH" sz="3700" b="1" dirty="0" smtClean="0"/>
              <a:t>กำหนดเงื่อนไขได้เท่าที่จำเป็นเพื่อให้บรรลุวัตถุประสงค์ของกฎหมาย</a:t>
            </a:r>
            <a:r>
              <a:rPr lang="th-TH" b="1" dirty="0" smtClean="0"/>
              <a:t> </a:t>
            </a:r>
            <a:r>
              <a:rPr lang="th-TH" sz="2800" b="1" dirty="0" smtClean="0"/>
              <a:t>เว้นแต่กฎหมายจะกำหนดข้อจำกัดดุลพินิจเป็นอย่างอื่น</a:t>
            </a:r>
          </a:p>
          <a:p>
            <a:pPr>
              <a:lnSpc>
                <a:spcPct val="85000"/>
              </a:lnSpc>
              <a:defRPr/>
            </a:pPr>
            <a:r>
              <a:rPr lang="th-TH" sz="3700" b="1" dirty="0" smtClean="0"/>
              <a:t>การกำหนดเงื่อนไข ให้รวมถึง</a:t>
            </a:r>
            <a:endParaRPr lang="th-TH" b="1" dirty="0" smtClean="0"/>
          </a:p>
          <a:p>
            <a:pPr lvl="1">
              <a:lnSpc>
                <a:spcPct val="85000"/>
              </a:lnSpc>
              <a:defRPr/>
            </a:pPr>
            <a:r>
              <a:rPr lang="th-TH" sz="3200" b="1" dirty="0" smtClean="0"/>
              <a:t>กำหนดให้สิทธิหรือภาระหน้าที่เริ่มมีผลหรือสิ้นผล ณ เวลาใดเวลาหนึ่ง</a:t>
            </a:r>
          </a:p>
          <a:p>
            <a:pPr lvl="1">
              <a:lnSpc>
                <a:spcPct val="85000"/>
              </a:lnSpc>
              <a:defRPr/>
            </a:pPr>
            <a:r>
              <a:rPr lang="th-TH" sz="3200" b="1" dirty="0" smtClean="0"/>
              <a:t>กำหนดให้การเริ่มมีผลหรือสิ้นผลของสิทธิหรือภาระหน้าที่ต้องขึ้นอยู่กับ   เหตุการณ์ในอนาคตที่ไม่แน่นอน</a:t>
            </a:r>
          </a:p>
          <a:p>
            <a:pPr lvl="1">
              <a:lnSpc>
                <a:spcPct val="85000"/>
              </a:lnSpc>
              <a:defRPr/>
            </a:pPr>
            <a:r>
              <a:rPr lang="th-TH" sz="3200" b="1" dirty="0" smtClean="0"/>
              <a:t>ข้อสงวนสิทธิที่จะยกเลิกคำสั่งฯ</a:t>
            </a:r>
          </a:p>
          <a:p>
            <a:pPr lvl="1">
              <a:lnSpc>
                <a:spcPct val="85000"/>
              </a:lnSpc>
              <a:defRPr/>
            </a:pPr>
            <a:r>
              <a:rPr lang="th-TH" sz="3200" b="1" dirty="0" smtClean="0"/>
              <a:t>กำหนดให้ผู้รับประโยชน์ต้องกระทำหรืองดเว้นกระทำ / หรือต้องมีภาระหน้าที่ หรือยอมรับภาระหน้าที่หรือความรับผิดชอบบางประการ / หรือการกำหนดข้อความในการจัดให้มี เปลี่ยนแปลง หรือเพิ่มข้อกำหนดดังกล่าว</a:t>
            </a:r>
            <a:endParaRPr lang="th-TH" b="1" dirty="0" smtClean="0"/>
          </a:p>
        </p:txBody>
      </p:sp>
      <p:sp>
        <p:nvSpPr>
          <p:cNvPr id="27652" name="Slide Number Placeholder 5"/>
          <p:cNvSpPr>
            <a:spLocks noGrp="1"/>
          </p:cNvSpPr>
          <p:nvPr>
            <p:ph type="sldNum" sz="quarter" idx="15"/>
          </p:nvPr>
        </p:nvSpPr>
        <p:spPr>
          <a:xfrm>
            <a:off x="6553200" y="6248400"/>
            <a:ext cx="1905000" cy="457200"/>
          </a:xfrm>
          <a:prstGeom prst="rect">
            <a:avLst/>
          </a:prstGeom>
          <a:noFill/>
        </p:spPr>
        <p:txBody>
          <a:bodyPr/>
          <a:lstStyle/>
          <a:p>
            <a:fld id="{97298D92-5C71-4AD9-B642-18F103646A6E}" type="slidenum">
              <a:rPr lang="en-US">
                <a:latin typeface="Times New Roman" pitchFamily="18" charset="0"/>
              </a:rPr>
              <a:pPr/>
              <a:t>77</a:t>
            </a:fld>
            <a:endParaRPr lang="en-US">
              <a:latin typeface="Times New Roman" pitchFamily="18" charset="0"/>
            </a:endParaRPr>
          </a:p>
        </p:txBody>
      </p:sp>
    </p:spTree>
  </p:cSld>
  <p:clrMapOvr>
    <a:masterClrMapping/>
  </p:clrMapOvr>
  <p:transition spd="slow">
    <p:wipe dir="d"/>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42910" y="285728"/>
            <a:ext cx="5786478" cy="1143000"/>
          </a:xfrm>
          <a:solidFill>
            <a:srgbClr val="FF0000"/>
          </a:solidFill>
        </p:spPr>
        <p:txBody>
          <a:bodyPr/>
          <a:lstStyle/>
          <a:p>
            <a:pPr>
              <a:defRPr/>
            </a:pPr>
            <a:r>
              <a:rPr lang="th-TH" sz="6000" b="1" smtClean="0">
                <a:solidFill>
                  <a:srgbClr val="FFFF00"/>
                </a:solidFill>
                <a:effectLst>
                  <a:outerShdw blurRad="38100" dist="38100" dir="2700000" algn="tl">
                    <a:srgbClr val="000000"/>
                  </a:outerShdw>
                </a:effectLst>
              </a:rPr>
              <a:t>การแจ้งสิทธิอุทธรณ์คำสั่งฯ</a:t>
            </a:r>
            <a:endParaRPr lang="th-TH" b="1" smtClean="0"/>
          </a:p>
        </p:txBody>
      </p:sp>
      <p:sp>
        <p:nvSpPr>
          <p:cNvPr id="28678" name="Rectangle 3"/>
          <p:cNvSpPr>
            <a:spLocks noGrp="1" noChangeArrowheads="1"/>
          </p:cNvSpPr>
          <p:nvPr>
            <p:ph sz="quarter" idx="1"/>
          </p:nvPr>
        </p:nvSpPr>
        <p:spPr>
          <a:xfrm>
            <a:off x="142844" y="1571612"/>
            <a:ext cx="8534400" cy="4686320"/>
          </a:xfrm>
          <a:ln w="28575">
            <a:solidFill>
              <a:schemeClr val="bg1"/>
            </a:solidFill>
          </a:ln>
        </p:spPr>
        <p:txBody>
          <a:bodyPr>
            <a:normAutofit lnSpcReduction="10000"/>
          </a:bodyPr>
          <a:lstStyle/>
          <a:p>
            <a:pPr>
              <a:lnSpc>
                <a:spcPct val="90000"/>
              </a:lnSpc>
            </a:pPr>
            <a:r>
              <a:rPr lang="th-TH" sz="4100" b="1" dirty="0" smtClean="0"/>
              <a:t>   </a:t>
            </a:r>
            <a:r>
              <a:rPr lang="th-TH" sz="4100" b="1" dirty="0" smtClean="0">
                <a:solidFill>
                  <a:srgbClr val="FFFF00"/>
                </a:solidFill>
              </a:rPr>
              <a:t>คำสั่งฯที่อาจอุทธรณ์/โต้แย้งได้ ให้ระบุสิทธิไว้ด้วย</a:t>
            </a:r>
            <a:endParaRPr lang="th-TH" sz="4000" b="1" dirty="0" smtClean="0">
              <a:solidFill>
                <a:srgbClr val="FFFF00"/>
              </a:solidFill>
            </a:endParaRPr>
          </a:p>
          <a:p>
            <a:pPr lvl="3">
              <a:lnSpc>
                <a:spcPct val="90000"/>
              </a:lnSpc>
            </a:pPr>
            <a:r>
              <a:rPr lang="th-TH" sz="3500" b="1" dirty="0" smtClean="0"/>
              <a:t>  </a:t>
            </a:r>
            <a:r>
              <a:rPr lang="th-TH" sz="3500" b="1" u="sng" dirty="0" smtClean="0">
                <a:solidFill>
                  <a:schemeClr val="bg1"/>
                </a:solidFill>
              </a:rPr>
              <a:t>กรณี</a:t>
            </a:r>
            <a:r>
              <a:rPr lang="th-TH" sz="3500" b="1" dirty="0" smtClean="0">
                <a:solidFill>
                  <a:schemeClr val="bg1"/>
                </a:solidFill>
              </a:rPr>
              <a:t>ที่อาจอุทธรณ์/โต้แย้ง</a:t>
            </a:r>
          </a:p>
          <a:p>
            <a:pPr lvl="3">
              <a:lnSpc>
                <a:spcPct val="90000"/>
              </a:lnSpc>
            </a:pPr>
            <a:r>
              <a:rPr lang="th-TH" sz="3500" b="1" dirty="0" smtClean="0"/>
              <a:t>  </a:t>
            </a:r>
            <a:r>
              <a:rPr lang="th-TH" sz="3500" b="1" u="sng" dirty="0" smtClean="0">
                <a:solidFill>
                  <a:schemeClr val="bg1"/>
                </a:solidFill>
              </a:rPr>
              <a:t>การยื่น</a:t>
            </a:r>
            <a:r>
              <a:rPr lang="th-TH" sz="3500" b="1" dirty="0" smtClean="0">
                <a:solidFill>
                  <a:schemeClr val="bg1"/>
                </a:solidFill>
              </a:rPr>
              <a:t>คำอุทธรณ์/โต้แย้ง</a:t>
            </a:r>
          </a:p>
          <a:p>
            <a:pPr lvl="3">
              <a:lnSpc>
                <a:spcPct val="90000"/>
              </a:lnSpc>
            </a:pPr>
            <a:r>
              <a:rPr lang="th-TH" sz="3500" b="1" dirty="0" smtClean="0"/>
              <a:t>  </a:t>
            </a:r>
            <a:r>
              <a:rPr lang="th-TH" sz="3500" b="1" u="sng" dirty="0" smtClean="0">
                <a:solidFill>
                  <a:schemeClr val="bg1"/>
                </a:solidFill>
              </a:rPr>
              <a:t>ระยะเวลา</a:t>
            </a:r>
            <a:r>
              <a:rPr lang="th-TH" sz="3500" b="1" dirty="0" smtClean="0">
                <a:solidFill>
                  <a:schemeClr val="bg1"/>
                </a:solidFill>
              </a:rPr>
              <a:t>การอุทธรณ์/โต้แย้ง</a:t>
            </a:r>
            <a:endParaRPr lang="th-TH" sz="3300" b="1" dirty="0" smtClean="0">
              <a:solidFill>
                <a:schemeClr val="bg1"/>
              </a:solidFill>
            </a:endParaRPr>
          </a:p>
          <a:p>
            <a:pPr>
              <a:lnSpc>
                <a:spcPct val="90000"/>
              </a:lnSpc>
            </a:pPr>
            <a:r>
              <a:rPr lang="th-TH" sz="4100" b="1" dirty="0" smtClean="0"/>
              <a:t>   </a:t>
            </a:r>
            <a:r>
              <a:rPr lang="th-TH" sz="4100" b="1" dirty="0" smtClean="0">
                <a:solidFill>
                  <a:srgbClr val="FFFF00"/>
                </a:solidFill>
              </a:rPr>
              <a:t>กรณีไม่ได้ระบุสิทธิอุทธรณ์ </a:t>
            </a:r>
            <a:r>
              <a:rPr lang="th-TH" sz="4100" b="1" dirty="0" smtClean="0"/>
              <a:t>ให้ระยะเวลาอุทธรณ์ฯเริ่มนับใหม่ ตั้งแต่วันที่ได้รับแจ้งหลักเกณฑ์ฯ</a:t>
            </a:r>
            <a:r>
              <a:rPr lang="th-TH" sz="4000" b="1" dirty="0" smtClean="0"/>
              <a:t> </a:t>
            </a:r>
            <a:r>
              <a:rPr lang="th-TH" sz="4100" b="1" dirty="0" smtClean="0"/>
              <a:t>แต่ถ้าไม่มีการแจ้ง         และระยะเวลาสั้นกว่า 1 ปี ให้ขยายเป็น 1 ปี นับแต่วันที่ได้รับคำสั่งฯ</a:t>
            </a:r>
            <a:endParaRPr lang="th-TH" sz="3600" b="1" dirty="0" smtClean="0"/>
          </a:p>
        </p:txBody>
      </p:sp>
      <p:sp>
        <p:nvSpPr>
          <p:cNvPr id="28676" name="Slide Number Placeholder 5"/>
          <p:cNvSpPr>
            <a:spLocks noGrp="1"/>
          </p:cNvSpPr>
          <p:nvPr>
            <p:ph type="sldNum" sz="quarter" idx="15"/>
          </p:nvPr>
        </p:nvSpPr>
        <p:spPr>
          <a:xfrm>
            <a:off x="6553200" y="6248400"/>
            <a:ext cx="1905000" cy="457200"/>
          </a:xfrm>
          <a:prstGeom prst="rect">
            <a:avLst/>
          </a:prstGeom>
          <a:noFill/>
        </p:spPr>
        <p:txBody>
          <a:bodyPr/>
          <a:lstStyle/>
          <a:p>
            <a:fld id="{06F394A4-A311-401E-854B-5CF7F90350D1}" type="slidenum">
              <a:rPr lang="en-US">
                <a:latin typeface="Times New Roman" pitchFamily="18" charset="0"/>
              </a:rPr>
              <a:pPr/>
              <a:t>78</a:t>
            </a:fld>
            <a:endParaRPr lang="en-US">
              <a:latin typeface="Times New Roman"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8">
                                            <p:bg/>
                                          </p:spTgt>
                                        </p:tgtEl>
                                        <p:attrNameLst>
                                          <p:attrName>style.visibility</p:attrName>
                                        </p:attrNameLst>
                                      </p:cBhvr>
                                      <p:to>
                                        <p:strVal val="visible"/>
                                      </p:to>
                                    </p:set>
                                    <p:anim calcmode="lin" valueType="num">
                                      <p:cBhvr additive="base">
                                        <p:cTn id="7" dur="500" fill="hold"/>
                                        <p:tgtEl>
                                          <p:spTgt spid="2867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867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678">
                                            <p:txEl>
                                              <p:pRg st="0" end="0"/>
                                            </p:txEl>
                                          </p:spTgt>
                                        </p:tgtEl>
                                        <p:attrNameLst>
                                          <p:attrName>style.visibility</p:attrName>
                                        </p:attrNameLst>
                                      </p:cBhvr>
                                      <p:to>
                                        <p:strVal val="visible"/>
                                      </p:to>
                                    </p:set>
                                    <p:anim calcmode="lin" valueType="num">
                                      <p:cBhvr additive="base">
                                        <p:cTn id="11" dur="500" fill="hold"/>
                                        <p:tgtEl>
                                          <p:spTgt spid="2867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67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678">
                                            <p:txEl>
                                              <p:pRg st="1" end="1"/>
                                            </p:txEl>
                                          </p:spTgt>
                                        </p:tgtEl>
                                        <p:attrNameLst>
                                          <p:attrName>style.visibility</p:attrName>
                                        </p:attrNameLst>
                                      </p:cBhvr>
                                      <p:to>
                                        <p:strVal val="visible"/>
                                      </p:to>
                                    </p:set>
                                    <p:anim calcmode="lin" valueType="num">
                                      <p:cBhvr additive="base">
                                        <p:cTn id="15" dur="500" fill="hold"/>
                                        <p:tgtEl>
                                          <p:spTgt spid="2867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8678">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8678">
                                            <p:txEl>
                                              <p:pRg st="2" end="2"/>
                                            </p:txEl>
                                          </p:spTgt>
                                        </p:tgtEl>
                                        <p:attrNameLst>
                                          <p:attrName>style.visibility</p:attrName>
                                        </p:attrNameLst>
                                      </p:cBhvr>
                                      <p:to>
                                        <p:strVal val="visible"/>
                                      </p:to>
                                    </p:set>
                                    <p:anim calcmode="lin" valueType="num">
                                      <p:cBhvr additive="base">
                                        <p:cTn id="19" dur="500" fill="hold"/>
                                        <p:tgtEl>
                                          <p:spTgt spid="2867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8">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8678">
                                            <p:txEl>
                                              <p:pRg st="3" end="3"/>
                                            </p:txEl>
                                          </p:spTgt>
                                        </p:tgtEl>
                                        <p:attrNameLst>
                                          <p:attrName>style.visibility</p:attrName>
                                        </p:attrNameLst>
                                      </p:cBhvr>
                                      <p:to>
                                        <p:strVal val="visible"/>
                                      </p:to>
                                    </p:set>
                                    <p:anim calcmode="lin" valueType="num">
                                      <p:cBhvr additive="base">
                                        <p:cTn id="23" dur="500" fill="hold"/>
                                        <p:tgtEl>
                                          <p:spTgt spid="2867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8678">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8678">
                                            <p:txEl>
                                              <p:pRg st="4" end="4"/>
                                            </p:txEl>
                                          </p:spTgt>
                                        </p:tgtEl>
                                        <p:attrNameLst>
                                          <p:attrName>style.visibility</p:attrName>
                                        </p:attrNameLst>
                                      </p:cBhvr>
                                      <p:to>
                                        <p:strVal val="visible"/>
                                      </p:to>
                                    </p:set>
                                    <p:anim calcmode="lin" valueType="num">
                                      <p:cBhvr additive="base">
                                        <p:cTn id="27" dur="500" fill="hold"/>
                                        <p:tgtEl>
                                          <p:spTgt spid="2867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867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build="allAtOnce"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304800"/>
            <a:ext cx="7772400" cy="1052498"/>
          </a:xfrm>
          <a:solidFill>
            <a:srgbClr val="FF0000"/>
          </a:solidFill>
        </p:spPr>
        <p:txBody>
          <a:bodyPr>
            <a:normAutofit/>
          </a:bodyPr>
          <a:lstStyle/>
          <a:p>
            <a:pPr>
              <a:defRPr/>
            </a:pPr>
            <a:r>
              <a:rPr lang="th-TH" sz="6000" b="1" dirty="0" smtClean="0">
                <a:solidFill>
                  <a:schemeClr val="bg1"/>
                </a:solidFill>
                <a:effectLst>
                  <a:outerShdw blurRad="38100" dist="38100" dir="2700000" algn="tl">
                    <a:srgbClr val="000000"/>
                  </a:outerShdw>
                </a:effectLst>
              </a:rPr>
              <a:t>หลักเกณฑ์การแจ้งสิทธิอุทธรณ์ฯ</a:t>
            </a:r>
            <a:endParaRPr lang="th-TH" b="1" dirty="0" smtClean="0"/>
          </a:p>
        </p:txBody>
      </p:sp>
      <p:sp>
        <p:nvSpPr>
          <p:cNvPr id="22531" name="Rectangle 3"/>
          <p:cNvSpPr>
            <a:spLocks noGrp="1" noChangeArrowheads="1"/>
          </p:cNvSpPr>
          <p:nvPr>
            <p:ph sz="quarter" idx="1"/>
          </p:nvPr>
        </p:nvSpPr>
        <p:spPr>
          <a:xfrm>
            <a:off x="152400" y="1447800"/>
            <a:ext cx="8634442" cy="4910158"/>
          </a:xfrm>
          <a:ln w="12700">
            <a:solidFill>
              <a:schemeClr val="tx1"/>
            </a:solidFill>
          </a:ln>
        </p:spPr>
        <p:txBody>
          <a:bodyPr>
            <a:normAutofit/>
          </a:bodyPr>
          <a:lstStyle/>
          <a:p>
            <a:pPr>
              <a:buFont typeface="Monotype Sorts" pitchFamily="2" charset="2"/>
              <a:buNone/>
              <a:defRPr/>
            </a:pPr>
            <a:r>
              <a:rPr lang="th-TH" sz="3700" b="1" dirty="0" smtClean="0">
                <a:solidFill>
                  <a:schemeClr val="bg1"/>
                </a:solidFill>
              </a:rPr>
              <a:t>(1)  รายละเอียดการแจ้งสิทธิอุทธรณ์หรือสิทธิโต้แย้งคำสั่งทางปกครอง</a:t>
            </a:r>
            <a:endParaRPr lang="th-TH" sz="3600" b="1" dirty="0" smtClean="0">
              <a:solidFill>
                <a:schemeClr val="bg1"/>
              </a:solidFill>
            </a:endParaRPr>
          </a:p>
          <a:p>
            <a:pPr lvl="1">
              <a:defRPr/>
            </a:pPr>
            <a:r>
              <a:rPr lang="th-TH" sz="3300" b="1" dirty="0" smtClean="0"/>
              <a:t>กรณีอาจอุทธรณ์/โต้แย้งได้ ต้องระบุกรณีที่อาจอุทธรณ์หรือโต้แย้งฯนั้น         ไว้ในคำสั่งฯ</a:t>
            </a:r>
          </a:p>
          <a:p>
            <a:pPr lvl="1">
              <a:defRPr/>
            </a:pPr>
            <a:r>
              <a:rPr lang="th-TH" sz="3300" b="1" dirty="0" smtClean="0"/>
              <a:t>ระบุวิธีการยื่นอุทธรณ์/โต้แย้งฯ คือ </a:t>
            </a:r>
          </a:p>
          <a:p>
            <a:pPr lvl="3">
              <a:defRPr/>
            </a:pPr>
            <a:r>
              <a:rPr lang="th-TH" sz="3000" b="1" dirty="0" smtClean="0"/>
              <a:t>  ผู้รับคำอุทธรณ์ฯ</a:t>
            </a:r>
          </a:p>
          <a:p>
            <a:pPr lvl="3">
              <a:defRPr/>
            </a:pPr>
            <a:r>
              <a:rPr lang="th-TH" sz="3000" b="1" dirty="0" smtClean="0"/>
              <a:t>  สถานที่ยื่น</a:t>
            </a:r>
            <a:endParaRPr lang="en-US" sz="3000" b="1" dirty="0" smtClean="0"/>
          </a:p>
          <a:p>
            <a:pPr lvl="3">
              <a:defRPr/>
            </a:pPr>
            <a:r>
              <a:rPr lang="en-US" sz="3000" b="1" dirty="0" smtClean="0"/>
              <a:t>  </a:t>
            </a:r>
            <a:r>
              <a:rPr lang="en-US" sz="3000" b="1" dirty="0" err="1" smtClean="0"/>
              <a:t>เงื่อนไขฯ</a:t>
            </a:r>
            <a:endParaRPr lang="en-US" sz="3000" b="1" dirty="0" smtClean="0"/>
          </a:p>
          <a:p>
            <a:pPr lvl="1">
              <a:defRPr/>
            </a:pPr>
            <a:r>
              <a:rPr lang="en-US" sz="3300" b="1" dirty="0" err="1" smtClean="0"/>
              <a:t>ระบุระยะเวลาสำหรับการยื่นอุทธรณ์</a:t>
            </a:r>
            <a:endParaRPr lang="th-TH" b="1" dirty="0" smtClean="0"/>
          </a:p>
        </p:txBody>
      </p:sp>
      <p:sp>
        <p:nvSpPr>
          <p:cNvPr id="29700" name="Slide Number Placeholder 5"/>
          <p:cNvSpPr>
            <a:spLocks noGrp="1"/>
          </p:cNvSpPr>
          <p:nvPr>
            <p:ph type="sldNum" sz="quarter" idx="15"/>
          </p:nvPr>
        </p:nvSpPr>
        <p:spPr>
          <a:xfrm>
            <a:off x="6553200" y="6248400"/>
            <a:ext cx="1905000" cy="457200"/>
          </a:xfrm>
          <a:prstGeom prst="rect">
            <a:avLst/>
          </a:prstGeom>
          <a:noFill/>
        </p:spPr>
        <p:txBody>
          <a:bodyPr/>
          <a:lstStyle/>
          <a:p>
            <a:fld id="{4A9A5466-FF6C-4BC2-9508-D6FB1E0CBB0D}" type="slidenum">
              <a:rPr lang="en-US">
                <a:latin typeface="Times New Roman" pitchFamily="18" charset="0"/>
              </a:rPr>
              <a:pPr/>
              <a:t>79</a:t>
            </a:fld>
            <a:endParaRPr lang="en-US">
              <a:latin typeface="Times New Roman"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31">
                                            <p:bg/>
                                          </p:spTgt>
                                        </p:tgtEl>
                                        <p:attrNameLst>
                                          <p:attrName>style.visibility</p:attrName>
                                        </p:attrNameLst>
                                      </p:cBhvr>
                                      <p:to>
                                        <p:strVal val="visible"/>
                                      </p:to>
                                    </p:set>
                                    <p:animEffect transition="in" filter="wipe(down)">
                                      <p:cBhvr>
                                        <p:cTn id="7" dur="500"/>
                                        <p:tgtEl>
                                          <p:spTgt spid="22531">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531">
                                            <p:txEl>
                                              <p:pRg st="0" end="0"/>
                                            </p:txEl>
                                          </p:spTgt>
                                        </p:tgtEl>
                                        <p:attrNameLst>
                                          <p:attrName>style.visibility</p:attrName>
                                        </p:attrNameLst>
                                      </p:cBhvr>
                                      <p:to>
                                        <p:strVal val="visible"/>
                                      </p:to>
                                    </p:set>
                                    <p:animEffect transition="in" filter="wipe(down)">
                                      <p:cBhvr>
                                        <p:cTn id="10" dur="500"/>
                                        <p:tgtEl>
                                          <p:spTgt spid="22531">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Effect transition="in" filter="wipe(down)">
                                      <p:cBhvr>
                                        <p:cTn id="13" dur="500"/>
                                        <p:tgtEl>
                                          <p:spTgt spid="22531">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2531">
                                            <p:txEl>
                                              <p:pRg st="2" end="2"/>
                                            </p:txEl>
                                          </p:spTgt>
                                        </p:tgtEl>
                                        <p:attrNameLst>
                                          <p:attrName>style.visibility</p:attrName>
                                        </p:attrNameLst>
                                      </p:cBhvr>
                                      <p:to>
                                        <p:strVal val="visible"/>
                                      </p:to>
                                    </p:set>
                                    <p:animEffect transition="in" filter="wipe(down)">
                                      <p:cBhvr>
                                        <p:cTn id="16" dur="500"/>
                                        <p:tgtEl>
                                          <p:spTgt spid="22531">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animEffect transition="in" filter="wipe(down)">
                                      <p:cBhvr>
                                        <p:cTn id="19" dur="500"/>
                                        <p:tgtEl>
                                          <p:spTgt spid="22531">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2531">
                                            <p:txEl>
                                              <p:pRg st="4" end="4"/>
                                            </p:txEl>
                                          </p:spTgt>
                                        </p:tgtEl>
                                        <p:attrNameLst>
                                          <p:attrName>style.visibility</p:attrName>
                                        </p:attrNameLst>
                                      </p:cBhvr>
                                      <p:to>
                                        <p:strVal val="visible"/>
                                      </p:to>
                                    </p:set>
                                    <p:animEffect transition="in" filter="wipe(down)">
                                      <p:cBhvr>
                                        <p:cTn id="22" dur="500"/>
                                        <p:tgtEl>
                                          <p:spTgt spid="22531">
                                            <p:txEl>
                                              <p:pRg st="4" end="4"/>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2531">
                                            <p:txEl>
                                              <p:pRg st="5" end="5"/>
                                            </p:txEl>
                                          </p:spTgt>
                                        </p:tgtEl>
                                        <p:attrNameLst>
                                          <p:attrName>style.visibility</p:attrName>
                                        </p:attrNameLst>
                                      </p:cBhvr>
                                      <p:to>
                                        <p:strVal val="visible"/>
                                      </p:to>
                                    </p:set>
                                    <p:animEffect transition="in" filter="wipe(down)">
                                      <p:cBhvr>
                                        <p:cTn id="25" dur="500"/>
                                        <p:tgtEl>
                                          <p:spTgt spid="22531">
                                            <p:txEl>
                                              <p:pRg st="5" end="5"/>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2531">
                                            <p:txEl>
                                              <p:pRg st="6" end="6"/>
                                            </p:txEl>
                                          </p:spTgt>
                                        </p:tgtEl>
                                        <p:attrNameLst>
                                          <p:attrName>style.visibility</p:attrName>
                                        </p:attrNameLst>
                                      </p:cBhvr>
                                      <p:to>
                                        <p:strVal val="visible"/>
                                      </p:to>
                                    </p:set>
                                    <p:animEffect transition="in" filter="wipe(down)">
                                      <p:cBhvr>
                                        <p:cTn id="28" dur="500"/>
                                        <p:tgtEl>
                                          <p:spTgt spid="225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2" name="Picture 1" descr="Adolf Hitler_resize.jpg"/>
          <p:cNvPicPr>
            <a:picLocks noChangeAspect="1"/>
          </p:cNvPicPr>
          <p:nvPr/>
        </p:nvPicPr>
        <p:blipFill>
          <a:blip r:embed="rId2"/>
          <a:stretch>
            <a:fillRect/>
          </a:stretch>
        </p:blipFill>
        <p:spPr>
          <a:xfrm>
            <a:off x="1857357" y="-857280"/>
            <a:ext cx="5214974" cy="7423996"/>
          </a:xfrm>
          <a:prstGeom prst="rect">
            <a:avLst/>
          </a:prstGeom>
          <a:ln w="28575">
            <a:solidFill>
              <a:schemeClr val="tx1"/>
            </a:solidFill>
          </a:ln>
        </p:spPr>
      </p:pic>
    </p:spTree>
  </p:cSld>
  <p:clrMapOvr>
    <a:masterClrMapping/>
  </p:clrMapOvr>
  <p:transition spd="slow">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78851" name="Rectangle 1027"/>
          <p:cNvSpPr>
            <a:spLocks noGrp="1" noChangeArrowheads="1"/>
          </p:cNvSpPr>
          <p:nvPr>
            <p:ph sz="quarter" idx="1"/>
          </p:nvPr>
        </p:nvSpPr>
        <p:spPr>
          <a:xfrm>
            <a:off x="76200" y="533400"/>
            <a:ext cx="8710642" cy="5681682"/>
          </a:xfrm>
          <a:ln>
            <a:solidFill>
              <a:schemeClr val="tx1"/>
            </a:solidFill>
          </a:ln>
        </p:spPr>
        <p:txBody>
          <a:bodyPr>
            <a:normAutofit lnSpcReduction="10000"/>
          </a:bodyPr>
          <a:lstStyle/>
          <a:p>
            <a:pPr>
              <a:lnSpc>
                <a:spcPct val="90000"/>
              </a:lnSpc>
              <a:buFont typeface="Monotype Sorts" pitchFamily="2" charset="2"/>
              <a:buNone/>
              <a:defRPr/>
            </a:pPr>
            <a:r>
              <a:rPr lang="th-TH" sz="3800" b="1" dirty="0" smtClean="0"/>
              <a:t>(2) </a:t>
            </a:r>
            <a:r>
              <a:rPr lang="th-TH" sz="3800" b="1" u="sng" dirty="0" smtClean="0"/>
              <a:t>กรณีที่ต้องแจ้งรายละเอียด-ระยะเวลาในการอุทธรณ์คำสั่งฯ</a:t>
            </a:r>
          </a:p>
          <a:p>
            <a:pPr>
              <a:lnSpc>
                <a:spcPct val="90000"/>
              </a:lnSpc>
              <a:buFont typeface="Monotype Sorts" pitchFamily="2" charset="2"/>
              <a:buNone/>
              <a:defRPr/>
            </a:pPr>
            <a:r>
              <a:rPr lang="th-TH" sz="3800" b="1" dirty="0" smtClean="0"/>
              <a:t>     </a:t>
            </a:r>
            <a:r>
              <a:rPr lang="th-TH" sz="3800" b="1" u="sng" dirty="0" smtClean="0"/>
              <a:t>ที่ทำเป็นหนังสือ</a:t>
            </a:r>
            <a:r>
              <a:rPr lang="th-TH" sz="3800" b="1" dirty="0" smtClean="0"/>
              <a:t> แยกเป็นกรณีได้ ดังนี้</a:t>
            </a:r>
            <a:endParaRPr lang="th-TH" sz="3700" b="1" dirty="0" smtClean="0"/>
          </a:p>
          <a:p>
            <a:pPr lvl="1">
              <a:lnSpc>
                <a:spcPct val="90000"/>
              </a:lnSpc>
              <a:defRPr/>
            </a:pPr>
            <a:r>
              <a:rPr lang="th-TH" sz="3700" b="1" dirty="0" smtClean="0"/>
              <a:t>แจ้งระยะเวลาตามที่กฎหมายเฉพาะกำหนดระยะเวลาอุทธรณ์ไว้</a:t>
            </a:r>
            <a:r>
              <a:rPr lang="en-US" sz="3700" b="1" dirty="0" smtClean="0"/>
              <a:t> </a:t>
            </a:r>
          </a:p>
          <a:p>
            <a:pPr lvl="2">
              <a:lnSpc>
                <a:spcPct val="90000"/>
              </a:lnSpc>
              <a:defRPr/>
            </a:pPr>
            <a:r>
              <a:rPr lang="en-US" sz="3400" b="1" dirty="0" smtClean="0"/>
              <a:t>  </a:t>
            </a:r>
            <a:r>
              <a:rPr lang="th-TH" sz="3400" b="1" dirty="0" smtClean="0"/>
              <a:t>ตาม กฎหมายตำรวจ ๓๐ วัน</a:t>
            </a:r>
          </a:p>
          <a:p>
            <a:pPr lvl="1">
              <a:lnSpc>
                <a:spcPct val="90000"/>
              </a:lnSpc>
              <a:defRPr/>
            </a:pPr>
            <a:r>
              <a:rPr lang="th-TH" sz="3700" b="1" dirty="0" smtClean="0"/>
              <a:t>กรณีไม่มีกฎหมายเฉพาะกำหนดไว้ แจ้งระยะเวลาอุทธรณ์             ตาม พ.ร.บ.วิธีปฏิบัติฯ </a:t>
            </a:r>
            <a:r>
              <a:rPr lang="en-US" sz="3700" b="1" dirty="0" smtClean="0"/>
              <a:t>=15</a:t>
            </a:r>
            <a:r>
              <a:rPr lang="th-TH" sz="3700" b="1" dirty="0" smtClean="0"/>
              <a:t> วัน</a:t>
            </a:r>
          </a:p>
          <a:p>
            <a:pPr>
              <a:lnSpc>
                <a:spcPct val="90000"/>
              </a:lnSpc>
              <a:buFont typeface="Monotype Sorts" pitchFamily="2" charset="2"/>
              <a:buNone/>
              <a:defRPr/>
            </a:pPr>
            <a:r>
              <a:rPr lang="th-TH" sz="3800" b="1" dirty="0" smtClean="0"/>
              <a:t>(3) </a:t>
            </a:r>
            <a:r>
              <a:rPr lang="th-TH" sz="3800" b="1" u="sng" dirty="0" smtClean="0"/>
              <a:t>คำสั่งฯที่ไม่อยู่ในบังคับที่ต้องแจ้งให้คู่กรณีทราบสิทธิอุทธรณ์</a:t>
            </a:r>
            <a:endParaRPr lang="th-TH" sz="3700" b="1" u="sng" dirty="0" smtClean="0"/>
          </a:p>
          <a:p>
            <a:pPr lvl="1">
              <a:lnSpc>
                <a:spcPct val="90000"/>
              </a:lnSpc>
              <a:defRPr/>
            </a:pPr>
            <a:r>
              <a:rPr lang="th-TH" sz="3700" b="1" dirty="0" smtClean="0"/>
              <a:t>คำสั่งด้วยวาจา </a:t>
            </a:r>
            <a:r>
              <a:rPr lang="en-US" sz="3700" b="1" dirty="0" smtClean="0"/>
              <a:t>: </a:t>
            </a:r>
            <a:r>
              <a:rPr lang="th-TH" sz="3700" b="1" dirty="0" smtClean="0"/>
              <a:t>ผู้รับคำสั่งขอใน </a:t>
            </a:r>
            <a:r>
              <a:rPr lang="en-US" sz="3700" b="1" dirty="0" smtClean="0"/>
              <a:t>7</a:t>
            </a:r>
            <a:r>
              <a:rPr lang="th-TH" sz="3700" b="1" dirty="0" smtClean="0"/>
              <a:t> วันให้ยืนยันคำสั่งฯเป็นหนังสือ</a:t>
            </a:r>
          </a:p>
          <a:p>
            <a:pPr lvl="1">
              <a:lnSpc>
                <a:spcPct val="90000"/>
              </a:lnSpc>
              <a:defRPr/>
            </a:pPr>
            <a:r>
              <a:rPr lang="th-TH" sz="3700" b="1" dirty="0" smtClean="0"/>
              <a:t>คำสั่งยืนยันเป็นหนังสือต้องแจ้งรายละเอียดและระยะเวลา              การยื่นอุทธรณ์ ด้วย </a:t>
            </a:r>
            <a:endParaRPr lang="th-TH" b="1" dirty="0" smtClean="0"/>
          </a:p>
        </p:txBody>
      </p:sp>
      <p:sp>
        <p:nvSpPr>
          <p:cNvPr id="30724" name="Slide Number Placeholder 5"/>
          <p:cNvSpPr>
            <a:spLocks noGrp="1"/>
          </p:cNvSpPr>
          <p:nvPr>
            <p:ph type="sldNum" sz="quarter" idx="15"/>
          </p:nvPr>
        </p:nvSpPr>
        <p:spPr>
          <a:xfrm>
            <a:off x="6553200" y="6248400"/>
            <a:ext cx="1905000" cy="457200"/>
          </a:xfrm>
          <a:prstGeom prst="rect">
            <a:avLst/>
          </a:prstGeom>
          <a:noFill/>
        </p:spPr>
        <p:txBody>
          <a:bodyPr/>
          <a:lstStyle/>
          <a:p>
            <a:fld id="{1F60E92A-3FCC-439D-A1D1-C903202DF76E}" type="slidenum">
              <a:rPr lang="en-US">
                <a:latin typeface="Times New Roman" pitchFamily="18" charset="0"/>
              </a:rPr>
              <a:pPr/>
              <a:t>80</a:t>
            </a:fld>
            <a:endParaRPr lang="en-US">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8851">
                                            <p:bg/>
                                          </p:spTgt>
                                        </p:tgtEl>
                                        <p:attrNameLst>
                                          <p:attrName>style.visibility</p:attrName>
                                        </p:attrNameLst>
                                      </p:cBhvr>
                                      <p:to>
                                        <p:strVal val="visible"/>
                                      </p:to>
                                    </p:set>
                                    <p:animEffect transition="in" filter="wipe(down)">
                                      <p:cBhvr>
                                        <p:cTn id="7" dur="500"/>
                                        <p:tgtEl>
                                          <p:spTgt spid="78851">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8851">
                                            <p:txEl>
                                              <p:pRg st="0" end="0"/>
                                            </p:txEl>
                                          </p:spTgt>
                                        </p:tgtEl>
                                        <p:attrNameLst>
                                          <p:attrName>style.visibility</p:attrName>
                                        </p:attrNameLst>
                                      </p:cBhvr>
                                      <p:to>
                                        <p:strVal val="visible"/>
                                      </p:to>
                                    </p:set>
                                    <p:animEffect transition="in" filter="wipe(down)">
                                      <p:cBhvr>
                                        <p:cTn id="10" dur="500"/>
                                        <p:tgtEl>
                                          <p:spTgt spid="78851">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8851">
                                            <p:txEl>
                                              <p:pRg st="1" end="1"/>
                                            </p:txEl>
                                          </p:spTgt>
                                        </p:tgtEl>
                                        <p:attrNameLst>
                                          <p:attrName>style.visibility</p:attrName>
                                        </p:attrNameLst>
                                      </p:cBhvr>
                                      <p:to>
                                        <p:strVal val="visible"/>
                                      </p:to>
                                    </p:set>
                                    <p:animEffect transition="in" filter="wipe(down)">
                                      <p:cBhvr>
                                        <p:cTn id="13" dur="500"/>
                                        <p:tgtEl>
                                          <p:spTgt spid="78851">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8851">
                                            <p:txEl>
                                              <p:pRg st="2" end="2"/>
                                            </p:txEl>
                                          </p:spTgt>
                                        </p:tgtEl>
                                        <p:attrNameLst>
                                          <p:attrName>style.visibility</p:attrName>
                                        </p:attrNameLst>
                                      </p:cBhvr>
                                      <p:to>
                                        <p:strVal val="visible"/>
                                      </p:to>
                                    </p:set>
                                    <p:animEffect transition="in" filter="wipe(down)">
                                      <p:cBhvr>
                                        <p:cTn id="16" dur="500"/>
                                        <p:tgtEl>
                                          <p:spTgt spid="78851">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8851">
                                            <p:txEl>
                                              <p:pRg st="3" end="3"/>
                                            </p:txEl>
                                          </p:spTgt>
                                        </p:tgtEl>
                                        <p:attrNameLst>
                                          <p:attrName>style.visibility</p:attrName>
                                        </p:attrNameLst>
                                      </p:cBhvr>
                                      <p:to>
                                        <p:strVal val="visible"/>
                                      </p:to>
                                    </p:set>
                                    <p:animEffect transition="in" filter="wipe(down)">
                                      <p:cBhvr>
                                        <p:cTn id="19" dur="500"/>
                                        <p:tgtEl>
                                          <p:spTgt spid="78851">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8851">
                                            <p:txEl>
                                              <p:pRg st="4" end="4"/>
                                            </p:txEl>
                                          </p:spTgt>
                                        </p:tgtEl>
                                        <p:attrNameLst>
                                          <p:attrName>style.visibility</p:attrName>
                                        </p:attrNameLst>
                                      </p:cBhvr>
                                      <p:to>
                                        <p:strVal val="visible"/>
                                      </p:to>
                                    </p:set>
                                    <p:animEffect transition="in" filter="wipe(down)">
                                      <p:cBhvr>
                                        <p:cTn id="22" dur="500"/>
                                        <p:tgtEl>
                                          <p:spTgt spid="78851">
                                            <p:txEl>
                                              <p:pRg st="4" end="4"/>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8851">
                                            <p:txEl>
                                              <p:pRg st="5" end="5"/>
                                            </p:txEl>
                                          </p:spTgt>
                                        </p:tgtEl>
                                        <p:attrNameLst>
                                          <p:attrName>style.visibility</p:attrName>
                                        </p:attrNameLst>
                                      </p:cBhvr>
                                      <p:to>
                                        <p:strVal val="visible"/>
                                      </p:to>
                                    </p:set>
                                    <p:animEffect transition="in" filter="wipe(down)">
                                      <p:cBhvr>
                                        <p:cTn id="25" dur="500"/>
                                        <p:tgtEl>
                                          <p:spTgt spid="78851">
                                            <p:txEl>
                                              <p:pRg st="5" end="5"/>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8851">
                                            <p:txEl>
                                              <p:pRg st="6" end="6"/>
                                            </p:txEl>
                                          </p:spTgt>
                                        </p:tgtEl>
                                        <p:attrNameLst>
                                          <p:attrName>style.visibility</p:attrName>
                                        </p:attrNameLst>
                                      </p:cBhvr>
                                      <p:to>
                                        <p:strVal val="visible"/>
                                      </p:to>
                                    </p:set>
                                    <p:animEffect transition="in" filter="wipe(down)">
                                      <p:cBhvr>
                                        <p:cTn id="28" dur="500"/>
                                        <p:tgtEl>
                                          <p:spTgt spid="78851">
                                            <p:txEl>
                                              <p:pRg st="6" end="6"/>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8851">
                                            <p:txEl>
                                              <p:pRg st="7" end="7"/>
                                            </p:txEl>
                                          </p:spTgt>
                                        </p:tgtEl>
                                        <p:attrNameLst>
                                          <p:attrName>style.visibility</p:attrName>
                                        </p:attrNameLst>
                                      </p:cBhvr>
                                      <p:to>
                                        <p:strVal val="visible"/>
                                      </p:to>
                                    </p:set>
                                    <p:animEffect transition="in" filter="wipe(down)">
                                      <p:cBhvr>
                                        <p:cTn id="31" dur="500"/>
                                        <p:tgtEl>
                                          <p:spTgt spid="7885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allAtOnce"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33CCFF"/>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85720" y="76200"/>
            <a:ext cx="8401080" cy="1143000"/>
          </a:xfrm>
          <a:solidFill>
            <a:srgbClr val="FFFF00"/>
          </a:solidFill>
        </p:spPr>
        <p:txBody>
          <a:bodyPr>
            <a:noAutofit/>
          </a:bodyPr>
          <a:lstStyle/>
          <a:p>
            <a:pPr>
              <a:defRPr/>
            </a:pPr>
            <a:r>
              <a:rPr lang="th-TH" sz="7200" b="1" dirty="0" smtClean="0">
                <a:solidFill>
                  <a:srgbClr val="FF0000"/>
                </a:solidFill>
              </a:rPr>
              <a:t>หลักกฎหมายเกี่ยวกับเจ้าหน้าที่</a:t>
            </a:r>
          </a:p>
        </p:txBody>
      </p:sp>
      <p:sp>
        <p:nvSpPr>
          <p:cNvPr id="15366" name="Rectangle 3"/>
          <p:cNvSpPr>
            <a:spLocks noGrp="1" noChangeArrowheads="1"/>
          </p:cNvSpPr>
          <p:nvPr>
            <p:ph sz="quarter" idx="1"/>
          </p:nvPr>
        </p:nvSpPr>
        <p:spPr>
          <a:xfrm>
            <a:off x="142844" y="1571612"/>
            <a:ext cx="8572560" cy="4724400"/>
          </a:xfrm>
          <a:ln>
            <a:solidFill>
              <a:srgbClr val="FF0000"/>
            </a:solidFill>
          </a:ln>
        </p:spPr>
        <p:txBody>
          <a:bodyPr>
            <a:normAutofit lnSpcReduction="10000"/>
          </a:bodyPr>
          <a:lstStyle/>
          <a:p>
            <a:pPr>
              <a:lnSpc>
                <a:spcPct val="90000"/>
              </a:lnSpc>
            </a:pPr>
            <a:r>
              <a:rPr lang="th-TH" sz="3700" b="1" dirty="0" smtClean="0"/>
              <a:t>หลักว่าด้วยอำนาจของเจ้าหน้าที่ของรัฐ </a:t>
            </a:r>
            <a:endParaRPr lang="th-TH" sz="3000" b="1" dirty="0" smtClean="0"/>
          </a:p>
          <a:p>
            <a:pPr lvl="1">
              <a:lnSpc>
                <a:spcPct val="90000"/>
              </a:lnSpc>
            </a:pPr>
            <a:r>
              <a:rPr lang="th-TH" sz="3000" b="1" dirty="0" smtClean="0"/>
              <a:t>คำสั่งทางปกครองต้องกระทำโดยเจ้าหน้าที่ซึ่งมีอำนาจในเรื่องนั้น</a:t>
            </a:r>
            <a:endParaRPr lang="th-TH" b="1" dirty="0" smtClean="0"/>
          </a:p>
          <a:p>
            <a:pPr>
              <a:lnSpc>
                <a:spcPct val="85000"/>
              </a:lnSpc>
            </a:pPr>
            <a:r>
              <a:rPr lang="th-TH" sz="3700" b="1" dirty="0" smtClean="0"/>
              <a:t>หลักความเป็นกลาง </a:t>
            </a:r>
            <a:r>
              <a:rPr lang="en-US" sz="3700" b="1" dirty="0" smtClean="0"/>
              <a:t>: </a:t>
            </a:r>
            <a:r>
              <a:rPr lang="th-TH" sz="3700" b="1" dirty="0" smtClean="0"/>
              <a:t>เจ้าหน้าที่ที่จะพิจารณาทางปกครองไม่ได้</a:t>
            </a:r>
            <a:endParaRPr lang="th-TH" sz="3000" b="1" dirty="0" smtClean="0"/>
          </a:p>
          <a:p>
            <a:pPr lvl="1">
              <a:lnSpc>
                <a:spcPct val="85000"/>
              </a:lnSpc>
            </a:pPr>
            <a:r>
              <a:rPr lang="th-TH" sz="3000" b="1" dirty="0" smtClean="0"/>
              <a:t>เป็นคู่กรณีเอง</a:t>
            </a:r>
          </a:p>
          <a:p>
            <a:pPr lvl="1">
              <a:lnSpc>
                <a:spcPct val="85000"/>
              </a:lnSpc>
            </a:pPr>
            <a:r>
              <a:rPr lang="th-TH" sz="3000" b="1" dirty="0" smtClean="0"/>
              <a:t>เป็นคู่หมั้น หรือคู่สมรสของคู่กรณี</a:t>
            </a:r>
          </a:p>
          <a:p>
            <a:pPr lvl="1">
              <a:lnSpc>
                <a:spcPct val="85000"/>
              </a:lnSpc>
            </a:pPr>
            <a:r>
              <a:rPr lang="th-TH" sz="3000" b="1" dirty="0" smtClean="0"/>
              <a:t>เป็นญาติของคู่กรณี (บุพการี/ผู้สืบสันดาน/พี่น้อง/ลูกพี่ลูกน้อง นับ 3 ชั้น/ญาติเกี่ยวพันทางแต่งงานนับ 2 ชั้น)</a:t>
            </a:r>
          </a:p>
          <a:p>
            <a:pPr lvl="1">
              <a:lnSpc>
                <a:spcPct val="85000"/>
              </a:lnSpc>
            </a:pPr>
            <a:r>
              <a:rPr lang="th-TH" sz="3000" b="1" dirty="0" smtClean="0"/>
              <a:t>เป็นหรือเคยเป็นผู้แทนโดยชอบธรรม/ผู้พิทักษ์/ผู้แทน/ตัวแทนของคู่กรณี</a:t>
            </a:r>
          </a:p>
          <a:p>
            <a:pPr lvl="1">
              <a:lnSpc>
                <a:spcPct val="85000"/>
              </a:lnSpc>
            </a:pPr>
            <a:r>
              <a:rPr lang="th-TH" sz="3000" b="1" dirty="0" smtClean="0"/>
              <a:t>เป็นเจ้าหนี้ / ลูกหนี้ / นายจ้างของคู่กรณี</a:t>
            </a:r>
          </a:p>
          <a:p>
            <a:pPr lvl="1">
              <a:lnSpc>
                <a:spcPct val="85000"/>
              </a:lnSpc>
            </a:pPr>
            <a:r>
              <a:rPr lang="th-TH" sz="3000" b="1" dirty="0" smtClean="0"/>
              <a:t>กรณีอื่นตามที่กำหนดในกฎกระทรวง</a:t>
            </a:r>
            <a:endParaRPr lang="th-TH" b="1" dirty="0" smtClean="0"/>
          </a:p>
        </p:txBody>
      </p:sp>
      <p:sp>
        <p:nvSpPr>
          <p:cNvPr id="15364" name="Slide Number Placeholder 5"/>
          <p:cNvSpPr>
            <a:spLocks noGrp="1"/>
          </p:cNvSpPr>
          <p:nvPr>
            <p:ph type="sldNum" sz="quarter" idx="15"/>
          </p:nvPr>
        </p:nvSpPr>
        <p:spPr>
          <a:xfrm>
            <a:off x="6553200" y="6248400"/>
            <a:ext cx="1905000" cy="457200"/>
          </a:xfrm>
          <a:prstGeom prst="rect">
            <a:avLst/>
          </a:prstGeom>
          <a:noFill/>
        </p:spPr>
        <p:txBody>
          <a:bodyPr/>
          <a:lstStyle/>
          <a:p>
            <a:fld id="{CCD3A7DF-399B-45EB-B632-A027AB0CE5B1}" type="slidenum">
              <a:rPr lang="en-US">
                <a:latin typeface="Times New Roman" pitchFamily="18" charset="0"/>
              </a:rPr>
              <a:pPr/>
              <a:t>81</a:t>
            </a:fld>
            <a:endParaRPr lang="en-US">
              <a:latin typeface="Times New Roman" pitchFamily="18" charset="0"/>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6">
                                            <p:bg/>
                                          </p:spTgt>
                                        </p:tgtEl>
                                        <p:attrNameLst>
                                          <p:attrName>style.visibility</p:attrName>
                                        </p:attrNameLst>
                                      </p:cBhvr>
                                      <p:to>
                                        <p:strVal val="visible"/>
                                      </p:to>
                                    </p:set>
                                    <p:anim calcmode="lin" valueType="num">
                                      <p:cBhvr additive="base">
                                        <p:cTn id="7" dur="500" fill="hold"/>
                                        <p:tgtEl>
                                          <p:spTgt spid="1536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536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366">
                                            <p:txEl>
                                              <p:pRg st="0" end="0"/>
                                            </p:txEl>
                                          </p:spTgt>
                                        </p:tgtEl>
                                        <p:attrNameLst>
                                          <p:attrName>style.visibility</p:attrName>
                                        </p:attrNameLst>
                                      </p:cBhvr>
                                      <p:to>
                                        <p:strVal val="visible"/>
                                      </p:to>
                                    </p:set>
                                    <p:anim calcmode="lin" valueType="num">
                                      <p:cBhvr additive="base">
                                        <p:cTn id="11" dur="500" fill="hold"/>
                                        <p:tgtEl>
                                          <p:spTgt spid="1536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36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366">
                                            <p:txEl>
                                              <p:pRg st="1" end="1"/>
                                            </p:txEl>
                                          </p:spTgt>
                                        </p:tgtEl>
                                        <p:attrNameLst>
                                          <p:attrName>style.visibility</p:attrName>
                                        </p:attrNameLst>
                                      </p:cBhvr>
                                      <p:to>
                                        <p:strVal val="visible"/>
                                      </p:to>
                                    </p:set>
                                    <p:anim calcmode="lin" valueType="num">
                                      <p:cBhvr additive="base">
                                        <p:cTn id="15" dur="500" fill="hold"/>
                                        <p:tgtEl>
                                          <p:spTgt spid="1536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366">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366">
                                            <p:txEl>
                                              <p:pRg st="2" end="2"/>
                                            </p:txEl>
                                          </p:spTgt>
                                        </p:tgtEl>
                                        <p:attrNameLst>
                                          <p:attrName>style.visibility</p:attrName>
                                        </p:attrNameLst>
                                      </p:cBhvr>
                                      <p:to>
                                        <p:strVal val="visible"/>
                                      </p:to>
                                    </p:set>
                                    <p:anim calcmode="lin" valueType="num">
                                      <p:cBhvr additive="base">
                                        <p:cTn id="19" dur="500" fill="hold"/>
                                        <p:tgtEl>
                                          <p:spTgt spid="15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6">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366">
                                            <p:txEl>
                                              <p:pRg st="3" end="3"/>
                                            </p:txEl>
                                          </p:spTgt>
                                        </p:tgtEl>
                                        <p:attrNameLst>
                                          <p:attrName>style.visibility</p:attrName>
                                        </p:attrNameLst>
                                      </p:cBhvr>
                                      <p:to>
                                        <p:strVal val="visible"/>
                                      </p:to>
                                    </p:set>
                                    <p:anim calcmode="lin" valueType="num">
                                      <p:cBhvr additive="base">
                                        <p:cTn id="23" dur="500" fill="hold"/>
                                        <p:tgtEl>
                                          <p:spTgt spid="1536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366">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366">
                                            <p:txEl>
                                              <p:pRg st="4" end="4"/>
                                            </p:txEl>
                                          </p:spTgt>
                                        </p:tgtEl>
                                        <p:attrNameLst>
                                          <p:attrName>style.visibility</p:attrName>
                                        </p:attrNameLst>
                                      </p:cBhvr>
                                      <p:to>
                                        <p:strVal val="visible"/>
                                      </p:to>
                                    </p:set>
                                    <p:anim calcmode="lin" valueType="num">
                                      <p:cBhvr additive="base">
                                        <p:cTn id="27" dur="500" fill="hold"/>
                                        <p:tgtEl>
                                          <p:spTgt spid="15366">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5366">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366">
                                            <p:txEl>
                                              <p:pRg st="5" end="5"/>
                                            </p:txEl>
                                          </p:spTgt>
                                        </p:tgtEl>
                                        <p:attrNameLst>
                                          <p:attrName>style.visibility</p:attrName>
                                        </p:attrNameLst>
                                      </p:cBhvr>
                                      <p:to>
                                        <p:strVal val="visible"/>
                                      </p:to>
                                    </p:set>
                                    <p:anim calcmode="lin" valueType="num">
                                      <p:cBhvr additive="base">
                                        <p:cTn id="31" dur="500" fill="hold"/>
                                        <p:tgtEl>
                                          <p:spTgt spid="1536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6">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366">
                                            <p:txEl>
                                              <p:pRg st="6" end="6"/>
                                            </p:txEl>
                                          </p:spTgt>
                                        </p:tgtEl>
                                        <p:attrNameLst>
                                          <p:attrName>style.visibility</p:attrName>
                                        </p:attrNameLst>
                                      </p:cBhvr>
                                      <p:to>
                                        <p:strVal val="visible"/>
                                      </p:to>
                                    </p:set>
                                    <p:anim calcmode="lin" valueType="num">
                                      <p:cBhvr additive="base">
                                        <p:cTn id="35" dur="500" fill="hold"/>
                                        <p:tgtEl>
                                          <p:spTgt spid="15366">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366">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366">
                                            <p:txEl>
                                              <p:pRg st="7" end="7"/>
                                            </p:txEl>
                                          </p:spTgt>
                                        </p:tgtEl>
                                        <p:attrNameLst>
                                          <p:attrName>style.visibility</p:attrName>
                                        </p:attrNameLst>
                                      </p:cBhvr>
                                      <p:to>
                                        <p:strVal val="visible"/>
                                      </p:to>
                                    </p:set>
                                    <p:anim calcmode="lin" valueType="num">
                                      <p:cBhvr additive="base">
                                        <p:cTn id="39" dur="500" fill="hold"/>
                                        <p:tgtEl>
                                          <p:spTgt spid="15366">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5366">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366">
                                            <p:txEl>
                                              <p:pRg st="8" end="8"/>
                                            </p:txEl>
                                          </p:spTgt>
                                        </p:tgtEl>
                                        <p:attrNameLst>
                                          <p:attrName>style.visibility</p:attrName>
                                        </p:attrNameLst>
                                      </p:cBhvr>
                                      <p:to>
                                        <p:strVal val="visible"/>
                                      </p:to>
                                    </p:set>
                                    <p:anim calcmode="lin" valueType="num">
                                      <p:cBhvr additive="base">
                                        <p:cTn id="43" dur="500" fill="hold"/>
                                        <p:tgtEl>
                                          <p:spTgt spid="15366">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36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build="allAtOnce"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57158" y="214290"/>
            <a:ext cx="8101042" cy="1143000"/>
          </a:xfrm>
          <a:solidFill>
            <a:srgbClr val="0070C0"/>
          </a:solidFill>
        </p:spPr>
        <p:txBody>
          <a:bodyPr/>
          <a:lstStyle/>
          <a:p>
            <a:pPr>
              <a:defRPr/>
            </a:pPr>
            <a:r>
              <a:rPr lang="th-TH" sz="5400" b="1" dirty="0" smtClean="0">
                <a:solidFill>
                  <a:srgbClr val="FFFF00"/>
                </a:solidFill>
                <a:effectLst>
                  <a:outerShdw blurRad="38100" dist="38100" dir="2700000" algn="tl">
                    <a:srgbClr val="000000"/>
                  </a:outerShdw>
                </a:effectLst>
              </a:rPr>
              <a:t>การคัดค้านเจ้าหน้าที่ / กรรมการ</a:t>
            </a:r>
            <a:endParaRPr lang="th-TH" b="1" dirty="0" smtClean="0"/>
          </a:p>
        </p:txBody>
      </p:sp>
      <p:sp>
        <p:nvSpPr>
          <p:cNvPr id="16390" name="Rectangle 3"/>
          <p:cNvSpPr>
            <a:spLocks noGrp="1" noChangeArrowheads="1"/>
          </p:cNvSpPr>
          <p:nvPr>
            <p:ph sz="quarter" idx="1"/>
          </p:nvPr>
        </p:nvSpPr>
        <p:spPr>
          <a:xfrm>
            <a:off x="214282" y="1500174"/>
            <a:ext cx="8358246" cy="4643470"/>
          </a:xfrm>
          <a:ln>
            <a:solidFill>
              <a:srgbClr val="FFFF00"/>
            </a:solidFill>
          </a:ln>
        </p:spPr>
        <p:txBody>
          <a:bodyPr>
            <a:normAutofit lnSpcReduction="10000"/>
          </a:bodyPr>
          <a:lstStyle/>
          <a:p>
            <a:pPr>
              <a:lnSpc>
                <a:spcPct val="90000"/>
              </a:lnSpc>
            </a:pPr>
            <a:r>
              <a:rPr lang="th-TH" sz="3700" b="1" dirty="0" smtClean="0"/>
              <a:t>เมื่อเกิดกรณีที่เจ้าหน้าที่ต้องห้ามพิจารณา/คู่กรณีคัดค้าน</a:t>
            </a:r>
            <a:endParaRPr lang="th-TH" b="1" dirty="0" smtClean="0"/>
          </a:p>
          <a:p>
            <a:pPr lvl="1">
              <a:lnSpc>
                <a:spcPct val="90000"/>
              </a:lnSpc>
            </a:pPr>
            <a:r>
              <a:rPr lang="th-TH" sz="3000" b="1" dirty="0" smtClean="0"/>
              <a:t>ให้เจ้าหน้าที่หยุดการพิจารณา</a:t>
            </a:r>
          </a:p>
          <a:p>
            <a:pPr lvl="1">
              <a:lnSpc>
                <a:spcPct val="90000"/>
              </a:lnSpc>
            </a:pPr>
            <a:r>
              <a:rPr lang="th-TH" sz="3000" b="1" dirty="0" smtClean="0"/>
              <a:t>แจ้งให้ผู้บังคับบัญชาเหนือตนหนึ่งชั้นทราบ</a:t>
            </a:r>
          </a:p>
          <a:p>
            <a:pPr lvl="1">
              <a:lnSpc>
                <a:spcPct val="90000"/>
              </a:lnSpc>
            </a:pPr>
            <a:r>
              <a:rPr lang="th-TH" sz="3000" b="1" dirty="0" smtClean="0"/>
              <a:t>ผู้บังคับบัญชามีคำสั่งต่อไป</a:t>
            </a:r>
          </a:p>
          <a:p>
            <a:pPr lvl="1">
              <a:lnSpc>
                <a:spcPct val="90000"/>
              </a:lnSpc>
            </a:pPr>
            <a:r>
              <a:rPr lang="th-TH" sz="3000" b="1" dirty="0" smtClean="0"/>
              <a:t>การยื่น การพิจารณาคำคัดค้าน การให้เจ้าหน้าที่อื่นปฏิบัติแทน (กฎกระทรวง)</a:t>
            </a:r>
            <a:endParaRPr lang="th-TH" b="1" dirty="0" smtClean="0"/>
          </a:p>
          <a:p>
            <a:pPr>
              <a:lnSpc>
                <a:spcPct val="90000"/>
              </a:lnSpc>
            </a:pPr>
            <a:r>
              <a:rPr lang="th-TH" sz="3700" b="1" dirty="0" smtClean="0"/>
              <a:t>เมื่อเกิดกรณีที่กรรมการต้องห้ามพิจารณา/คู่กรณีคัดค้าน</a:t>
            </a:r>
            <a:endParaRPr lang="th-TH" b="1" dirty="0" smtClean="0"/>
          </a:p>
          <a:p>
            <a:pPr lvl="1">
              <a:lnSpc>
                <a:spcPct val="90000"/>
              </a:lnSpc>
            </a:pPr>
            <a:r>
              <a:rPr lang="th-TH" sz="3000" b="1" dirty="0" smtClean="0"/>
              <a:t>ให้ประธานเรียกประชุมคณะกรรมการพิจารณาเหตุคัดค้าน</a:t>
            </a:r>
          </a:p>
          <a:p>
            <a:pPr lvl="1">
              <a:lnSpc>
                <a:spcPct val="90000"/>
              </a:lnSpc>
            </a:pPr>
            <a:r>
              <a:rPr lang="th-TH" sz="3000" b="1" dirty="0" smtClean="0"/>
              <a:t>มติที่ประชุมไม่น้อยกว่า 2 ใน 3  ให้กรรมการผู้นั้นปฏิบัติหน้าที่ต่อไป</a:t>
            </a:r>
          </a:p>
          <a:p>
            <a:pPr lvl="1">
              <a:lnSpc>
                <a:spcPct val="90000"/>
              </a:lnSpc>
            </a:pPr>
            <a:r>
              <a:rPr lang="th-TH" sz="3000" b="1" dirty="0" smtClean="0"/>
              <a:t>การยื่น การพิจารณาคำคัดค้าน การให้เจ้าหน้าที่อื่นปฏิบัติแทน (กฎกระทรวง)</a:t>
            </a:r>
            <a:endParaRPr lang="th-TH" b="1" dirty="0" smtClean="0"/>
          </a:p>
        </p:txBody>
      </p:sp>
      <p:sp>
        <p:nvSpPr>
          <p:cNvPr id="16388" name="Slide Number Placeholder 5"/>
          <p:cNvSpPr>
            <a:spLocks noGrp="1"/>
          </p:cNvSpPr>
          <p:nvPr>
            <p:ph type="sldNum" sz="quarter" idx="15"/>
          </p:nvPr>
        </p:nvSpPr>
        <p:spPr>
          <a:xfrm>
            <a:off x="6553200" y="6248400"/>
            <a:ext cx="1905000" cy="457200"/>
          </a:xfrm>
          <a:prstGeom prst="rect">
            <a:avLst/>
          </a:prstGeom>
          <a:noFill/>
        </p:spPr>
        <p:txBody>
          <a:bodyPr/>
          <a:lstStyle/>
          <a:p>
            <a:fld id="{AD6105A3-AB68-4885-87B8-DEC6BE4BCB4B}" type="slidenum">
              <a:rPr lang="en-US">
                <a:latin typeface="Times New Roman" pitchFamily="18" charset="0"/>
              </a:rPr>
              <a:pPr/>
              <a:t>82</a:t>
            </a:fld>
            <a:endParaRPr lang="en-US">
              <a:latin typeface="Times New Roman"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390">
                                            <p:bg/>
                                          </p:spTgt>
                                        </p:tgtEl>
                                        <p:attrNameLst>
                                          <p:attrName>style.visibility</p:attrName>
                                        </p:attrNameLst>
                                      </p:cBhvr>
                                      <p:to>
                                        <p:strVal val="visible"/>
                                      </p:to>
                                    </p:set>
                                    <p:animEffect transition="in" filter="wipe(down)">
                                      <p:cBhvr>
                                        <p:cTn id="7" dur="500"/>
                                        <p:tgtEl>
                                          <p:spTgt spid="16390">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390">
                                            <p:txEl>
                                              <p:pRg st="0" end="0"/>
                                            </p:txEl>
                                          </p:spTgt>
                                        </p:tgtEl>
                                        <p:attrNameLst>
                                          <p:attrName>style.visibility</p:attrName>
                                        </p:attrNameLst>
                                      </p:cBhvr>
                                      <p:to>
                                        <p:strVal val="visible"/>
                                      </p:to>
                                    </p:set>
                                    <p:animEffect transition="in" filter="wipe(down)">
                                      <p:cBhvr>
                                        <p:cTn id="10" dur="500"/>
                                        <p:tgtEl>
                                          <p:spTgt spid="16390">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390">
                                            <p:txEl>
                                              <p:pRg st="1" end="1"/>
                                            </p:txEl>
                                          </p:spTgt>
                                        </p:tgtEl>
                                        <p:attrNameLst>
                                          <p:attrName>style.visibility</p:attrName>
                                        </p:attrNameLst>
                                      </p:cBhvr>
                                      <p:to>
                                        <p:strVal val="visible"/>
                                      </p:to>
                                    </p:set>
                                    <p:animEffect transition="in" filter="wipe(down)">
                                      <p:cBhvr>
                                        <p:cTn id="13" dur="500"/>
                                        <p:tgtEl>
                                          <p:spTgt spid="16390">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390">
                                            <p:txEl>
                                              <p:pRg st="2" end="2"/>
                                            </p:txEl>
                                          </p:spTgt>
                                        </p:tgtEl>
                                        <p:attrNameLst>
                                          <p:attrName>style.visibility</p:attrName>
                                        </p:attrNameLst>
                                      </p:cBhvr>
                                      <p:to>
                                        <p:strVal val="visible"/>
                                      </p:to>
                                    </p:set>
                                    <p:animEffect transition="in" filter="wipe(down)">
                                      <p:cBhvr>
                                        <p:cTn id="16" dur="500"/>
                                        <p:tgtEl>
                                          <p:spTgt spid="16390">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6390">
                                            <p:txEl>
                                              <p:pRg st="3" end="3"/>
                                            </p:txEl>
                                          </p:spTgt>
                                        </p:tgtEl>
                                        <p:attrNameLst>
                                          <p:attrName>style.visibility</p:attrName>
                                        </p:attrNameLst>
                                      </p:cBhvr>
                                      <p:to>
                                        <p:strVal val="visible"/>
                                      </p:to>
                                    </p:set>
                                    <p:animEffect transition="in" filter="wipe(down)">
                                      <p:cBhvr>
                                        <p:cTn id="19" dur="500"/>
                                        <p:tgtEl>
                                          <p:spTgt spid="16390">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390">
                                            <p:txEl>
                                              <p:pRg st="4" end="4"/>
                                            </p:txEl>
                                          </p:spTgt>
                                        </p:tgtEl>
                                        <p:attrNameLst>
                                          <p:attrName>style.visibility</p:attrName>
                                        </p:attrNameLst>
                                      </p:cBhvr>
                                      <p:to>
                                        <p:strVal val="visible"/>
                                      </p:to>
                                    </p:set>
                                    <p:animEffect transition="in" filter="wipe(down)">
                                      <p:cBhvr>
                                        <p:cTn id="22" dur="500"/>
                                        <p:tgtEl>
                                          <p:spTgt spid="16390">
                                            <p:txEl>
                                              <p:pRg st="4" end="4"/>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390">
                                            <p:txEl>
                                              <p:pRg st="5" end="5"/>
                                            </p:txEl>
                                          </p:spTgt>
                                        </p:tgtEl>
                                        <p:attrNameLst>
                                          <p:attrName>style.visibility</p:attrName>
                                        </p:attrNameLst>
                                      </p:cBhvr>
                                      <p:to>
                                        <p:strVal val="visible"/>
                                      </p:to>
                                    </p:set>
                                    <p:animEffect transition="in" filter="wipe(down)">
                                      <p:cBhvr>
                                        <p:cTn id="25" dur="500"/>
                                        <p:tgtEl>
                                          <p:spTgt spid="16390">
                                            <p:txEl>
                                              <p:pRg st="5" end="5"/>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390">
                                            <p:txEl>
                                              <p:pRg st="6" end="6"/>
                                            </p:txEl>
                                          </p:spTgt>
                                        </p:tgtEl>
                                        <p:attrNameLst>
                                          <p:attrName>style.visibility</p:attrName>
                                        </p:attrNameLst>
                                      </p:cBhvr>
                                      <p:to>
                                        <p:strVal val="visible"/>
                                      </p:to>
                                    </p:set>
                                    <p:animEffect transition="in" filter="wipe(down)">
                                      <p:cBhvr>
                                        <p:cTn id="28" dur="500"/>
                                        <p:tgtEl>
                                          <p:spTgt spid="16390">
                                            <p:txEl>
                                              <p:pRg st="6" end="6"/>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390">
                                            <p:txEl>
                                              <p:pRg st="7" end="7"/>
                                            </p:txEl>
                                          </p:spTgt>
                                        </p:tgtEl>
                                        <p:attrNameLst>
                                          <p:attrName>style.visibility</p:attrName>
                                        </p:attrNameLst>
                                      </p:cBhvr>
                                      <p:to>
                                        <p:strVal val="visible"/>
                                      </p:to>
                                    </p:set>
                                    <p:animEffect transition="in" filter="wipe(down)">
                                      <p:cBhvr>
                                        <p:cTn id="31" dur="500"/>
                                        <p:tgtEl>
                                          <p:spTgt spid="16390">
                                            <p:txEl>
                                              <p:pRg st="7" end="7"/>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390">
                                            <p:txEl>
                                              <p:pRg st="8" end="8"/>
                                            </p:txEl>
                                          </p:spTgt>
                                        </p:tgtEl>
                                        <p:attrNameLst>
                                          <p:attrName>style.visibility</p:attrName>
                                        </p:attrNameLst>
                                      </p:cBhvr>
                                      <p:to>
                                        <p:strVal val="visible"/>
                                      </p:to>
                                    </p:set>
                                    <p:animEffect transition="in" filter="wipe(down)">
                                      <p:cBhvr>
                                        <p:cTn id="34" dur="500"/>
                                        <p:tgtEl>
                                          <p:spTgt spid="1639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build="allAtOnce"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FF99"/>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228600"/>
            <a:ext cx="7772400" cy="914400"/>
          </a:xfrm>
          <a:gradFill rotWithShape="0">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a:defRPr/>
            </a:pPr>
            <a:r>
              <a:rPr lang="th-TH" sz="5400" b="1" smtClean="0">
                <a:solidFill>
                  <a:srgbClr val="FFFF00"/>
                </a:solidFill>
              </a:rPr>
              <a:t>เหตุอื่นทำให้การพิจารณาไม่เป็นกลาง</a:t>
            </a:r>
            <a:endParaRPr lang="th-TH" b="1" smtClean="0"/>
          </a:p>
        </p:txBody>
      </p:sp>
      <p:sp>
        <p:nvSpPr>
          <p:cNvPr id="17414" name="Rectangle 3"/>
          <p:cNvSpPr>
            <a:spLocks noGrp="1" noChangeArrowheads="1"/>
          </p:cNvSpPr>
          <p:nvPr>
            <p:ph sz="quarter" idx="1"/>
          </p:nvPr>
        </p:nvSpPr>
        <p:spPr>
          <a:xfrm>
            <a:off x="1428728" y="1357298"/>
            <a:ext cx="7353320" cy="5000660"/>
          </a:xfrm>
        </p:spPr>
        <p:txBody>
          <a:bodyPr>
            <a:normAutofit/>
          </a:bodyPr>
          <a:lstStyle/>
          <a:p>
            <a:pPr>
              <a:lnSpc>
                <a:spcPct val="85000"/>
              </a:lnSpc>
            </a:pPr>
            <a:r>
              <a:rPr lang="th-TH" sz="3700" b="1" dirty="0" smtClean="0"/>
              <a:t>ผู้นั้นเห็นเอง </a:t>
            </a:r>
            <a:endParaRPr lang="th-TH" b="1" dirty="0" smtClean="0"/>
          </a:p>
          <a:p>
            <a:pPr lvl="1">
              <a:lnSpc>
                <a:spcPct val="85000"/>
              </a:lnSpc>
            </a:pPr>
            <a:r>
              <a:rPr lang="th-TH" sz="3000" b="1" dirty="0" smtClean="0"/>
              <a:t>ให้หยุดการพิจารณา</a:t>
            </a:r>
          </a:p>
          <a:p>
            <a:pPr lvl="1">
              <a:lnSpc>
                <a:spcPct val="85000"/>
              </a:lnSpc>
            </a:pPr>
            <a:r>
              <a:rPr lang="th-TH" sz="3000" b="1" dirty="0" smtClean="0"/>
              <a:t>แจ้งผู้บังคับบัญชา/ประธานกรรมการ </a:t>
            </a:r>
            <a:endParaRPr lang="th-TH" b="1" dirty="0" smtClean="0"/>
          </a:p>
          <a:p>
            <a:pPr>
              <a:lnSpc>
                <a:spcPct val="85000"/>
              </a:lnSpc>
            </a:pPr>
            <a:r>
              <a:rPr lang="th-TH" sz="3700" b="1" dirty="0" smtClean="0"/>
              <a:t>คู่กรณีคัดค้าน</a:t>
            </a:r>
            <a:endParaRPr lang="th-TH" b="1" dirty="0" smtClean="0"/>
          </a:p>
          <a:p>
            <a:pPr lvl="1">
              <a:lnSpc>
                <a:spcPct val="85000"/>
              </a:lnSpc>
            </a:pPr>
            <a:r>
              <a:rPr lang="th-TH" sz="3600" b="1" dirty="0" smtClean="0"/>
              <a:t>หากตนเห็นว่าไม่มีเหตุ จะพิจารณาเรื่องต่อก็ได้ แต่ต้องรายงานฯ</a:t>
            </a:r>
            <a:r>
              <a:rPr lang="th-TH" sz="3700" b="1" dirty="0" smtClean="0"/>
              <a:t>ให้ผู้บังคับบัญชา / คณะกรรมการพิจารณา</a:t>
            </a:r>
          </a:p>
          <a:p>
            <a:pPr>
              <a:lnSpc>
                <a:spcPct val="85000"/>
              </a:lnSpc>
            </a:pPr>
            <a:r>
              <a:rPr lang="th-TH" sz="4000" b="1" u="sng" dirty="0" smtClean="0">
                <a:latin typeface="Angsana New" pitchFamily="18" charset="-34"/>
              </a:rPr>
              <a:t>การกระทำก่อนหยุดพิจารณา ย่อมไม่เสียไป </a:t>
            </a:r>
            <a:r>
              <a:rPr lang="th-TH" sz="4000" b="1" dirty="0" smtClean="0">
                <a:latin typeface="Angsana New" pitchFamily="18" charset="-34"/>
              </a:rPr>
              <a:t>เว้นแต่    ผู้เข้าปฏิบัติหน้าที่แทน/คณะกรรมการ เห็นสมควรดำเนินการส่วนหนึ่งส่วนใดใหม่ก็ได้</a:t>
            </a:r>
            <a:endParaRPr lang="th-TH" sz="4000" dirty="0" smtClean="0">
              <a:latin typeface="Angsana New" pitchFamily="18" charset="-34"/>
            </a:endParaRPr>
          </a:p>
          <a:p>
            <a:pPr>
              <a:lnSpc>
                <a:spcPct val="85000"/>
              </a:lnSpc>
            </a:pPr>
            <a:endParaRPr lang="th-TH" sz="3700" b="1" dirty="0" smtClean="0"/>
          </a:p>
          <a:p>
            <a:pPr>
              <a:lnSpc>
                <a:spcPct val="85000"/>
              </a:lnSpc>
            </a:pPr>
            <a:endParaRPr lang="th-TH" b="1" dirty="0" smtClean="0"/>
          </a:p>
        </p:txBody>
      </p:sp>
      <p:sp>
        <p:nvSpPr>
          <p:cNvPr id="17412" name="Slide Number Placeholder 5"/>
          <p:cNvSpPr>
            <a:spLocks noGrp="1"/>
          </p:cNvSpPr>
          <p:nvPr>
            <p:ph type="sldNum" sz="quarter" idx="15"/>
          </p:nvPr>
        </p:nvSpPr>
        <p:spPr>
          <a:xfrm>
            <a:off x="6553200" y="6248400"/>
            <a:ext cx="1905000" cy="457200"/>
          </a:xfrm>
          <a:prstGeom prst="rect">
            <a:avLst/>
          </a:prstGeom>
          <a:noFill/>
        </p:spPr>
        <p:txBody>
          <a:bodyPr/>
          <a:lstStyle/>
          <a:p>
            <a:fld id="{B39A945E-8389-4D64-8CFC-0F6A52F3F96A}" type="slidenum">
              <a:rPr lang="en-US">
                <a:latin typeface="Times New Roman" pitchFamily="18" charset="0"/>
              </a:rPr>
              <a:pPr/>
              <a:t>83</a:t>
            </a:fld>
            <a:endParaRPr lang="en-US">
              <a:latin typeface="Times New Roman" pitchFamily="18" charset="0"/>
            </a:endParaRPr>
          </a:p>
        </p:txBody>
      </p: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Effect transition="in" filter="wipe(down)">
                                      <p:cBhvr>
                                        <p:cTn id="7" dur="500"/>
                                        <p:tgtEl>
                                          <p:spTgt spid="1741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414">
                                            <p:txEl>
                                              <p:pRg st="1" end="1"/>
                                            </p:txEl>
                                          </p:spTgt>
                                        </p:tgtEl>
                                        <p:attrNameLst>
                                          <p:attrName>style.visibility</p:attrName>
                                        </p:attrNameLst>
                                      </p:cBhvr>
                                      <p:to>
                                        <p:strVal val="visible"/>
                                      </p:to>
                                    </p:set>
                                    <p:animEffect transition="in" filter="wipe(down)">
                                      <p:cBhvr>
                                        <p:cTn id="10" dur="500"/>
                                        <p:tgtEl>
                                          <p:spTgt spid="17414">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414">
                                            <p:txEl>
                                              <p:pRg st="2" end="2"/>
                                            </p:txEl>
                                          </p:spTgt>
                                        </p:tgtEl>
                                        <p:attrNameLst>
                                          <p:attrName>style.visibility</p:attrName>
                                        </p:attrNameLst>
                                      </p:cBhvr>
                                      <p:to>
                                        <p:strVal val="visible"/>
                                      </p:to>
                                    </p:set>
                                    <p:animEffect transition="in" filter="wipe(down)">
                                      <p:cBhvr>
                                        <p:cTn id="13" dur="500"/>
                                        <p:tgtEl>
                                          <p:spTgt spid="17414">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414">
                                            <p:txEl>
                                              <p:pRg st="3" end="3"/>
                                            </p:txEl>
                                          </p:spTgt>
                                        </p:tgtEl>
                                        <p:attrNameLst>
                                          <p:attrName>style.visibility</p:attrName>
                                        </p:attrNameLst>
                                      </p:cBhvr>
                                      <p:to>
                                        <p:strVal val="visible"/>
                                      </p:to>
                                    </p:set>
                                    <p:animEffect transition="in" filter="wipe(down)">
                                      <p:cBhvr>
                                        <p:cTn id="16" dur="500"/>
                                        <p:tgtEl>
                                          <p:spTgt spid="17414">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414">
                                            <p:txEl>
                                              <p:pRg st="4" end="4"/>
                                            </p:txEl>
                                          </p:spTgt>
                                        </p:tgtEl>
                                        <p:attrNameLst>
                                          <p:attrName>style.visibility</p:attrName>
                                        </p:attrNameLst>
                                      </p:cBhvr>
                                      <p:to>
                                        <p:strVal val="visible"/>
                                      </p:to>
                                    </p:set>
                                    <p:animEffect transition="in" filter="wipe(down)">
                                      <p:cBhvr>
                                        <p:cTn id="19" dur="500"/>
                                        <p:tgtEl>
                                          <p:spTgt spid="17414">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414">
                                            <p:txEl>
                                              <p:pRg st="5" end="5"/>
                                            </p:txEl>
                                          </p:spTgt>
                                        </p:tgtEl>
                                        <p:attrNameLst>
                                          <p:attrName>style.visibility</p:attrName>
                                        </p:attrNameLst>
                                      </p:cBhvr>
                                      <p:to>
                                        <p:strVal val="visible"/>
                                      </p:to>
                                    </p:set>
                                    <p:animEffect transition="in" filter="wipe(down)">
                                      <p:cBhvr>
                                        <p:cTn id="22" dur="500"/>
                                        <p:tgtEl>
                                          <p:spTgt spid="174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uild="allAtOnce"/>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152400"/>
            <a:ext cx="7772400" cy="1143000"/>
          </a:xfr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3175">
            <a:solidFill>
              <a:schemeClr val="tx1"/>
            </a:solidFill>
          </a:ln>
        </p:spPr>
        <p:txBody>
          <a:bodyPr/>
          <a:lstStyle/>
          <a:p>
            <a:pPr>
              <a:defRPr/>
            </a:pPr>
            <a:r>
              <a:rPr lang="th-TH" sz="6000" b="1" smtClean="0">
                <a:solidFill>
                  <a:srgbClr val="FFFF00"/>
                </a:solidFill>
                <a:effectLst>
                  <a:outerShdw blurRad="38100" dist="38100" dir="2700000" algn="tl">
                    <a:srgbClr val="000000"/>
                  </a:outerShdw>
                </a:effectLst>
              </a:rPr>
              <a:t>ข้อยกเว้นหลักความเป็นกลาง</a:t>
            </a:r>
            <a:endParaRPr lang="th-TH" b="1" smtClean="0"/>
          </a:p>
        </p:txBody>
      </p:sp>
      <p:sp>
        <p:nvSpPr>
          <p:cNvPr id="18438" name="Rectangle 3"/>
          <p:cNvSpPr>
            <a:spLocks noGrp="1" noChangeArrowheads="1"/>
          </p:cNvSpPr>
          <p:nvPr>
            <p:ph sz="quarter" idx="1"/>
          </p:nvPr>
        </p:nvSpPr>
        <p:spPr>
          <a:xfrm>
            <a:off x="304800" y="1447800"/>
            <a:ext cx="8410604" cy="4767282"/>
          </a:xfrm>
          <a:ln>
            <a:solidFill>
              <a:srgbClr val="FF0000"/>
            </a:solidFill>
          </a:ln>
        </p:spPr>
        <p:txBody>
          <a:bodyPr/>
          <a:lstStyle/>
          <a:p>
            <a:pPr>
              <a:lnSpc>
                <a:spcPct val="60000"/>
              </a:lnSpc>
            </a:pPr>
            <a:r>
              <a:rPr lang="th-TH" sz="3700" b="1" dirty="0" smtClean="0"/>
              <a:t> ประการที่หนึ่ง  </a:t>
            </a:r>
            <a:endParaRPr lang="th-TH" sz="3600" b="1" dirty="0" smtClean="0"/>
          </a:p>
          <a:p>
            <a:pPr lvl="1">
              <a:lnSpc>
                <a:spcPct val="60000"/>
              </a:lnSpc>
              <a:spcBef>
                <a:spcPct val="50000"/>
              </a:spcBef>
              <a:buFontTx/>
              <a:buChar char="•"/>
            </a:pPr>
            <a:r>
              <a:rPr lang="th-TH" sz="3200" b="1" dirty="0" smtClean="0"/>
              <a:t> กรณีจำเป็นเร่งด่วน </a:t>
            </a:r>
          </a:p>
          <a:p>
            <a:pPr lvl="1">
              <a:lnSpc>
                <a:spcPct val="60000"/>
              </a:lnSpc>
              <a:spcBef>
                <a:spcPct val="50000"/>
              </a:spcBef>
              <a:buFontTx/>
              <a:buChar char="•"/>
            </a:pPr>
            <a:r>
              <a:rPr lang="th-TH" sz="3200" b="1" dirty="0" smtClean="0"/>
              <a:t> หากปล่อยให้ช้าจะเสียหายต่อประโยชน์สาธารณะ หรือ สิทธิของบุคคล</a:t>
            </a:r>
          </a:p>
          <a:p>
            <a:pPr lvl="1">
              <a:lnSpc>
                <a:spcPct val="60000"/>
              </a:lnSpc>
              <a:spcBef>
                <a:spcPct val="50000"/>
              </a:spcBef>
              <a:buFontTx/>
              <a:buChar char="•"/>
            </a:pPr>
            <a:r>
              <a:rPr lang="th-TH" sz="3200" b="1" dirty="0" smtClean="0"/>
              <a:t> จะเสียหายโดยไม่มีทางแก้ไขได้  </a:t>
            </a:r>
          </a:p>
          <a:p>
            <a:pPr>
              <a:lnSpc>
                <a:spcPct val="60000"/>
              </a:lnSpc>
              <a:spcBef>
                <a:spcPct val="50000"/>
              </a:spcBef>
              <a:buFontTx/>
              <a:buChar char="•"/>
            </a:pPr>
            <a:r>
              <a:rPr lang="th-TH" sz="3600" b="1" dirty="0" smtClean="0"/>
              <a:t> </a:t>
            </a:r>
            <a:r>
              <a:rPr lang="th-TH" sz="3700" b="1" dirty="0" smtClean="0"/>
              <a:t>ประการที่สอง</a:t>
            </a:r>
            <a:r>
              <a:rPr lang="th-TH" sz="3600" b="1" dirty="0" smtClean="0"/>
              <a:t> ไม่มีเจ้าหน้าที่อื่นปฏิบัติหน้าที่แทน</a:t>
            </a:r>
          </a:p>
          <a:p>
            <a:pPr>
              <a:lnSpc>
                <a:spcPct val="60000"/>
              </a:lnSpc>
              <a:spcBef>
                <a:spcPct val="50000"/>
              </a:spcBef>
              <a:buFontTx/>
              <a:buChar char="•"/>
            </a:pPr>
            <a:r>
              <a:rPr lang="th-TH" sz="4000" b="1" dirty="0" smtClean="0">
                <a:latin typeface="Angsana New" pitchFamily="18" charset="-34"/>
              </a:rPr>
              <a:t>ถ้าปรากฎภายหลังว่าเจ้าหน้าที่/กรรมการขาดคุณสมบัติ/ต้องห้าม/การแต่งตั้งไม่ชอบ เป็นเหตุให้ผู้นั้นต้องพ้นจากตำแหน่ง </a:t>
            </a:r>
            <a:r>
              <a:rPr lang="th-TH" sz="4000" b="1" u="sng" dirty="0" smtClean="0">
                <a:latin typeface="Angsana New" pitchFamily="18" charset="-34"/>
              </a:rPr>
              <a:t>การพ้นจากตำแหน่งไม่กระทบกระเทือนถึงการใดที่ได้ปฏิบัติไปตามอำนาจหน้าท</a:t>
            </a:r>
            <a:r>
              <a:rPr lang="th-TH" sz="4000" b="1" dirty="0" smtClean="0">
                <a:latin typeface="Angsana New" pitchFamily="18" charset="-34"/>
              </a:rPr>
              <a:t>ี่</a:t>
            </a:r>
            <a:endParaRPr lang="th-TH" sz="4000" dirty="0" smtClean="0">
              <a:latin typeface="Angsana New" pitchFamily="18" charset="-34"/>
            </a:endParaRPr>
          </a:p>
          <a:p>
            <a:pPr>
              <a:lnSpc>
                <a:spcPct val="60000"/>
              </a:lnSpc>
              <a:spcBef>
                <a:spcPct val="50000"/>
              </a:spcBef>
              <a:buFontTx/>
              <a:buChar char="•"/>
            </a:pPr>
            <a:endParaRPr lang="th-TH" b="1" dirty="0" smtClean="0"/>
          </a:p>
        </p:txBody>
      </p:sp>
      <p:sp>
        <p:nvSpPr>
          <p:cNvPr id="18436" name="Slide Number Placeholder 5"/>
          <p:cNvSpPr>
            <a:spLocks noGrp="1"/>
          </p:cNvSpPr>
          <p:nvPr>
            <p:ph type="sldNum" sz="quarter" idx="15"/>
          </p:nvPr>
        </p:nvSpPr>
        <p:spPr>
          <a:xfrm>
            <a:off x="6553200" y="6248400"/>
            <a:ext cx="1905000" cy="457200"/>
          </a:xfrm>
          <a:prstGeom prst="rect">
            <a:avLst/>
          </a:prstGeom>
          <a:noFill/>
        </p:spPr>
        <p:txBody>
          <a:bodyPr/>
          <a:lstStyle/>
          <a:p>
            <a:fld id="{72B6E77A-F144-4F9C-AE93-8E63AE1F12F8}" type="slidenum">
              <a:rPr lang="en-US">
                <a:latin typeface="Times New Roman" pitchFamily="18" charset="0"/>
              </a:rPr>
              <a:pPr/>
              <a:t>84</a:t>
            </a:fld>
            <a:endParaRPr lang="en-US">
              <a:latin typeface="Times New Roman" pitchFamily="18" charset="0"/>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bg/>
                                          </p:spTgt>
                                        </p:tgtEl>
                                        <p:attrNameLst>
                                          <p:attrName>style.visibility</p:attrName>
                                        </p:attrNameLst>
                                      </p:cBhvr>
                                      <p:to>
                                        <p:strVal val="visible"/>
                                      </p:to>
                                    </p:set>
                                    <p:animEffect transition="in" filter="fade">
                                      <p:cBhvr>
                                        <p:cTn id="7" dur="2000"/>
                                        <p:tgtEl>
                                          <p:spTgt spid="1843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438">
                                            <p:txEl>
                                              <p:pRg st="0" end="0"/>
                                            </p:txEl>
                                          </p:spTgt>
                                        </p:tgtEl>
                                        <p:attrNameLst>
                                          <p:attrName>style.visibility</p:attrName>
                                        </p:attrNameLst>
                                      </p:cBhvr>
                                      <p:to>
                                        <p:strVal val="visible"/>
                                      </p:to>
                                    </p:set>
                                    <p:animEffect transition="in" filter="fade">
                                      <p:cBhvr>
                                        <p:cTn id="10" dur="2000"/>
                                        <p:tgtEl>
                                          <p:spTgt spid="1843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438">
                                            <p:txEl>
                                              <p:pRg st="1" end="1"/>
                                            </p:txEl>
                                          </p:spTgt>
                                        </p:tgtEl>
                                        <p:attrNameLst>
                                          <p:attrName>style.visibility</p:attrName>
                                        </p:attrNameLst>
                                      </p:cBhvr>
                                      <p:to>
                                        <p:strVal val="visible"/>
                                      </p:to>
                                    </p:set>
                                    <p:animEffect transition="in" filter="fade">
                                      <p:cBhvr>
                                        <p:cTn id="13" dur="2000"/>
                                        <p:tgtEl>
                                          <p:spTgt spid="1843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438">
                                            <p:txEl>
                                              <p:pRg st="2" end="2"/>
                                            </p:txEl>
                                          </p:spTgt>
                                        </p:tgtEl>
                                        <p:attrNameLst>
                                          <p:attrName>style.visibility</p:attrName>
                                        </p:attrNameLst>
                                      </p:cBhvr>
                                      <p:to>
                                        <p:strVal val="visible"/>
                                      </p:to>
                                    </p:set>
                                    <p:animEffect transition="in" filter="fade">
                                      <p:cBhvr>
                                        <p:cTn id="16" dur="2000"/>
                                        <p:tgtEl>
                                          <p:spTgt spid="18438">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438">
                                            <p:txEl>
                                              <p:pRg st="3" end="3"/>
                                            </p:txEl>
                                          </p:spTgt>
                                        </p:tgtEl>
                                        <p:attrNameLst>
                                          <p:attrName>style.visibility</p:attrName>
                                        </p:attrNameLst>
                                      </p:cBhvr>
                                      <p:to>
                                        <p:strVal val="visible"/>
                                      </p:to>
                                    </p:set>
                                    <p:animEffect transition="in" filter="fade">
                                      <p:cBhvr>
                                        <p:cTn id="19" dur="2000"/>
                                        <p:tgtEl>
                                          <p:spTgt spid="18438">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438">
                                            <p:txEl>
                                              <p:pRg st="4" end="4"/>
                                            </p:txEl>
                                          </p:spTgt>
                                        </p:tgtEl>
                                        <p:attrNameLst>
                                          <p:attrName>style.visibility</p:attrName>
                                        </p:attrNameLst>
                                      </p:cBhvr>
                                      <p:to>
                                        <p:strVal val="visible"/>
                                      </p:to>
                                    </p:set>
                                    <p:animEffect transition="in" filter="fade">
                                      <p:cBhvr>
                                        <p:cTn id="22" dur="2000"/>
                                        <p:tgtEl>
                                          <p:spTgt spid="18438">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438">
                                            <p:txEl>
                                              <p:pRg st="5" end="5"/>
                                            </p:txEl>
                                          </p:spTgt>
                                        </p:tgtEl>
                                        <p:attrNameLst>
                                          <p:attrName>style.visibility</p:attrName>
                                        </p:attrNameLst>
                                      </p:cBhvr>
                                      <p:to>
                                        <p:strVal val="visible"/>
                                      </p:to>
                                    </p:set>
                                    <p:animEffect transition="in" filter="fade">
                                      <p:cBhvr>
                                        <p:cTn id="25" dur="2000"/>
                                        <p:tgtEl>
                                          <p:spTgt spid="184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allAtOnce"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928794" y="1428736"/>
            <a:ext cx="6172200" cy="3537436"/>
          </a:xfrm>
        </p:spPr>
        <p:txBody>
          <a:bodyPr>
            <a:noAutofit/>
          </a:bodyPr>
          <a:lstStyle/>
          <a:p>
            <a:pPr algn="ctr"/>
            <a:r>
              <a:rPr lang="th-TH" sz="8800" dirty="0" smtClean="0">
                <a:solidFill>
                  <a:schemeClr val="tx1"/>
                </a:solidFill>
                <a:latin typeface="Angsana New" pitchFamily="18" charset="-34"/>
                <a:cs typeface="Angsana New" pitchFamily="18" charset="-34"/>
              </a:rPr>
              <a:t>ผลบังคับผูกพัน</a:t>
            </a:r>
            <a:br>
              <a:rPr lang="th-TH" sz="8800" dirty="0" smtClean="0">
                <a:solidFill>
                  <a:schemeClr val="tx1"/>
                </a:solidFill>
                <a:latin typeface="Angsana New" pitchFamily="18" charset="-34"/>
                <a:cs typeface="Angsana New" pitchFamily="18" charset="-34"/>
              </a:rPr>
            </a:br>
            <a:r>
              <a:rPr lang="th-TH" sz="8800" dirty="0" smtClean="0">
                <a:solidFill>
                  <a:schemeClr val="tx1"/>
                </a:solidFill>
                <a:latin typeface="Angsana New" pitchFamily="18" charset="-34"/>
                <a:cs typeface="Angsana New" pitchFamily="18" charset="-34"/>
              </a:rPr>
              <a:t>ของ</a:t>
            </a:r>
            <a:br>
              <a:rPr lang="th-TH" sz="8800" dirty="0" smtClean="0">
                <a:solidFill>
                  <a:schemeClr val="tx1"/>
                </a:solidFill>
                <a:latin typeface="Angsana New" pitchFamily="18" charset="-34"/>
                <a:cs typeface="Angsana New" pitchFamily="18" charset="-34"/>
              </a:rPr>
            </a:br>
            <a:r>
              <a:rPr lang="th-TH" sz="8800" dirty="0" smtClean="0">
                <a:solidFill>
                  <a:schemeClr val="tx1"/>
                </a:solidFill>
                <a:latin typeface="Angsana New" pitchFamily="18" charset="-34"/>
                <a:cs typeface="Angsana New" pitchFamily="18" charset="-34"/>
              </a:rPr>
              <a:t>คำสั่งทางปกครอง</a:t>
            </a:r>
            <a:endParaRPr lang="en-US" sz="8800" dirty="0">
              <a:solidFill>
                <a:schemeClr val="tx1"/>
              </a:solidFill>
              <a:latin typeface="Angsana New" pitchFamily="18" charset="-34"/>
              <a:cs typeface="Angsana New" pitchFamily="18" charset="-34"/>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571480"/>
            <a:ext cx="7972452" cy="5902472"/>
          </a:xfrm>
        </p:spPr>
        <p:txBody>
          <a:bodyPr>
            <a:normAutofit/>
          </a:bodyPr>
          <a:lstStyle/>
          <a:p>
            <a:pPr algn="thaiDist">
              <a:buClr>
                <a:srgbClr val="FF0000"/>
              </a:buClr>
              <a:buSzPct val="85000"/>
              <a:buFont typeface="Wingdings" pitchFamily="2" charset="2"/>
              <a:buChar char="v"/>
            </a:pPr>
            <a:r>
              <a:rPr lang="th-TH" sz="5400" dirty="0" smtClean="0">
                <a:latin typeface="Angsana New" pitchFamily="18" charset="-34"/>
                <a:cs typeface="Angsana New" pitchFamily="18" charset="-34"/>
              </a:rPr>
              <a:t> </a:t>
            </a:r>
            <a:r>
              <a:rPr lang="th-TH" sz="5400" b="1" dirty="0" smtClean="0">
                <a:latin typeface="Angsana New" pitchFamily="18" charset="-34"/>
                <a:cs typeface="Angsana New" pitchFamily="18" charset="-34"/>
              </a:rPr>
              <a:t>หลักทั่วไป </a:t>
            </a:r>
            <a:r>
              <a:rPr lang="en-US" sz="5400" b="1" dirty="0" smtClean="0">
                <a:latin typeface="Angsana New" pitchFamily="18" charset="-34"/>
                <a:cs typeface="Angsana New" pitchFamily="18" charset="-34"/>
              </a:rPr>
              <a:t>: </a:t>
            </a:r>
            <a:r>
              <a:rPr lang="th-TH" sz="5400" b="1" dirty="0" smtClean="0">
                <a:latin typeface="Angsana New" pitchFamily="18" charset="-34"/>
                <a:cs typeface="Angsana New" pitchFamily="18" charset="-34"/>
              </a:rPr>
              <a:t>คำสั่งทางปกครองย่อมมีผลผูกพันบังคับ แม้จะมีความบกพร่อง  ไม่สมบูรณ์หรือไม่ชอบด้วยกฎหมาย จนกว่าจะมีการลบล้างคำสั่งนั้น</a:t>
            </a:r>
          </a:p>
          <a:p>
            <a:pPr algn="thaiDist">
              <a:buClr>
                <a:srgbClr val="FF0000"/>
              </a:buClr>
              <a:buSzPct val="85000"/>
              <a:buFont typeface="Wingdings" pitchFamily="2" charset="2"/>
              <a:buChar char="v"/>
            </a:pPr>
            <a:r>
              <a:rPr lang="th-TH" sz="5400" b="1" dirty="0" smtClean="0">
                <a:latin typeface="Angsana New" pitchFamily="18" charset="-34"/>
                <a:cs typeface="Angsana New" pitchFamily="18" charset="-34"/>
              </a:rPr>
              <a:t> เว้นแต่ มีความชัดเจนว่าคำสั่งนั้นขัดต่อกฎหมายอย่างชัดแจ้งในสาระสำคัญ </a:t>
            </a:r>
            <a:endParaRPr lang="en-US" sz="5400" dirty="0">
              <a:latin typeface="Angsana New" pitchFamily="18" charset="-34"/>
              <a:cs typeface="Angsana New" pitchFamily="18" charset="-34"/>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B9B81">
            <a:alpha val="7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th-TH" sz="6000" b="1" dirty="0" smtClean="0">
                <a:solidFill>
                  <a:schemeClr val="tx1"/>
                </a:solidFill>
                <a:latin typeface="Angsana New" pitchFamily="18" charset="-34"/>
                <a:cs typeface="Angsana New" pitchFamily="18" charset="-34"/>
              </a:rPr>
              <a:t>การเกิดผลของคำสั่งทางปกครอง</a:t>
            </a:r>
            <a:endParaRPr lang="en-US" sz="6000" b="1" dirty="0">
              <a:solidFill>
                <a:schemeClr val="tx1"/>
              </a:solidFill>
              <a:latin typeface="Angsana New" pitchFamily="18" charset="-34"/>
              <a:cs typeface="Angsana New" pitchFamily="18" charset="-34"/>
            </a:endParaRPr>
          </a:p>
        </p:txBody>
      </p:sp>
      <p:sp>
        <p:nvSpPr>
          <p:cNvPr id="3" name="Content Placeholder 2"/>
          <p:cNvSpPr>
            <a:spLocks noGrp="1"/>
          </p:cNvSpPr>
          <p:nvPr>
            <p:ph sz="quarter" idx="1"/>
          </p:nvPr>
        </p:nvSpPr>
        <p:spPr>
          <a:xfrm>
            <a:off x="457200" y="1600200"/>
            <a:ext cx="7829576" cy="4873752"/>
          </a:xfrm>
          <a:ln>
            <a:solidFill>
              <a:srgbClr val="7030A0"/>
            </a:solidFill>
          </a:ln>
        </p:spPr>
        <p:txBody>
          <a:bodyPr>
            <a:normAutofit lnSpcReduction="10000"/>
          </a:bodyPr>
          <a:lstStyle/>
          <a:p>
            <a:pPr algn="thaiDist">
              <a:buClr>
                <a:srgbClr val="FF0000"/>
              </a:buClr>
              <a:buSzPct val="85000"/>
              <a:buFont typeface="Wingdings" pitchFamily="2" charset="2"/>
              <a:buChar char="v"/>
            </a:pPr>
            <a:r>
              <a:rPr lang="th-TH" sz="4800" dirty="0" smtClean="0">
                <a:latin typeface="Angsana New" pitchFamily="18" charset="-34"/>
                <a:cs typeface="Angsana New" pitchFamily="18" charset="-34"/>
              </a:rPr>
              <a:t> </a:t>
            </a:r>
            <a:r>
              <a:rPr lang="th-TH" sz="4400" b="1" dirty="0" smtClean="0">
                <a:latin typeface="Angsana New" pitchFamily="18" charset="-34"/>
                <a:cs typeface="Angsana New" pitchFamily="18" charset="-34"/>
              </a:rPr>
              <a:t>คำสั่งทางปกครองมีผลบังคับเมื่อออกไปสู่ภายนอกองค์กรฝ่ายปกครองโดยการแจ้งผู้รับคำสั่งตามหลักเกณฑ์ของกฎหมาย</a:t>
            </a:r>
          </a:p>
          <a:p>
            <a:pPr algn="thaiDist">
              <a:buClr>
                <a:srgbClr val="FF0000"/>
              </a:buClr>
              <a:buSzPct val="85000"/>
              <a:buFont typeface="Wingdings" pitchFamily="2" charset="2"/>
              <a:buChar char="v"/>
            </a:pPr>
            <a:r>
              <a:rPr lang="th-TH" sz="4400" b="1" dirty="0" smtClean="0">
                <a:latin typeface="Angsana New" pitchFamily="18" charset="-34"/>
                <a:cs typeface="Angsana New" pitchFamily="18" charset="-34"/>
              </a:rPr>
              <a:t> ไม่คำนึงว่าผู้รับคำสั่งจะได้ทราบเนื้อหาของคำสั่งหรือไม่</a:t>
            </a:r>
          </a:p>
          <a:p>
            <a:pPr algn="thaiDist">
              <a:buClr>
                <a:srgbClr val="FF0000"/>
              </a:buClr>
              <a:buSzPct val="85000"/>
              <a:buFont typeface="Wingdings" pitchFamily="2" charset="2"/>
              <a:buChar char="v"/>
            </a:pPr>
            <a:r>
              <a:rPr lang="th-TH" sz="4400" b="1" dirty="0" smtClean="0">
                <a:latin typeface="Angsana New" pitchFamily="18" charset="-34"/>
                <a:cs typeface="Angsana New" pitchFamily="18" charset="-34"/>
              </a:rPr>
              <a:t> กรณีผู้รับคำสั่งหลายคนอาจเกิดผลบังคับ          ไม่พร้อมกัน </a:t>
            </a:r>
            <a:r>
              <a:rPr lang="en-US" sz="4400" b="1" dirty="0" smtClean="0">
                <a:latin typeface="Angsana New" pitchFamily="18" charset="-34"/>
                <a:cs typeface="Angsana New" pitchFamily="18" charset="-34"/>
              </a:rPr>
              <a:t>: </a:t>
            </a:r>
            <a:r>
              <a:rPr lang="th-TH" sz="4400" b="1" dirty="0" smtClean="0">
                <a:latin typeface="Angsana New" pitchFamily="18" charset="-34"/>
                <a:cs typeface="Angsana New" pitchFamily="18" charset="-34"/>
              </a:rPr>
              <a:t>มีผลต่อการนับระยะเวลาอุทธรณ์</a:t>
            </a:r>
          </a:p>
          <a:p>
            <a:pPr>
              <a:buClr>
                <a:srgbClr val="FF0000"/>
              </a:buClr>
              <a:buSzPct val="85000"/>
              <a:buFont typeface="Wingdings" pitchFamily="2" charset="2"/>
              <a:buChar char="v"/>
            </a:pPr>
            <a:endParaRPr lang="en-US" sz="4800" dirty="0">
              <a:latin typeface="Angsana New" pitchFamily="18" charset="-34"/>
              <a:cs typeface="Angsana New" pitchFamily="18" charset="-34"/>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66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43890" cy="1143000"/>
          </a:xfrm>
        </p:spPr>
        <p:txBody>
          <a:bodyPr>
            <a:normAutofit/>
          </a:bodyPr>
          <a:lstStyle/>
          <a:p>
            <a:pPr algn="ctr"/>
            <a:r>
              <a:rPr lang="th-TH" sz="6000" b="1" dirty="0" smtClean="0">
                <a:solidFill>
                  <a:schemeClr val="tx1"/>
                </a:solidFill>
                <a:latin typeface="Angsana New" pitchFamily="18" charset="-34"/>
                <a:cs typeface="Angsana New" pitchFamily="18" charset="-34"/>
              </a:rPr>
              <a:t>การสิ้นผลของคำสั่งทางปกครอง (๑)</a:t>
            </a:r>
            <a:endParaRPr lang="en-US" sz="6000" b="1" dirty="0">
              <a:solidFill>
                <a:schemeClr val="tx1"/>
              </a:solidFill>
              <a:latin typeface="Angsana New" pitchFamily="18" charset="-34"/>
              <a:cs typeface="Angsana New" pitchFamily="18" charset="-34"/>
            </a:endParaRPr>
          </a:p>
        </p:txBody>
      </p:sp>
      <p:sp>
        <p:nvSpPr>
          <p:cNvPr id="3" name="Content Placeholder 2"/>
          <p:cNvSpPr>
            <a:spLocks noGrp="1"/>
          </p:cNvSpPr>
          <p:nvPr>
            <p:ph sz="quarter" idx="1"/>
          </p:nvPr>
        </p:nvSpPr>
        <p:spPr>
          <a:ln>
            <a:solidFill>
              <a:srgbClr val="FF0000"/>
            </a:solidFill>
          </a:ln>
        </p:spPr>
        <p:txBody>
          <a:bodyPr>
            <a:normAutofit/>
          </a:bodyPr>
          <a:lstStyle/>
          <a:p>
            <a:pPr marL="365125" indent="-365125" algn="thaiDist">
              <a:buClr>
                <a:srgbClr val="FF0000"/>
              </a:buClr>
              <a:buSzPct val="85000"/>
              <a:buFont typeface="+mj-lt"/>
              <a:buAutoNum type="arabicPeriod"/>
            </a:pPr>
            <a:r>
              <a:rPr lang="th-TH" sz="4800" b="1" dirty="0" smtClean="0">
                <a:latin typeface="Angsana New" pitchFamily="18" charset="-34"/>
                <a:cs typeface="Angsana New" pitchFamily="18" charset="-34"/>
              </a:rPr>
              <a:t>การสิ้นผลโดยองค์กรผู้ทรงอำนาจ</a:t>
            </a:r>
          </a:p>
          <a:p>
            <a:pPr marL="1005205" lvl="2" indent="-365125" algn="thaiDist">
              <a:buClr>
                <a:srgbClr val="FF0000"/>
              </a:buClr>
              <a:buSzPct val="85000"/>
              <a:buFont typeface="Wingdings" pitchFamily="2" charset="2"/>
              <a:buChar char="v"/>
            </a:pPr>
            <a:r>
              <a:rPr lang="th-TH" sz="4800" b="1" dirty="0" smtClean="0">
                <a:latin typeface="Angsana New" pitchFamily="18" charset="-34"/>
                <a:cs typeface="Angsana New" pitchFamily="18" charset="-34"/>
              </a:rPr>
              <a:t> การลบล้างคำสั่งโดยองค์กรผู้มีอำนาจพิจารณาอุทธรณ์</a:t>
            </a:r>
          </a:p>
          <a:p>
            <a:pPr marL="1005205" lvl="2" indent="-365125" algn="thaiDist">
              <a:buClr>
                <a:srgbClr val="FF0000"/>
              </a:buClr>
              <a:buSzPct val="85000"/>
              <a:buFont typeface="Wingdings" pitchFamily="2" charset="2"/>
              <a:buChar char="v"/>
            </a:pPr>
            <a:r>
              <a:rPr lang="th-TH" sz="4800" b="1" dirty="0" smtClean="0">
                <a:latin typeface="Angsana New" pitchFamily="18" charset="-34"/>
                <a:cs typeface="Angsana New" pitchFamily="18" charset="-34"/>
              </a:rPr>
              <a:t> การลบล้างคำสั่งโดยเจ้าหน้าที่             ผู้มีอำนาจออกคำสั่งนั้นเอง </a:t>
            </a:r>
            <a:endParaRPr lang="en-US" sz="4800" b="1" dirty="0">
              <a:latin typeface="Angsana New" pitchFamily="18" charset="-34"/>
              <a:cs typeface="Angsana New" pitchFamily="18" charset="-34"/>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4282" y="274638"/>
            <a:ext cx="8286808" cy="1143000"/>
          </a:xfrm>
        </p:spPr>
        <p:txBody>
          <a:bodyPr>
            <a:normAutofit/>
          </a:bodyPr>
          <a:lstStyle/>
          <a:p>
            <a:pPr algn="ctr"/>
            <a:r>
              <a:rPr lang="th-TH" sz="6000" b="1" dirty="0" smtClean="0">
                <a:solidFill>
                  <a:schemeClr val="tx1"/>
                </a:solidFill>
                <a:latin typeface="Angsana New" pitchFamily="18" charset="-34"/>
                <a:cs typeface="Angsana New" pitchFamily="18" charset="-34"/>
              </a:rPr>
              <a:t>การสิ้นผลของคำสั่งทางปกครอง (๒)</a:t>
            </a:r>
            <a:endParaRPr lang="en-US" sz="6000" dirty="0"/>
          </a:p>
        </p:txBody>
      </p:sp>
      <p:sp>
        <p:nvSpPr>
          <p:cNvPr id="3" name="Content Placeholder 2"/>
          <p:cNvSpPr>
            <a:spLocks noGrp="1"/>
          </p:cNvSpPr>
          <p:nvPr>
            <p:ph sz="quarter" idx="1"/>
          </p:nvPr>
        </p:nvSpPr>
        <p:spPr>
          <a:xfrm>
            <a:off x="500034" y="1928802"/>
            <a:ext cx="7467600" cy="4257692"/>
          </a:xfrm>
          <a:ln>
            <a:solidFill>
              <a:srgbClr val="C00000"/>
            </a:solidFill>
          </a:ln>
        </p:spPr>
        <p:txBody>
          <a:bodyPr>
            <a:normAutofit lnSpcReduction="10000"/>
          </a:bodyPr>
          <a:lstStyle/>
          <a:p>
            <a:pPr marL="457200" indent="-457200">
              <a:buClr>
                <a:srgbClr val="FF0000"/>
              </a:buClr>
              <a:buSzPct val="85000"/>
              <a:buNone/>
            </a:pPr>
            <a:r>
              <a:rPr lang="en-US" sz="5400" b="1" dirty="0" smtClean="0">
                <a:latin typeface="Angsana New" pitchFamily="18" charset="-34"/>
                <a:cs typeface="Angsana New" pitchFamily="18" charset="-34"/>
              </a:rPr>
              <a:t>2. </a:t>
            </a:r>
            <a:r>
              <a:rPr lang="th-TH" sz="5400" b="1" dirty="0" smtClean="0">
                <a:latin typeface="Angsana New" pitchFamily="18" charset="-34"/>
                <a:cs typeface="Angsana New" pitchFamily="18" charset="-34"/>
              </a:rPr>
              <a:t>การสิ้นผลโดยเงื่อนเวลา</a:t>
            </a:r>
          </a:p>
          <a:p>
            <a:pPr marL="1082675" indent="0">
              <a:buClr>
                <a:srgbClr val="FF0000"/>
              </a:buClr>
              <a:buSzPct val="85000"/>
              <a:buFont typeface="Wingdings" pitchFamily="2" charset="2"/>
              <a:buChar char="v"/>
            </a:pPr>
            <a:r>
              <a:rPr lang="th-TH" sz="5400" b="1" dirty="0" smtClean="0">
                <a:latin typeface="Angsana New" pitchFamily="18" charset="-34"/>
                <a:cs typeface="Angsana New" pitchFamily="18" charset="-34"/>
              </a:rPr>
              <a:t> คำสั่งที่มีเงื่อนไขสิ้นสุดย่อมสิ้นผลโดยอัตโนมัติ</a:t>
            </a:r>
          </a:p>
          <a:p>
            <a:pPr marL="1082675" indent="0">
              <a:buClr>
                <a:srgbClr val="FF0000"/>
              </a:buClr>
              <a:buSzPct val="85000"/>
              <a:buFont typeface="Wingdings" pitchFamily="2" charset="2"/>
              <a:buChar char="v"/>
            </a:pPr>
            <a:r>
              <a:rPr lang="th-TH" sz="5400" b="1" dirty="0" smtClean="0">
                <a:latin typeface="Angsana New" pitchFamily="18" charset="-34"/>
                <a:cs typeface="Angsana New" pitchFamily="18" charset="-34"/>
              </a:rPr>
              <a:t>ไม่ต้องแสดงเจตนาลบล้างอีก</a:t>
            </a:r>
            <a:r>
              <a:rPr lang="th-TH" sz="5400" dirty="0" smtClean="0">
                <a:latin typeface="Angsana New" pitchFamily="18" charset="-34"/>
                <a:cs typeface="Angsana New" pitchFamily="18" charset="-34"/>
              </a:rPr>
              <a:t>		</a:t>
            </a:r>
            <a:endParaRPr lang="en-US" sz="5400" dirty="0">
              <a:latin typeface="Angsana New" pitchFamily="18" charset="-34"/>
              <a:cs typeface="Angsana New" pitchFamily="18" charset="-34"/>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azi Flags"/>
          <p:cNvPicPr>
            <a:picLocks noChangeAspect="1" noChangeArrowheads="1"/>
          </p:cNvPicPr>
          <p:nvPr/>
        </p:nvPicPr>
        <p:blipFill>
          <a:blip r:embed="rId3"/>
          <a:srcRect/>
          <a:stretch>
            <a:fillRect/>
          </a:stretch>
        </p:blipFill>
        <p:spPr bwMode="auto">
          <a:xfrm>
            <a:off x="357188" y="142875"/>
            <a:ext cx="8391525" cy="6286500"/>
          </a:xfrm>
          <a:prstGeom prst="rect">
            <a:avLst/>
          </a:prstGeom>
          <a:noFill/>
          <a:ln w="38100">
            <a:solidFill>
              <a:schemeClr val="tx1"/>
            </a:solidFill>
            <a:miter lim="800000"/>
            <a:headEnd/>
            <a:tailEnd/>
          </a:ln>
        </p:spPr>
      </p:pic>
    </p:spTree>
  </p:cSld>
  <p:clrMapOvr>
    <a:masterClrMapping/>
  </p:clrMapOvr>
  <p:transition>
    <p:plus/>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0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th-TH" sz="5400" b="1" dirty="0" smtClean="0">
                <a:solidFill>
                  <a:schemeClr val="tx1"/>
                </a:solidFill>
                <a:latin typeface="Angsana New" pitchFamily="18" charset="-34"/>
                <a:cs typeface="Angsana New" pitchFamily="18" charset="-34"/>
              </a:rPr>
              <a:t>การสิ้นผลของคำสั่งทางปกครอง (๓)</a:t>
            </a:r>
            <a:endParaRPr lang="en-US" sz="5400" b="1" dirty="0">
              <a:solidFill>
                <a:schemeClr val="tx1"/>
              </a:solidFill>
            </a:endParaRPr>
          </a:p>
        </p:txBody>
      </p:sp>
      <p:sp>
        <p:nvSpPr>
          <p:cNvPr id="3" name="Content Placeholder 2"/>
          <p:cNvSpPr>
            <a:spLocks noGrp="1"/>
          </p:cNvSpPr>
          <p:nvPr>
            <p:ph sz="quarter" idx="1"/>
          </p:nvPr>
        </p:nvSpPr>
        <p:spPr/>
        <p:txBody>
          <a:bodyPr>
            <a:normAutofit/>
          </a:bodyPr>
          <a:lstStyle/>
          <a:p>
            <a:pPr algn="thaiDist">
              <a:buNone/>
            </a:pPr>
            <a:r>
              <a:rPr lang="en-US" sz="5400" b="1" dirty="0" smtClean="0">
                <a:latin typeface="Angsana New" pitchFamily="18" charset="-34"/>
                <a:cs typeface="Angsana New" pitchFamily="18" charset="-34"/>
              </a:rPr>
              <a:t>3.</a:t>
            </a:r>
            <a:r>
              <a:rPr lang="th-TH" sz="5400" b="1" dirty="0" smtClean="0">
                <a:latin typeface="Angsana New" pitchFamily="18" charset="-34"/>
                <a:cs typeface="Angsana New" pitchFamily="18" charset="-34"/>
              </a:rPr>
              <a:t> การสิ้นผลด้วยเหตุอื่น</a:t>
            </a:r>
          </a:p>
          <a:p>
            <a:pPr marL="1082675" indent="0" algn="thaiDist">
              <a:buClr>
                <a:srgbClr val="FF0000"/>
              </a:buClr>
              <a:buSzPct val="85000"/>
              <a:buFont typeface="Wingdings" pitchFamily="2" charset="2"/>
              <a:buChar char="v"/>
            </a:pPr>
            <a:r>
              <a:rPr lang="th-TH" sz="5400" b="1" dirty="0" smtClean="0">
                <a:latin typeface="Angsana New" pitchFamily="18" charset="-34"/>
                <a:cs typeface="Angsana New" pitchFamily="18" charset="-34"/>
              </a:rPr>
              <a:t> กรณีวัตถุประสงค์ของคำสั่งบรรลุผลแล้ว และ ไม่จำเป็นต้องดำเนินการอย่างใดๆอีก		</a:t>
            </a:r>
            <a:endParaRPr lang="en-US" sz="5400" b="1" dirty="0">
              <a:latin typeface="Angsana New" pitchFamily="18" charset="-34"/>
              <a:cs typeface="Angsana New" pitchFamily="18" charset="-34"/>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0000">
            <a:alpha val="95000"/>
          </a:srgbClr>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92500" lnSpcReduction="20000"/>
          </a:bodyPr>
          <a:lstStyle/>
          <a:p>
            <a:pPr algn="thaiDist">
              <a:buClr>
                <a:schemeClr val="bg1"/>
              </a:buClr>
              <a:buSzPct val="85000"/>
              <a:buFont typeface="Wingdings 3" pitchFamily="18" charset="2"/>
              <a:buChar char=""/>
            </a:pPr>
            <a:r>
              <a:rPr lang="th-TH" sz="4800" b="1" dirty="0" smtClean="0">
                <a:cs typeface="KodchiangUPC" pitchFamily="18" charset="-34"/>
              </a:rPr>
              <a:t> ผลผูกพันต่อองค์กรและเจ้าหน้าที่ผู้ออกคำสั่ง</a:t>
            </a:r>
          </a:p>
          <a:p>
            <a:pPr lvl="3" algn="thaiDist">
              <a:buClr>
                <a:schemeClr val="bg1"/>
              </a:buClr>
              <a:buSzPct val="85000"/>
              <a:buFont typeface="Wingdings 3" pitchFamily="18" charset="2"/>
              <a:buChar char=""/>
            </a:pPr>
            <a:r>
              <a:rPr lang="th-TH" sz="4000" b="1" dirty="0" smtClean="0">
                <a:cs typeface="KodchiangUPC" pitchFamily="18" charset="-34"/>
              </a:rPr>
              <a:t> </a:t>
            </a:r>
            <a:r>
              <a:rPr lang="th-TH" sz="4300" b="1" dirty="0" smtClean="0">
                <a:cs typeface="KodchiangUPC" pitchFamily="18" charset="-34"/>
              </a:rPr>
              <a:t>มีผลผูกพันองค์กรและเจ้าหน้าที่แต่สามารถยกเลิก      เพิกถอนคำสั่งนั้นได้เอง</a:t>
            </a:r>
          </a:p>
          <a:p>
            <a:pPr lvl="3" algn="thaiDist">
              <a:buClr>
                <a:schemeClr val="bg1"/>
              </a:buClr>
              <a:buSzPct val="85000"/>
              <a:buFont typeface="Wingdings 3" pitchFamily="18" charset="2"/>
              <a:buChar char=""/>
            </a:pPr>
            <a:r>
              <a:rPr lang="th-TH" sz="4300" b="1" dirty="0" smtClean="0">
                <a:cs typeface="KodchiangUPC" pitchFamily="18" charset="-34"/>
              </a:rPr>
              <a:t> เจ้าหน้าที่ยกเลิกเพิกถอนคำสั่งได้เสมอ ไม่ผูกพันกับระยะเวลาอุทธรณ์</a:t>
            </a:r>
          </a:p>
          <a:p>
            <a:pPr lvl="3" algn="thaiDist">
              <a:buClr>
                <a:schemeClr val="bg1"/>
              </a:buClr>
              <a:buSzPct val="85000"/>
              <a:buFont typeface="Wingdings 3" pitchFamily="18" charset="2"/>
              <a:buChar char=""/>
            </a:pPr>
            <a:r>
              <a:rPr lang="th-TH" sz="4300" b="1" dirty="0" smtClean="0">
                <a:cs typeface="KodchiangUPC" pitchFamily="18" charset="-34"/>
              </a:rPr>
              <a:t> เว้นแต่ กรณีเป็นกรณีเป็นคำสั่งที่ให้ประโยชน์แก่บุคคล </a:t>
            </a:r>
            <a:r>
              <a:rPr lang="en-US" sz="4300" b="1" dirty="0" smtClean="0">
                <a:cs typeface="KodchiangUPC" pitchFamily="18" charset="-34"/>
              </a:rPr>
              <a:t>:</a:t>
            </a:r>
            <a:r>
              <a:rPr lang="th-TH" sz="4300" b="1" dirty="0" smtClean="0">
                <a:cs typeface="KodchiangUPC" pitchFamily="18" charset="-34"/>
              </a:rPr>
              <a:t>รู้เหตุที่ต้องยกเลิกหรือเพิกถอน แต่ไม่ดำเนินการ อาจต้องชดใช้ค่าเสียหาย</a:t>
            </a:r>
            <a:endParaRPr lang="en-US" sz="4300" b="1" dirty="0">
              <a:cs typeface="KodchiangUPC" pitchFamily="18" charset="-34"/>
            </a:endParaRPr>
          </a:p>
        </p:txBody>
      </p:sp>
      <p:sp>
        <p:nvSpPr>
          <p:cNvPr id="4" name="Title 3"/>
          <p:cNvSpPr>
            <a:spLocks noGrp="1"/>
          </p:cNvSpPr>
          <p:nvPr>
            <p:ph type="title"/>
          </p:nvPr>
        </p:nvSpPr>
        <p:spPr/>
        <p:txBody>
          <a:bodyPr>
            <a:normAutofit/>
          </a:bodyPr>
          <a:lstStyle/>
          <a:p>
            <a:pPr algn="ctr"/>
            <a:r>
              <a:rPr lang="th-TH" sz="6600" dirty="0" smtClean="0">
                <a:solidFill>
                  <a:schemeClr val="bg1"/>
                </a:solidFill>
                <a:effectLst/>
                <a:cs typeface="KodchiangUPC" pitchFamily="18" charset="-34"/>
              </a:rPr>
              <a:t>ผลผูกพันของคำสั่งทางปกครอง (๑)</a:t>
            </a:r>
            <a:endParaRPr lang="en-US" sz="6600" dirty="0">
              <a:solidFill>
                <a:schemeClr val="bg1"/>
              </a:solidFill>
              <a:effectLst/>
              <a:cs typeface="KodchiangUPC" pitchFamily="18" charset="-34"/>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Clr>
                <a:srgbClr val="FF0000"/>
              </a:buClr>
              <a:buSzPct val="85000"/>
            </a:pPr>
            <a:r>
              <a:rPr lang="th-TH" sz="4800" dirty="0" smtClean="0">
                <a:cs typeface="KodchiangUPC" pitchFamily="18" charset="-34"/>
              </a:rPr>
              <a:t> </a:t>
            </a:r>
            <a:r>
              <a:rPr lang="th-TH" sz="5400" b="1" dirty="0" smtClean="0">
                <a:cs typeface="KodchiangUPC" pitchFamily="18" charset="-34"/>
              </a:rPr>
              <a:t>ผลผูกพันต่อผู้รับคำสั่ง</a:t>
            </a:r>
          </a:p>
          <a:p>
            <a:pPr lvl="3">
              <a:buClr>
                <a:srgbClr val="FF0000"/>
              </a:buClr>
              <a:buSzPct val="85000"/>
              <a:buFont typeface="Wingdings 3" pitchFamily="18" charset="2"/>
              <a:buChar char="u"/>
            </a:pPr>
            <a:r>
              <a:rPr lang="th-TH" sz="4000" dirty="0" smtClean="0">
                <a:cs typeface="KodchiangUPC" pitchFamily="18" charset="-34"/>
              </a:rPr>
              <a:t> </a:t>
            </a:r>
            <a:r>
              <a:rPr lang="th-TH" sz="4800" b="1" dirty="0" smtClean="0">
                <a:cs typeface="KodchiangUPC" pitchFamily="18" charset="-34"/>
              </a:rPr>
              <a:t>เมื่อแจ้งคำสั่งตามหลักเกณฑ์ของกฎหมายแล้ว ย่อมมีผลผูกพันผู้รับคำสั่ง</a:t>
            </a:r>
          </a:p>
          <a:p>
            <a:pPr lvl="3">
              <a:buClr>
                <a:srgbClr val="FF0000"/>
              </a:buClr>
              <a:buSzPct val="85000"/>
              <a:buFont typeface="Wingdings 3" pitchFamily="18" charset="2"/>
              <a:buChar char="u"/>
            </a:pPr>
            <a:r>
              <a:rPr lang="th-TH" sz="4800" b="1" dirty="0" smtClean="0">
                <a:cs typeface="KodchiangUPC" pitchFamily="18" charset="-34"/>
              </a:rPr>
              <a:t> ผู้รับคำสั่งมีสิทธิโต้แย้ง หรือสิทธิอุทธรณ์ ภายในระยะเวลาที่กฎหมายกำหนด</a:t>
            </a:r>
            <a:endParaRPr lang="en-US" sz="4800" b="1" dirty="0">
              <a:cs typeface="KodchiangUPC" pitchFamily="18" charset="-34"/>
            </a:endParaRPr>
          </a:p>
        </p:txBody>
      </p:sp>
      <p:sp>
        <p:nvSpPr>
          <p:cNvPr id="3" name="Title 2"/>
          <p:cNvSpPr>
            <a:spLocks noGrp="1"/>
          </p:cNvSpPr>
          <p:nvPr>
            <p:ph type="title"/>
          </p:nvPr>
        </p:nvSpPr>
        <p:spPr/>
        <p:txBody>
          <a:bodyPr>
            <a:normAutofit/>
          </a:bodyPr>
          <a:lstStyle/>
          <a:p>
            <a:pPr algn="ctr"/>
            <a:r>
              <a:rPr lang="th-TH" sz="6600" dirty="0" smtClean="0">
                <a:solidFill>
                  <a:schemeClr val="tx1"/>
                </a:solidFill>
                <a:effectLst/>
                <a:cs typeface="KodchiangUPC" pitchFamily="18" charset="-34"/>
              </a:rPr>
              <a:t>ผลผูกพันของคำสั่งทางปกครอง (๒)</a:t>
            </a:r>
            <a:endParaRPr lang="en-US" sz="66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3399FF">
            <a:alpha val="19000"/>
          </a:srgb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a:buClr>
                <a:srgbClr val="FF0000"/>
              </a:buClr>
              <a:buSzPct val="85000"/>
            </a:pPr>
            <a:r>
              <a:rPr lang="th-TH" sz="4800" dirty="0" smtClean="0">
                <a:cs typeface="KodchiangUPC" pitchFamily="18" charset="-34"/>
              </a:rPr>
              <a:t> </a:t>
            </a:r>
            <a:r>
              <a:rPr lang="th-TH" sz="5200" b="1" dirty="0" smtClean="0">
                <a:cs typeface="KodchiangUPC" pitchFamily="18" charset="-34"/>
              </a:rPr>
              <a:t>ผลผูกพันต่อบุคคลที่สามผู้ได้รับผลกระทบ</a:t>
            </a:r>
          </a:p>
          <a:p>
            <a:pPr lvl="3">
              <a:buClr>
                <a:srgbClr val="FF0000"/>
              </a:buClr>
              <a:buSzPct val="85000"/>
              <a:buFont typeface="Wingdings 3" pitchFamily="18" charset="2"/>
              <a:buChar char="u"/>
            </a:pPr>
            <a:r>
              <a:rPr lang="th-TH" sz="4000" dirty="0" smtClean="0">
                <a:cs typeface="KodchiangUPC" pitchFamily="18" charset="-34"/>
              </a:rPr>
              <a:t> </a:t>
            </a:r>
            <a:r>
              <a:rPr lang="th-TH" sz="4400" b="1" dirty="0" smtClean="0">
                <a:cs typeface="KodchiangUPC" pitchFamily="18" charset="-34"/>
              </a:rPr>
              <a:t>คำสั่งทางปกครองย่อมผูกพันบุคคลที่สามนั้นด้วย</a:t>
            </a:r>
          </a:p>
          <a:p>
            <a:pPr lvl="3">
              <a:buClr>
                <a:srgbClr val="FF0000"/>
              </a:buClr>
              <a:buSzPct val="85000"/>
              <a:buFont typeface="Wingdings 3" pitchFamily="18" charset="2"/>
              <a:buChar char="u"/>
            </a:pPr>
            <a:r>
              <a:rPr lang="th-TH" sz="4400" b="1" dirty="0" smtClean="0">
                <a:cs typeface="KodchiangUPC" pitchFamily="18" charset="-34"/>
              </a:rPr>
              <a:t> บุคคลที่สามมีสิทธิคัดค้านโต้แย้งคำสั่งดังกล่าว</a:t>
            </a:r>
          </a:p>
          <a:p>
            <a:pPr lvl="3">
              <a:buClr>
                <a:srgbClr val="FF0000"/>
              </a:buClr>
              <a:buSzPct val="85000"/>
              <a:buFont typeface="Wingdings 3" pitchFamily="18" charset="2"/>
              <a:buChar char="u"/>
            </a:pPr>
            <a:r>
              <a:rPr lang="th-TH" sz="4400" b="1" dirty="0" smtClean="0">
                <a:cs typeface="KodchiangUPC" pitchFamily="18" charset="-34"/>
              </a:rPr>
              <a:t> บุคคลที่สามที่ได้รับผลกระทบเข้ามาเป็นคู่กรณีในการพิจารณาทางปกครอง</a:t>
            </a:r>
          </a:p>
          <a:p>
            <a:pPr lvl="3">
              <a:buClr>
                <a:srgbClr val="FF0000"/>
              </a:buClr>
              <a:buSzPct val="85000"/>
              <a:buFont typeface="Wingdings 3" pitchFamily="18" charset="2"/>
              <a:buChar char="u"/>
            </a:pPr>
            <a:r>
              <a:rPr lang="th-TH" sz="4400" b="1" dirty="0" smtClean="0">
                <a:cs typeface="KodchiangUPC" pitchFamily="18" charset="-34"/>
              </a:rPr>
              <a:t> กรณีไม่แจ้งคำสั่งไปยังบุคคลที่สาม </a:t>
            </a:r>
            <a:r>
              <a:rPr lang="en-US" sz="4400" b="1" dirty="0" smtClean="0">
                <a:cs typeface="KodchiangUPC" pitchFamily="18" charset="-34"/>
              </a:rPr>
              <a:t>: </a:t>
            </a:r>
            <a:r>
              <a:rPr lang="th-TH" sz="4400" b="1" dirty="0" smtClean="0">
                <a:cs typeface="KodchiangUPC" pitchFamily="18" charset="-34"/>
              </a:rPr>
              <a:t>ไม่ผูกพันจำกัดด้วยระยะเวลาโต้แย้งคัดค้าน แต่ต้องสุจริต</a:t>
            </a:r>
            <a:endParaRPr lang="en-US" sz="4400" b="1" dirty="0">
              <a:cs typeface="KodchiangUPC" pitchFamily="18" charset="-34"/>
            </a:endParaRPr>
          </a:p>
        </p:txBody>
      </p:sp>
      <p:sp>
        <p:nvSpPr>
          <p:cNvPr id="3" name="Title 2"/>
          <p:cNvSpPr>
            <a:spLocks noGrp="1"/>
          </p:cNvSpPr>
          <p:nvPr>
            <p:ph type="title"/>
          </p:nvPr>
        </p:nvSpPr>
        <p:spPr/>
        <p:txBody>
          <a:bodyPr>
            <a:normAutofit/>
          </a:bodyPr>
          <a:lstStyle/>
          <a:p>
            <a:pPr algn="ctr"/>
            <a:r>
              <a:rPr lang="th-TH" sz="6600" dirty="0" smtClean="0">
                <a:solidFill>
                  <a:schemeClr val="tx1"/>
                </a:solidFill>
                <a:effectLst/>
                <a:cs typeface="KodchiangUPC" pitchFamily="18" charset="-34"/>
              </a:rPr>
              <a:t>ผลผูกพันของคำสั่งทางปกครอง (๓)</a:t>
            </a:r>
            <a:endParaRPr lang="en-US" sz="66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0FF99"/>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buClr>
                <a:srgbClr val="FF0000"/>
              </a:buClr>
              <a:buSzPct val="85000"/>
            </a:pPr>
            <a:r>
              <a:rPr lang="th-TH" sz="4800" dirty="0" smtClean="0">
                <a:cs typeface="KodchiangUPC" pitchFamily="18" charset="-34"/>
              </a:rPr>
              <a:t> </a:t>
            </a:r>
            <a:r>
              <a:rPr lang="th-TH" sz="4800" b="1" dirty="0" smtClean="0">
                <a:cs typeface="KodchiangUPC" pitchFamily="18" charset="-34"/>
              </a:rPr>
              <a:t>ผลผูกพันของคำสั่งต่อศาลปกครอง</a:t>
            </a:r>
          </a:p>
          <a:p>
            <a:pPr lvl="2">
              <a:buClr>
                <a:srgbClr val="FF0000"/>
              </a:buClr>
              <a:buSzPct val="85000"/>
              <a:buFont typeface="Wingdings 3" pitchFamily="18" charset="2"/>
              <a:buChar char="u"/>
            </a:pPr>
            <a:r>
              <a:rPr lang="th-TH" sz="4200" dirty="0" smtClean="0">
                <a:cs typeface="KodchiangUPC" pitchFamily="18" charset="-34"/>
              </a:rPr>
              <a:t> </a:t>
            </a:r>
            <a:r>
              <a:rPr lang="th-TH" sz="4200" b="1" dirty="0" smtClean="0">
                <a:cs typeface="KodchiangUPC" pitchFamily="18" charset="-34"/>
              </a:rPr>
              <a:t>อำนาจของฝ่ายปกครองในการออกคำสั่งมีทั้งอำนาจผูกพัน และ อำนาจดุลพินิจ</a:t>
            </a:r>
          </a:p>
          <a:p>
            <a:pPr lvl="2">
              <a:buClr>
                <a:srgbClr val="FF0000"/>
              </a:buClr>
              <a:buSzPct val="85000"/>
              <a:buFont typeface="Wingdings 3" pitchFamily="18" charset="2"/>
              <a:buChar char="u"/>
            </a:pPr>
            <a:r>
              <a:rPr lang="th-TH" sz="4200" b="1" dirty="0" smtClean="0">
                <a:cs typeface="KodchiangUPC" pitchFamily="18" charset="-34"/>
              </a:rPr>
              <a:t> การใช้อำนาจดุลพินิจ หากอยู่ในขอบเขตวัตถุประสงค์ของกฎหมายเพื่อประโยชน์สาธารณะ เป็นเขตอำนาจของฝ่ายปกครอง</a:t>
            </a:r>
          </a:p>
          <a:p>
            <a:pPr lvl="2">
              <a:buClr>
                <a:srgbClr val="FF0000"/>
              </a:buClr>
              <a:buSzPct val="85000"/>
              <a:buFont typeface="Wingdings 3" pitchFamily="18" charset="2"/>
              <a:buChar char="u"/>
            </a:pPr>
            <a:r>
              <a:rPr lang="th-TH" sz="4200" b="1" dirty="0" smtClean="0">
                <a:cs typeface="KodchiangUPC" pitchFamily="18" charset="-34"/>
              </a:rPr>
              <a:t> องค์กรศาลไม่อาจจะแทรกแซงดุลพินิจที่ชอบด้วยกฎหมายของฝ่ายปกครองได้</a:t>
            </a:r>
            <a:endParaRPr lang="en-US" sz="4200" b="1" dirty="0">
              <a:cs typeface="KodchiangUPC" pitchFamily="18" charset="-34"/>
            </a:endParaRPr>
          </a:p>
        </p:txBody>
      </p:sp>
      <p:sp>
        <p:nvSpPr>
          <p:cNvPr id="3" name="Title 2"/>
          <p:cNvSpPr>
            <a:spLocks noGrp="1"/>
          </p:cNvSpPr>
          <p:nvPr>
            <p:ph type="title"/>
          </p:nvPr>
        </p:nvSpPr>
        <p:spPr/>
        <p:txBody>
          <a:bodyPr>
            <a:normAutofit/>
          </a:bodyPr>
          <a:lstStyle/>
          <a:p>
            <a:pPr algn="ctr"/>
            <a:r>
              <a:rPr lang="th-TH" sz="6600" dirty="0" smtClean="0">
                <a:solidFill>
                  <a:schemeClr val="tx1"/>
                </a:solidFill>
                <a:effectLst/>
                <a:cs typeface="KodchiangUPC" pitchFamily="18" charset="-34"/>
              </a:rPr>
              <a:t>ผลผูกพันของคำสั่งทางปกครอง (๔)</a:t>
            </a:r>
            <a:endParaRPr lang="en-US" sz="66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7C80">
            <a:alpha val="80000"/>
          </a:srgb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876630"/>
          </a:xfrm>
        </p:spPr>
        <p:txBody>
          <a:bodyPr>
            <a:normAutofit/>
          </a:bodyPr>
          <a:lstStyle/>
          <a:p>
            <a:pPr algn="thaiDist">
              <a:buClr>
                <a:srgbClr val="FF0000"/>
              </a:buClr>
              <a:buSzPct val="85000"/>
            </a:pPr>
            <a:r>
              <a:rPr lang="th-TH" sz="4400" b="1" dirty="0" smtClean="0">
                <a:cs typeface="KodchiangUPC" pitchFamily="18" charset="-34"/>
              </a:rPr>
              <a:t> </a:t>
            </a:r>
            <a:r>
              <a:rPr lang="th-TH" sz="4800" b="1" dirty="0" smtClean="0">
                <a:cs typeface="KodchiangUPC" pitchFamily="18" charset="-34"/>
              </a:rPr>
              <a:t>ผลผูกพันของคำสั่งต่อองค์กรฝ่ายปกครองอื่น</a:t>
            </a:r>
          </a:p>
          <a:p>
            <a:pPr lvl="2" algn="thaiDist">
              <a:buClr>
                <a:srgbClr val="FF0000"/>
              </a:buClr>
              <a:buSzPct val="85000"/>
            </a:pPr>
            <a:r>
              <a:rPr lang="th-TH" sz="4000" b="1" dirty="0" smtClean="0">
                <a:cs typeface="KodchiangUPC" pitchFamily="18" charset="-34"/>
              </a:rPr>
              <a:t>ในระบบกฎหมายปกครอง คำสั่งทางปกครองขององค์กรหนึ่งมีผลผูกพันองค์กรฝ่ายปกครองอื่นให้ต้องเคารพผลทางกฎหมายของคำสั่งนั้นด้วย </a:t>
            </a:r>
          </a:p>
          <a:p>
            <a:pPr lvl="2" algn="thaiDist">
              <a:buClr>
                <a:srgbClr val="FF0000"/>
              </a:buClr>
              <a:buSzPct val="85000"/>
            </a:pPr>
            <a:r>
              <a:rPr lang="th-TH" sz="4000" b="1" dirty="0" smtClean="0">
                <a:cs typeface="KodchiangUPC" pitchFamily="18" charset="-34"/>
              </a:rPr>
              <a:t> เช่น คำสั่งให้สัญญชาติไทยแก่คนต่างด้าว ผูกพันองค์กรอื่นให้ต้องปฏิบัติต่อบุคคลนั้นเช่นเดียวกับบุคคลสัญญชาติไทยโดยกำเนิด</a:t>
            </a:r>
            <a:endParaRPr lang="en-US" sz="4000" b="1" dirty="0">
              <a:cs typeface="KodchiangUPC" pitchFamily="18" charset="-34"/>
            </a:endParaRPr>
          </a:p>
        </p:txBody>
      </p:sp>
      <p:sp>
        <p:nvSpPr>
          <p:cNvPr id="3" name="Title 2"/>
          <p:cNvSpPr>
            <a:spLocks noGrp="1"/>
          </p:cNvSpPr>
          <p:nvPr>
            <p:ph type="title"/>
          </p:nvPr>
        </p:nvSpPr>
        <p:spPr/>
        <p:txBody>
          <a:bodyPr>
            <a:normAutofit/>
          </a:bodyPr>
          <a:lstStyle/>
          <a:p>
            <a:pPr algn="ctr"/>
            <a:r>
              <a:rPr lang="th-TH" sz="6600" dirty="0" smtClean="0">
                <a:solidFill>
                  <a:schemeClr val="tx1"/>
                </a:solidFill>
                <a:effectLst/>
                <a:cs typeface="KodchiangUPC" pitchFamily="18" charset="-34"/>
              </a:rPr>
              <a:t>ผลผูกพันของคำสั่งทางปกครอง (๕)</a:t>
            </a:r>
            <a:endParaRPr lang="en-US" sz="66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214414" y="1285860"/>
            <a:ext cx="7572428" cy="1894362"/>
          </a:xfrm>
        </p:spPr>
        <p:txBody>
          <a:bodyPr>
            <a:normAutofit/>
          </a:bodyPr>
          <a:lstStyle/>
          <a:p>
            <a:pPr algn="ctr"/>
            <a:r>
              <a:rPr lang="th-TH" sz="8000" dirty="0" smtClean="0">
                <a:solidFill>
                  <a:schemeClr val="tx1"/>
                </a:solidFill>
                <a:latin typeface="Angsana New" pitchFamily="18" charset="-34"/>
                <a:cs typeface="KodchiangUPC" pitchFamily="18" charset="-34"/>
              </a:rPr>
              <a:t>การลบล้างคำสั่งทางปกครอง</a:t>
            </a:r>
            <a:endParaRPr lang="en-US" sz="8000" dirty="0">
              <a:solidFill>
                <a:schemeClr val="tx1"/>
              </a:solidFill>
              <a:latin typeface="Angsana New" pitchFamily="18" charset="-34"/>
              <a:cs typeface="KodchiangUPC" pitchFamily="18" charset="-34"/>
            </a:endParaRPr>
          </a:p>
        </p:txBody>
      </p:sp>
    </p:spTree>
  </p:cSld>
  <p:clrMapOvr>
    <a:masterClrMapping/>
  </p:clrMapOvr>
  <p:transition spd="slow">
    <p:wheel spokes="2"/>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bg>
      <p:bgPr>
        <a:solidFill>
          <a:srgbClr val="66FF66">
            <a:alpha val="85000"/>
          </a:srgbClr>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533400" y="457200"/>
            <a:ext cx="8359775" cy="1447800"/>
          </a:xfrm>
          <a:ln>
            <a:solidFill>
              <a:srgbClr val="FB89D5"/>
            </a:solidFill>
          </a:ln>
          <a:effectLst>
            <a:outerShdw dist="35921" dir="2700000" algn="ctr" rotWithShape="0">
              <a:srgbClr val="FFFF99"/>
            </a:outerShdw>
          </a:effectLst>
        </p:spPr>
        <p:txBody>
          <a:bodyPr>
            <a:normAutofit/>
          </a:bodyPr>
          <a:lstStyle/>
          <a:p>
            <a:pPr algn="ctr" eaLnBrk="1" hangingPunct="1">
              <a:defRPr/>
            </a:pPr>
            <a:r>
              <a:rPr lang="th-TH" sz="7200" dirty="0" smtClean="0">
                <a:solidFill>
                  <a:schemeClr val="tx1"/>
                </a:solidFill>
                <a:latin typeface="AngsanaUPC" pitchFamily="18" charset="-34"/>
              </a:rPr>
              <a:t>ข้อพิจารณาในการลบล้างคำสั่ง</a:t>
            </a:r>
          </a:p>
        </p:txBody>
      </p:sp>
      <p:sp>
        <p:nvSpPr>
          <p:cNvPr id="4099" name="Rectangle 3"/>
          <p:cNvSpPr>
            <a:spLocks noGrp="1" noChangeArrowheads="1"/>
          </p:cNvSpPr>
          <p:nvPr>
            <p:ph type="subTitle" idx="1"/>
          </p:nvPr>
        </p:nvSpPr>
        <p:spPr>
          <a:xfrm>
            <a:off x="971550" y="2209800"/>
            <a:ext cx="7672416" cy="3933844"/>
          </a:xfrm>
        </p:spPr>
        <p:txBody>
          <a:bodyPr>
            <a:normAutofit/>
          </a:bodyPr>
          <a:lstStyle/>
          <a:p>
            <a:pPr marL="609600" indent="-609600" algn="thaiDist" eaLnBrk="1" hangingPunct="1">
              <a:buClr>
                <a:srgbClr val="C00000"/>
              </a:buClr>
              <a:buSzPct val="85000"/>
              <a:buFont typeface="Wingdings" pitchFamily="2" charset="2"/>
              <a:buChar char="Ü"/>
            </a:pPr>
            <a:r>
              <a:rPr lang="th-TH" sz="4800" dirty="0" smtClean="0">
                <a:solidFill>
                  <a:schemeClr val="tx1"/>
                </a:solidFill>
              </a:rPr>
              <a:t> พิจารณาว่าคำสั่งชอบด้วยกฎหมายหรือไม่</a:t>
            </a:r>
          </a:p>
          <a:p>
            <a:pPr marL="609600" indent="-609600" algn="thaiDist" eaLnBrk="1" hangingPunct="1">
              <a:buClr>
                <a:srgbClr val="C00000"/>
              </a:buClr>
              <a:buSzPct val="85000"/>
              <a:buFont typeface="Wingdings" pitchFamily="2" charset="2"/>
              <a:buChar char="Ü"/>
            </a:pPr>
            <a:r>
              <a:rPr lang="th-TH" sz="4800" dirty="0" smtClean="0">
                <a:solidFill>
                  <a:schemeClr val="tx1"/>
                </a:solidFill>
              </a:rPr>
              <a:t>ความชอบด้วยกฎหมายหรือไม่ของคำสั่ง    พิจารณาขณะออกคำสั่ง</a:t>
            </a:r>
          </a:p>
          <a:p>
            <a:pPr marL="609600" indent="-609600" algn="thaiDist" eaLnBrk="1" hangingPunct="1">
              <a:buClr>
                <a:srgbClr val="C00000"/>
              </a:buClr>
              <a:buSzPct val="85000"/>
              <a:buFont typeface="Wingdings" pitchFamily="2" charset="2"/>
              <a:buChar char="Ü"/>
            </a:pPr>
            <a:r>
              <a:rPr lang="th-TH" sz="4800" dirty="0" smtClean="0">
                <a:solidFill>
                  <a:schemeClr val="tx1"/>
                </a:solidFill>
              </a:rPr>
              <a:t> ต้องพิจารณาว่า เป็นคำสั่งที่ให้ประโยชน์ หรือ เป็นคำสั่งที่สร้างภาระ</a:t>
            </a:r>
          </a:p>
        </p:txBody>
      </p:sp>
      <p:sp>
        <p:nvSpPr>
          <p:cNvPr id="20484" name="Line 6"/>
          <p:cNvSpPr>
            <a:spLocks noChangeShapeType="1"/>
          </p:cNvSpPr>
          <p:nvPr/>
        </p:nvSpPr>
        <p:spPr bwMode="auto">
          <a:xfrm>
            <a:off x="2133600" y="6172200"/>
            <a:ext cx="7010400" cy="0"/>
          </a:xfrm>
          <a:prstGeom prst="line">
            <a:avLst/>
          </a:prstGeom>
          <a:noFill/>
          <a:ln w="38100">
            <a:solidFill>
              <a:srgbClr val="FFFF99"/>
            </a:solidFill>
            <a:round/>
            <a:headEnd/>
            <a:tailEnd/>
          </a:ln>
        </p:spPr>
        <p:txBody>
          <a:bodyPr wrap="none" anchor="ctr"/>
          <a:lstStyle/>
          <a:p>
            <a:endParaRPr lang="en-US"/>
          </a:p>
        </p:txBody>
      </p:sp>
      <p:sp>
        <p:nvSpPr>
          <p:cNvPr id="20485" name="Line 10"/>
          <p:cNvSpPr>
            <a:spLocks noChangeShapeType="1"/>
          </p:cNvSpPr>
          <p:nvPr/>
        </p:nvSpPr>
        <p:spPr bwMode="auto">
          <a:xfrm>
            <a:off x="1295400" y="6324600"/>
            <a:ext cx="7848600" cy="0"/>
          </a:xfrm>
          <a:prstGeom prst="line">
            <a:avLst/>
          </a:prstGeom>
          <a:noFill/>
          <a:ln w="76200">
            <a:solidFill>
              <a:srgbClr val="FF3399"/>
            </a:solidFill>
            <a:round/>
            <a:headEnd/>
            <a:tailEnd/>
          </a:ln>
        </p:spPr>
        <p:txBody>
          <a:bodyPr wrap="none" anchor="ct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box(out)">
                                      <p:cBhvr>
                                        <p:cTn id="7" dur="5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box(out)">
                                      <p:cBhvr>
                                        <p:cTn id="12" dur="500"/>
                                        <p:tgtEl>
                                          <p:spTgt spid="4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box(out)">
                                      <p:cBhvr>
                                        <p:cTn id="17" dur="500"/>
                                        <p:tgtEl>
                                          <p:spTgt spid="4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034" y="714356"/>
            <a:ext cx="7467600" cy="1785942"/>
          </a:xfrm>
        </p:spPr>
        <p:txBody>
          <a:bodyPr>
            <a:normAutofit fontScale="90000"/>
          </a:bodyPr>
          <a:lstStyle/>
          <a:p>
            <a:pPr algn="ctr"/>
            <a:r>
              <a:rPr lang="th-TH" sz="6000" b="1" dirty="0" smtClean="0">
                <a:solidFill>
                  <a:schemeClr val="tx1"/>
                </a:solidFill>
                <a:latin typeface="AngsanaUPC" pitchFamily="18" charset="-34"/>
                <a:cs typeface="AngsanaUPC" pitchFamily="18" charset="-34"/>
              </a:rPr>
              <a:t>การ</a:t>
            </a:r>
            <a:r>
              <a:rPr lang="th-TH" sz="6000" b="1" dirty="0" smtClean="0">
                <a:solidFill>
                  <a:schemeClr val="tx1"/>
                </a:solidFill>
                <a:latin typeface="AngsanaUPC" pitchFamily="18" charset="-34"/>
                <a:cs typeface="AngsanaUPC" pitchFamily="18" charset="-34"/>
              </a:rPr>
              <a:t>ดำเนินการ</a:t>
            </a:r>
            <a:br>
              <a:rPr lang="th-TH" sz="6000" b="1" dirty="0" smtClean="0">
                <a:solidFill>
                  <a:schemeClr val="tx1"/>
                </a:solidFill>
                <a:latin typeface="AngsanaUPC" pitchFamily="18" charset="-34"/>
                <a:cs typeface="AngsanaUPC" pitchFamily="18" charset="-34"/>
              </a:rPr>
            </a:br>
            <a:r>
              <a:rPr lang="th-TH" sz="6000" b="1" dirty="0" smtClean="0">
                <a:solidFill>
                  <a:schemeClr val="tx1"/>
                </a:solidFill>
                <a:latin typeface="AngsanaUPC" pitchFamily="18" charset="-34"/>
                <a:cs typeface="AngsanaUPC" pitchFamily="18" charset="-34"/>
              </a:rPr>
              <a:t>ที่</a:t>
            </a:r>
            <a:r>
              <a:rPr lang="th-TH" sz="6000" b="1" dirty="0" smtClean="0">
                <a:solidFill>
                  <a:schemeClr val="tx1"/>
                </a:solidFill>
                <a:latin typeface="AngsanaUPC" pitchFamily="18" charset="-34"/>
                <a:cs typeface="AngsanaUPC" pitchFamily="18" charset="-34"/>
              </a:rPr>
              <a:t>มัก</a:t>
            </a:r>
            <a:r>
              <a:rPr lang="th-TH" sz="6000" b="1" dirty="0" smtClean="0">
                <a:solidFill>
                  <a:schemeClr val="tx1"/>
                </a:solidFill>
                <a:latin typeface="AngsanaUPC" pitchFamily="18" charset="-34"/>
                <a:cs typeface="AngsanaUPC" pitchFamily="18" charset="-34"/>
              </a:rPr>
              <a:t>เป็นข้อพิพาท</a:t>
            </a:r>
            <a:r>
              <a:rPr lang="th-TH" sz="6000" b="1" dirty="0" smtClean="0">
                <a:solidFill>
                  <a:schemeClr val="tx1"/>
                </a:solidFill>
                <a:latin typeface="AngsanaUPC" pitchFamily="18" charset="-34"/>
                <a:cs typeface="AngsanaUPC" pitchFamily="18" charset="-34"/>
              </a:rPr>
              <a:t>ทางปกครอง</a:t>
            </a:r>
            <a:endParaRPr lang="en-US" sz="6000" b="1" dirty="0">
              <a:solidFill>
                <a:schemeClr val="tx1"/>
              </a:solidFill>
              <a:latin typeface="AngsanaUPC" pitchFamily="18" charset="-34"/>
              <a:cs typeface="AngsanaUPC" pitchFamily="18" charset="-34"/>
            </a:endParaRPr>
          </a:p>
        </p:txBody>
      </p:sp>
      <p:sp>
        <p:nvSpPr>
          <p:cNvPr id="3" name="Content Placeholder 2"/>
          <p:cNvSpPr>
            <a:spLocks noGrp="1"/>
          </p:cNvSpPr>
          <p:nvPr>
            <p:ph sz="quarter" idx="1"/>
          </p:nvPr>
        </p:nvSpPr>
        <p:spPr>
          <a:xfrm>
            <a:off x="285720" y="2643182"/>
            <a:ext cx="8229600" cy="2969892"/>
          </a:xfrm>
          <a:ln>
            <a:solidFill>
              <a:srgbClr val="FFFF00"/>
            </a:solidFill>
          </a:ln>
        </p:spPr>
        <p:txBody>
          <a:bodyPr>
            <a:normAutofit fontScale="77500" lnSpcReduction="20000"/>
          </a:bodyPr>
          <a:lstStyle/>
          <a:p>
            <a:pPr algn="thaiDist">
              <a:buNone/>
            </a:pPr>
            <a:r>
              <a:rPr lang="th-TH" sz="4800" b="1" dirty="0" smtClean="0">
                <a:latin typeface="AngsanaUPC" pitchFamily="18" charset="-34"/>
                <a:cs typeface="AngsanaUPC" pitchFamily="18" charset="-34"/>
              </a:rPr>
              <a:t> </a:t>
            </a:r>
            <a:endParaRPr lang="th-TH" sz="4800" b="1" dirty="0" smtClean="0">
              <a:latin typeface="AngsanaUPC" pitchFamily="18" charset="-34"/>
              <a:cs typeface="AngsanaUPC" pitchFamily="18" charset="-34"/>
            </a:endParaRPr>
          </a:p>
          <a:p>
            <a:pPr lvl="2" algn="thaiDist">
              <a:buClr>
                <a:srgbClr val="FF0000"/>
              </a:buClr>
              <a:buSzPct val="90000"/>
              <a:buFont typeface="Wingdings 3" pitchFamily="18" charset="2"/>
              <a:buChar char="u"/>
            </a:pPr>
            <a:r>
              <a:rPr lang="th-TH" sz="4300" b="1" dirty="0" smtClean="0">
                <a:latin typeface="AngsanaUPC" pitchFamily="18" charset="-34"/>
                <a:cs typeface="AngsanaUPC" pitchFamily="18" charset="-34"/>
              </a:rPr>
              <a:t>  </a:t>
            </a:r>
            <a:r>
              <a:rPr lang="th-TH" sz="6000" b="1" dirty="0" smtClean="0">
                <a:latin typeface="AngsanaUPC" pitchFamily="18" charset="-34"/>
                <a:cs typeface="AngsanaUPC" pitchFamily="18" charset="-34"/>
              </a:rPr>
              <a:t>การ</a:t>
            </a:r>
            <a:r>
              <a:rPr lang="th-TH" sz="6000" b="1" dirty="0" smtClean="0">
                <a:latin typeface="AngsanaUPC" pitchFamily="18" charset="-34"/>
                <a:cs typeface="AngsanaUPC" pitchFamily="18" charset="-34"/>
              </a:rPr>
              <a:t>ดำเนินการทางวินัย</a:t>
            </a:r>
            <a:r>
              <a:rPr lang="th-TH" sz="6000" b="1" dirty="0" smtClean="0">
                <a:latin typeface="AngsanaUPC" pitchFamily="18" charset="-34"/>
                <a:cs typeface="AngsanaUPC" pitchFamily="18" charset="-34"/>
              </a:rPr>
              <a:t>ข้าราชการตำรวจ</a:t>
            </a:r>
            <a:endParaRPr lang="th-TH" sz="6000" b="1" dirty="0" smtClean="0">
              <a:latin typeface="AngsanaUPC" pitchFamily="18" charset="-34"/>
              <a:cs typeface="AngsanaUPC" pitchFamily="18" charset="-34"/>
            </a:endParaRPr>
          </a:p>
          <a:p>
            <a:pPr lvl="2" algn="thaiDist">
              <a:buClr>
                <a:srgbClr val="FF0000"/>
              </a:buClr>
              <a:buSzPct val="80000"/>
              <a:buFont typeface="Wingdings 3" pitchFamily="18" charset="2"/>
              <a:buChar char="u"/>
            </a:pPr>
            <a:r>
              <a:rPr lang="th-TH" sz="6000" b="1" dirty="0" smtClean="0">
                <a:latin typeface="AngsanaUPC" pitchFamily="18" charset="-34"/>
                <a:cs typeface="AngsanaUPC" pitchFamily="18" charset="-34"/>
              </a:rPr>
              <a:t> การบริหารงานบุคคล </a:t>
            </a:r>
            <a:r>
              <a:rPr lang="en-US" sz="6000" b="1" dirty="0" smtClean="0">
                <a:latin typeface="AngsanaUPC" pitchFamily="18" charset="-34"/>
                <a:cs typeface="AngsanaUPC" pitchFamily="18" charset="-34"/>
              </a:rPr>
              <a:t>: </a:t>
            </a:r>
            <a:r>
              <a:rPr lang="th-TH" sz="6000" b="1" dirty="0" smtClean="0">
                <a:latin typeface="AngsanaUPC" pitchFamily="18" charset="-34"/>
                <a:cs typeface="AngsanaUPC" pitchFamily="18" charset="-34"/>
              </a:rPr>
              <a:t>การแต่งตั้งโยกย้าย</a:t>
            </a:r>
          </a:p>
          <a:p>
            <a:pPr lvl="2" algn="thaiDist">
              <a:buNone/>
            </a:pPr>
            <a:endParaRPr lang="en-US" sz="4300" b="1" dirty="0">
              <a:latin typeface="AngsanaUPC" pitchFamily="18" charset="-34"/>
              <a:cs typeface="AngsanaUPC" pitchFamily="18" charset="-34"/>
            </a:endParaRPr>
          </a:p>
        </p:txBody>
      </p:sp>
      <p:sp>
        <p:nvSpPr>
          <p:cNvPr id="4" name="Slide Number Placeholder 3"/>
          <p:cNvSpPr>
            <a:spLocks noGrp="1"/>
          </p:cNvSpPr>
          <p:nvPr>
            <p:ph type="sldNum" sz="quarter" idx="15"/>
          </p:nvPr>
        </p:nvSpPr>
        <p:spPr>
          <a:xfrm>
            <a:off x="7924800" y="6356350"/>
            <a:ext cx="762000" cy="365125"/>
          </a:xfrm>
          <a:prstGeom prst="rect">
            <a:avLst/>
          </a:prstGeom>
        </p:spPr>
        <p:txBody>
          <a:bodyPr/>
          <a:lstStyle/>
          <a:p>
            <a:fld id="{1A5F6616-AE44-445F-8784-84BDFD457532}" type="slidenum">
              <a:rPr lang="en-US" smtClean="0"/>
              <a:pPr/>
              <a:t>98</a:t>
            </a:fld>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th-TH" sz="6600" b="1" dirty="0" smtClean="0">
                <a:solidFill>
                  <a:schemeClr val="bg1"/>
                </a:solidFill>
                <a:latin typeface="AngsanaUPC" pitchFamily="18" charset="-34"/>
                <a:cs typeface="AngsanaUPC" pitchFamily="18" charset="-34"/>
              </a:rPr>
              <a:t>การดำเนินการทางวินัยข้าราชการ</a:t>
            </a:r>
            <a:endParaRPr lang="en-US" sz="6600" b="1" dirty="0">
              <a:solidFill>
                <a:schemeClr val="bg1"/>
              </a:solidFill>
              <a:latin typeface="AngsanaUPC" pitchFamily="18" charset="-34"/>
              <a:cs typeface="AngsanaUPC" pitchFamily="18" charset="-34"/>
            </a:endParaRPr>
          </a:p>
        </p:txBody>
      </p:sp>
      <p:sp>
        <p:nvSpPr>
          <p:cNvPr id="3" name="Content Placeholder 2"/>
          <p:cNvSpPr>
            <a:spLocks noGrp="1"/>
          </p:cNvSpPr>
          <p:nvPr>
            <p:ph sz="quarter" idx="1"/>
          </p:nvPr>
        </p:nvSpPr>
        <p:spPr>
          <a:xfrm>
            <a:off x="571472" y="1643050"/>
            <a:ext cx="7467600" cy="4873752"/>
          </a:xfrm>
          <a:ln>
            <a:solidFill>
              <a:schemeClr val="bg2">
                <a:lumMod val="90000"/>
              </a:schemeClr>
            </a:solidFill>
          </a:ln>
        </p:spPr>
        <p:txBody>
          <a:bodyPr>
            <a:normAutofit fontScale="85000" lnSpcReduction="20000"/>
          </a:bodyPr>
          <a:lstStyle/>
          <a:p>
            <a:pPr algn="thaiDist">
              <a:buClr>
                <a:srgbClr val="FF0000"/>
              </a:buClr>
              <a:buFont typeface="Wingdings" pitchFamily="2" charset="2"/>
              <a:buChar char="v"/>
            </a:pPr>
            <a:r>
              <a:rPr lang="th-TH" sz="4800" b="1" dirty="0" smtClean="0">
                <a:latin typeface="AngsanaUPC" pitchFamily="18" charset="-34"/>
                <a:cs typeface="AngsanaUPC" pitchFamily="18" charset="-34"/>
              </a:rPr>
              <a:t> </a:t>
            </a:r>
            <a:r>
              <a:rPr lang="th-TH" sz="4800" b="1" dirty="0" smtClean="0">
                <a:solidFill>
                  <a:schemeClr val="bg1"/>
                </a:solidFill>
                <a:latin typeface="AngsanaUPC" pitchFamily="18" charset="-34"/>
                <a:cs typeface="AngsanaUPC" pitchFamily="18" charset="-34"/>
              </a:rPr>
              <a:t>ต้องตระหนักในสิทธิหน้าที่ของข้าราชการ</a:t>
            </a:r>
          </a:p>
          <a:p>
            <a:pPr algn="thaiDist">
              <a:buClr>
                <a:srgbClr val="FF0000"/>
              </a:buClr>
              <a:buFont typeface="Wingdings" pitchFamily="2" charset="2"/>
              <a:buChar char="v"/>
            </a:pPr>
            <a:r>
              <a:rPr lang="th-TH" sz="4800" b="1" dirty="0" smtClean="0">
                <a:solidFill>
                  <a:schemeClr val="bg1"/>
                </a:solidFill>
                <a:latin typeface="AngsanaUPC" pitchFamily="18" charset="-34"/>
                <a:cs typeface="AngsanaUPC" pitchFamily="18" charset="-34"/>
              </a:rPr>
              <a:t> ข้าราชการมีสถานะทางกฎหมาย </a:t>
            </a:r>
            <a:r>
              <a:rPr lang="en-US" sz="4800" b="1" dirty="0" smtClean="0">
                <a:solidFill>
                  <a:schemeClr val="bg1"/>
                </a:solidFill>
                <a:latin typeface="AngsanaUPC" pitchFamily="18" charset="-34"/>
                <a:cs typeface="AngsanaUPC" pitchFamily="18" charset="-34"/>
              </a:rPr>
              <a:t>2</a:t>
            </a:r>
            <a:r>
              <a:rPr lang="th-TH" sz="4800" b="1" dirty="0" smtClean="0">
                <a:solidFill>
                  <a:schemeClr val="bg1"/>
                </a:solidFill>
                <a:latin typeface="AngsanaUPC" pitchFamily="18" charset="-34"/>
                <a:cs typeface="AngsanaUPC" pitchFamily="18" charset="-34"/>
              </a:rPr>
              <a:t> ประการในเวลาเดียวกัน</a:t>
            </a:r>
          </a:p>
          <a:p>
            <a:pPr lvl="2" algn="thaiDist">
              <a:buClr>
                <a:srgbClr val="FF0000"/>
              </a:buClr>
              <a:buSzPct val="57000"/>
              <a:buFont typeface="Wingdings" pitchFamily="2" charset="2"/>
              <a:buChar char="v"/>
            </a:pPr>
            <a:r>
              <a:rPr lang="th-TH" sz="4300" b="1" dirty="0" smtClean="0">
                <a:solidFill>
                  <a:schemeClr val="bg1"/>
                </a:solidFill>
                <a:latin typeface="AngsanaUPC" pitchFamily="18" charset="-34"/>
                <a:cs typeface="AngsanaUPC" pitchFamily="18" charset="-34"/>
              </a:rPr>
              <a:t> </a:t>
            </a:r>
            <a:r>
              <a:rPr lang="th-TH" sz="4700" b="1" u="sng" dirty="0" smtClean="0">
                <a:solidFill>
                  <a:schemeClr val="bg1"/>
                </a:solidFill>
                <a:latin typeface="AngsanaUPC" pitchFamily="18" charset="-34"/>
                <a:cs typeface="AngsanaUPC" pitchFamily="18" charset="-34"/>
              </a:rPr>
              <a:t>สถานะเป็นข้าราชการ </a:t>
            </a:r>
            <a:r>
              <a:rPr lang="en-US" sz="4300" b="1" dirty="0" smtClean="0">
                <a:solidFill>
                  <a:schemeClr val="bg1"/>
                </a:solidFill>
                <a:latin typeface="AngsanaUPC" pitchFamily="18" charset="-34"/>
                <a:cs typeface="AngsanaUPC" pitchFamily="18" charset="-34"/>
              </a:rPr>
              <a:t>: </a:t>
            </a:r>
            <a:r>
              <a:rPr lang="th-TH" sz="4300" b="1" dirty="0" smtClean="0">
                <a:solidFill>
                  <a:schemeClr val="bg1"/>
                </a:solidFill>
                <a:latin typeface="AngsanaUPC" pitchFamily="18" charset="-34"/>
                <a:cs typeface="AngsanaUPC" pitchFamily="18" charset="-34"/>
              </a:rPr>
              <a:t>อยู่ภายใต้กฎหมาย กฎ ระเบียบ ข้อบังคับ และหลักเหตุผลต้องเชื่อฟังอำนาจบังคับบัญชา</a:t>
            </a:r>
          </a:p>
          <a:p>
            <a:pPr lvl="2" algn="thaiDist">
              <a:buClr>
                <a:srgbClr val="FF0000"/>
              </a:buClr>
              <a:buSzPct val="57000"/>
              <a:buFont typeface="Wingdings" pitchFamily="2" charset="2"/>
              <a:buChar char="v"/>
            </a:pPr>
            <a:r>
              <a:rPr lang="th-TH" sz="4300" b="1" dirty="0" smtClean="0">
                <a:solidFill>
                  <a:schemeClr val="bg1"/>
                </a:solidFill>
                <a:latin typeface="AngsanaUPC" pitchFamily="18" charset="-34"/>
                <a:cs typeface="AngsanaUPC" pitchFamily="18" charset="-34"/>
              </a:rPr>
              <a:t> </a:t>
            </a:r>
            <a:r>
              <a:rPr lang="th-TH" sz="4700" b="1" u="sng" dirty="0" smtClean="0">
                <a:solidFill>
                  <a:schemeClr val="bg1"/>
                </a:solidFill>
                <a:latin typeface="AngsanaUPC" pitchFamily="18" charset="-34"/>
                <a:cs typeface="AngsanaUPC" pitchFamily="18" charset="-34"/>
              </a:rPr>
              <a:t>สถานะเป็นเอกชน </a:t>
            </a:r>
            <a:r>
              <a:rPr lang="en-US" sz="4300" b="1" dirty="0" smtClean="0">
                <a:solidFill>
                  <a:schemeClr val="bg1"/>
                </a:solidFill>
                <a:latin typeface="AngsanaUPC" pitchFamily="18" charset="-34"/>
                <a:cs typeface="AngsanaUPC" pitchFamily="18" charset="-34"/>
              </a:rPr>
              <a:t>: </a:t>
            </a:r>
            <a:r>
              <a:rPr lang="th-TH" sz="4300" b="1" dirty="0" smtClean="0">
                <a:solidFill>
                  <a:schemeClr val="bg1"/>
                </a:solidFill>
                <a:latin typeface="AngsanaUPC" pitchFamily="18" charset="-34"/>
                <a:cs typeface="AngsanaUPC" pitchFamily="18" charset="-34"/>
              </a:rPr>
              <a:t>ได้รับการคุ้มครองสิทธิหน้าที่และเสรีภาพตามรัฐธรรมนูญ เช่นเดียวกับบุคคลทั่วไป</a:t>
            </a:r>
            <a:endParaRPr lang="en-US" sz="4300" b="1" dirty="0">
              <a:solidFill>
                <a:schemeClr val="bg1"/>
              </a:solidFill>
              <a:latin typeface="AngsanaUPC" pitchFamily="18" charset="-34"/>
              <a:cs typeface="AngsanaUPC" pitchFamily="18" charset="-34"/>
            </a:endParaRPr>
          </a:p>
        </p:txBody>
      </p:sp>
      <p:sp>
        <p:nvSpPr>
          <p:cNvPr id="4" name="Slide Number Placeholder 3"/>
          <p:cNvSpPr>
            <a:spLocks noGrp="1"/>
          </p:cNvSpPr>
          <p:nvPr>
            <p:ph type="sldNum" sz="quarter" idx="15"/>
          </p:nvPr>
        </p:nvSpPr>
        <p:spPr>
          <a:xfrm>
            <a:off x="7924800" y="6356350"/>
            <a:ext cx="762000" cy="365125"/>
          </a:xfrm>
          <a:prstGeom prst="rect">
            <a:avLst/>
          </a:prstGeom>
        </p:spPr>
        <p:txBody>
          <a:bodyPr/>
          <a:lstStyle/>
          <a:p>
            <a:fld id="{1A5F6616-AE44-445F-8784-84BDFD457532}" type="slidenum">
              <a:rPr lang="en-US" smtClean="0"/>
              <a:pPr/>
              <a:t>99</a:t>
            </a:fld>
            <a:endParaRPr lang="en-US"/>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riel">
  <a:themeElements>
    <a:clrScheme name="Oriel">
      <a:dk1>
        <a:sysClr val="windowText" lastClr="000000"/>
      </a:dk1>
      <a:lt1>
        <a:sysClr val="window" lastClr="C8E0D8"/>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Concourse">
  <a:themeElements>
    <a:clrScheme name="Concourse">
      <a:dk1>
        <a:sysClr val="windowText" lastClr="000000"/>
      </a:dk1>
      <a:lt1>
        <a:sysClr val="window" lastClr="C8E0D8"/>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Flow">
  <a:themeElements>
    <a:clrScheme name="Flow">
      <a:dk1>
        <a:sysClr val="windowText" lastClr="000000"/>
      </a:dk1>
      <a:lt1>
        <a:sysClr val="window" lastClr="C8E0D8"/>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Metro">
  <a:themeElements>
    <a:clrScheme name="Metro">
      <a:dk1>
        <a:sysClr val="windowText" lastClr="000000"/>
      </a:dk1>
      <a:lt1>
        <a:sysClr val="window" lastClr="C8E0D8"/>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Technic">
  <a:themeElements>
    <a:clrScheme name="Technic">
      <a:dk1>
        <a:sysClr val="windowText" lastClr="000000"/>
      </a:dk1>
      <a:lt1>
        <a:sysClr val="window" lastClr="C8E0D8"/>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C8E0D8"/>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8120</TotalTime>
  <Words>7411</Words>
  <Application>Microsoft Office PowerPoint</Application>
  <PresentationFormat>On-screen Show (4:3)</PresentationFormat>
  <Paragraphs>780</Paragraphs>
  <Slides>155</Slides>
  <Notes>17</Notes>
  <HiddenSlides>0</HiddenSlides>
  <MMClips>0</MMClips>
  <ScaleCrop>false</ScaleCrop>
  <HeadingPairs>
    <vt:vector size="4" baseType="variant">
      <vt:variant>
        <vt:lpstr>Theme</vt:lpstr>
      </vt:variant>
      <vt:variant>
        <vt:i4>5</vt:i4>
      </vt:variant>
      <vt:variant>
        <vt:lpstr>Slide Titles</vt:lpstr>
      </vt:variant>
      <vt:variant>
        <vt:i4>155</vt:i4>
      </vt:variant>
    </vt:vector>
  </HeadingPairs>
  <TitlesOfParts>
    <vt:vector size="160" baseType="lpstr">
      <vt:lpstr>Oriel</vt:lpstr>
      <vt:lpstr>Concourse</vt:lpstr>
      <vt:lpstr>Flow</vt:lpstr>
      <vt:lpstr>Metro</vt:lpstr>
      <vt:lpstr>Technic</vt:lpstr>
      <vt:lpstr>Slide 1</vt:lpstr>
      <vt:lpstr>Slide 2</vt:lpstr>
      <vt:lpstr>Pol.Col. Anggoon WATANARUNG</vt:lpstr>
      <vt:lpstr>Slide 4</vt:lpstr>
      <vt:lpstr>Slide 5</vt:lpstr>
      <vt:lpstr>Slide 6</vt:lpstr>
      <vt:lpstr>Slide 7</vt:lpstr>
      <vt:lpstr>Slide 8</vt:lpstr>
      <vt:lpstr>Slide 9</vt:lpstr>
      <vt:lpstr>การปฏิบัติหน้าที่ราชการ ตามพระราชบัญญัติวิธีปฏิบัติราชการทางปกครอง</vt:lpstr>
      <vt:lpstr>Slide 11</vt:lpstr>
      <vt:lpstr>การกระทำ ของ ฝ่ายปกครอง</vt:lpstr>
      <vt:lpstr>    การกระทำของฝ่ายปกครอง</vt:lpstr>
      <vt:lpstr>คำสั่งทางปกครอง</vt:lpstr>
      <vt:lpstr>คำสั่งทางปกครอง</vt:lpstr>
      <vt:lpstr>ลักษณะทั่วไปของคำสั่งทางปกครอง</vt:lpstr>
      <vt:lpstr>คำสั่งทางตุลาการ</vt:lpstr>
      <vt:lpstr>Montesquieu </vt:lpstr>
      <vt:lpstr>คำสั่งทางตุลาการ ( Juridicial Act )</vt:lpstr>
      <vt:lpstr>กฎทางปกครอง ( Règementaires)</vt:lpstr>
      <vt:lpstr>กฎของฝ่ายปกครอง</vt:lpstr>
      <vt:lpstr>หนังสือกำหนดวิธีทำงาน</vt:lpstr>
      <vt:lpstr>หนังสือเวียน Circulaire</vt:lpstr>
      <vt:lpstr>หนังสือกำหนดแนวทาง ( DIRECTIVES )</vt:lpstr>
      <vt:lpstr>หลักเกณฑ์ควบคุมกฎ</vt:lpstr>
      <vt:lpstr> สัญญาทางปกครอง</vt:lpstr>
      <vt:lpstr>การกระทำทางกายภาพ</vt:lpstr>
      <vt:lpstr>หลักการสำคัญของกฎหมาย          วิธีปฏิบัติราชการทางปกครอง</vt:lpstr>
      <vt:lpstr>คำสั่งทางปกครอง</vt:lpstr>
      <vt:lpstr>การควบคุมการทำคำสั่งทางปกครอง</vt:lpstr>
      <vt:lpstr>ลักษณะทั่วไปของกฎหมายวิธีปฏิบัติฯ</vt:lpstr>
      <vt:lpstr>ข้อยกเว้นการใช้บังคับกฎหมายนี้</vt:lpstr>
      <vt:lpstr>หลักประกันความเป็นธรรม จนท.</vt:lpstr>
      <vt:lpstr>หลักประกันฯชั้นพิจารณาทางปกครอง</vt:lpstr>
      <vt:lpstr>รูปแบบของคำสั่งทางปกครอง</vt:lpstr>
      <vt:lpstr>หลักประกันฯภายหลังการออกคำสั่ง</vt:lpstr>
      <vt:lpstr>ระบบควบคุมตรวจสอบความชอบ       ด้วยกฎหมายของคำสั่งทางปกครอง</vt:lpstr>
      <vt:lpstr>หลักกฎหมายที่ศาลใช้ควบคุมตรวจสอบ   ความชอบด้วยกฎหมาย   ของการกระทำทางปกครอง</vt:lpstr>
      <vt:lpstr>หลักกฎหมายที่ศาลปกครองใช้ควบคุมตรวจสอบความชอบด้วยกฎหมายของคำสั่งทางปกครอง</vt:lpstr>
      <vt:lpstr>เขตอำนาจศาลปกครองไทย ตาม พ.ร.บ.จัดตั้งฯ มาตรา ๙(๑)</vt:lpstr>
      <vt:lpstr>Slide 41</vt:lpstr>
      <vt:lpstr>ระบบศาล</vt:lpstr>
      <vt:lpstr>ระบบศาลเดี่ยว </vt:lpstr>
      <vt:lpstr>Slide 44</vt:lpstr>
      <vt:lpstr>Slide 45</vt:lpstr>
      <vt:lpstr>ระบบกล่าวหา   (Accusatorial System) cusatorial System) </vt:lpstr>
      <vt:lpstr>ระบบศาลคู่</vt:lpstr>
      <vt:lpstr>ศาลปกครอง</vt:lpstr>
      <vt:lpstr>ระบบไต่สวน   ( Inquisitorial System )</vt:lpstr>
      <vt:lpstr>ผลทางคดีอาญา</vt:lpstr>
      <vt:lpstr>ผลทางคดีปกครอง</vt:lpstr>
      <vt:lpstr>คดีที่อยู่ในอำนาจของศาลปกครองไทย</vt:lpstr>
      <vt:lpstr>คดีที่อยู่ในอำนาจของศาลปกครองไทย</vt:lpstr>
      <vt:lpstr>คดีที่อยู่ในอำนาจของศาลปกครองไทย</vt:lpstr>
      <vt:lpstr>Slide 55</vt:lpstr>
      <vt:lpstr>          สิทธิของคู่กรณี ตามกฎหมายวิธีปฏิบัติราชการทางปกครอง </vt:lpstr>
      <vt:lpstr>สิทธิได้รับทราบข้อเท็จจริง</vt:lpstr>
      <vt:lpstr>ข้อยกเว้นสิทธิรับทราบข้อเท็จจริง</vt:lpstr>
      <vt:lpstr>สิทธิมีที่ปรึกษาและผู้ทำการแทน</vt:lpstr>
      <vt:lpstr>สิทธิได้รับคำแนะนำและแจ้งสิทธิ</vt:lpstr>
      <vt:lpstr>สิทธิขอตรวจดูเอกสาร</vt:lpstr>
      <vt:lpstr>สิทธิได้รับการพิจารณาโดยรวดเร็ว</vt:lpstr>
      <vt:lpstr>สิทธิรับทราบเหตุผลในคำสั่ง</vt:lpstr>
      <vt:lpstr>สิทธิโต้แย้งแสดงพยานหลักฐาน</vt:lpstr>
      <vt:lpstr>สิทธิได้รับแจ้งวิธีอุทธรณ์หรือวิธีโต้แย้ง</vt:lpstr>
      <vt:lpstr>สิทธิได้รับการพิจารณาโดยสมบูรณ์</vt:lpstr>
      <vt:lpstr>Slide 67</vt:lpstr>
      <vt:lpstr>หลักกฎหมาย ในพระราชบัญญัติวิธีปฏิบัติราชการทางปกครอง</vt:lpstr>
      <vt:lpstr>รูปแบบขั้นตอนตาม กม.วิธีปฏิบัติฯ(๑)</vt:lpstr>
      <vt:lpstr>รูปแบบขั้นตอนตาม กม.วิธีปฏิบัติฯ(๒) </vt:lpstr>
      <vt:lpstr>Slide 71</vt:lpstr>
      <vt:lpstr>ขั้นตอนสำคัญของคำสั่งฯ</vt:lpstr>
      <vt:lpstr>ข้อยกเว้น : เว้นแต่กรณีดังต่อไปนี้ เจ้าหน้าที่จะเห็นสมควรปฏิบัติเป็นอย่างอื่น          1. จำเป็นรีบด่วน ปล่อยเนิ่นช้าจะเสียหายร้ายแรง/กระทบประโยชน์สาธารณะ          2. จะมีผลทำให้ระยะเวลาที่กฎหมาย/กฎกำหนดไว้ในการทำคำสั่งฯต้องล่าช้า          3. เป็นข้อเท็จจริงที่คู่กรณีให้ไว้          4. โดยสภาพเห็นได้ชัดว่า การให้โอกาสไม่อาจกระทำได้          5. เมื่อเป็นมาตรการบังคับทางปกครอง          6. กรณีอื่นตามที่กำหนดในกฎกระทรวง </vt:lpstr>
      <vt:lpstr>สิทธิขอตรวจดูเอกสารและกำหนดเวลาการพิจารณาฯ ( Right to Know )</vt:lpstr>
      <vt:lpstr>รูปแบบและผลของคำสั่งทางปกครอง</vt:lpstr>
      <vt:lpstr>Slide 76</vt:lpstr>
      <vt:lpstr>การกำหนดเงื่อนไขประกอบคำสั่งฯ</vt:lpstr>
      <vt:lpstr>การแจ้งสิทธิอุทธรณ์คำสั่งฯ</vt:lpstr>
      <vt:lpstr>หลักเกณฑ์การแจ้งสิทธิอุทธรณ์ฯ</vt:lpstr>
      <vt:lpstr>Slide 80</vt:lpstr>
      <vt:lpstr>หลักกฎหมายเกี่ยวกับเจ้าหน้าที่</vt:lpstr>
      <vt:lpstr>การคัดค้านเจ้าหน้าที่ / กรรมการ</vt:lpstr>
      <vt:lpstr>เหตุอื่นทำให้การพิจารณาไม่เป็นกลาง</vt:lpstr>
      <vt:lpstr>ข้อยกเว้นหลักความเป็นกลาง</vt:lpstr>
      <vt:lpstr>ผลบังคับผูกพัน ของ คำสั่งทางปกครอง</vt:lpstr>
      <vt:lpstr>Slide 86</vt:lpstr>
      <vt:lpstr>การเกิดผลของคำสั่งทางปกครอง</vt:lpstr>
      <vt:lpstr>การสิ้นผลของคำสั่งทางปกครอง (๑)</vt:lpstr>
      <vt:lpstr>การสิ้นผลของคำสั่งทางปกครอง (๒)</vt:lpstr>
      <vt:lpstr>การสิ้นผลของคำสั่งทางปกครอง (๓)</vt:lpstr>
      <vt:lpstr>ผลผูกพันของคำสั่งทางปกครอง (๑)</vt:lpstr>
      <vt:lpstr>ผลผูกพันของคำสั่งทางปกครอง (๒)</vt:lpstr>
      <vt:lpstr>ผลผูกพันของคำสั่งทางปกครอง (๓)</vt:lpstr>
      <vt:lpstr>ผลผูกพันของคำสั่งทางปกครอง (๔)</vt:lpstr>
      <vt:lpstr>ผลผูกพันของคำสั่งทางปกครอง (๕)</vt:lpstr>
      <vt:lpstr>การลบล้างคำสั่งทางปกครอง</vt:lpstr>
      <vt:lpstr>ข้อพิจารณาในการลบล้างคำสั่ง</vt:lpstr>
      <vt:lpstr>การดำเนินการ ที่มักเป็นข้อพิพาททางปกครอง</vt:lpstr>
      <vt:lpstr>การดำเนินการทางวินัยข้าราชการ</vt:lpstr>
      <vt:lpstr>อำนาจบังคับบัญชาเหนือข้าราชการ</vt:lpstr>
      <vt:lpstr>ความคุ้มครองสิทธิในสถานะเป็นเอกชน</vt:lpstr>
      <vt:lpstr>สาระสำคัญของการดำเนินการทางวินัย</vt:lpstr>
      <vt:lpstr>ขั้นตอนสำคัญในการดำเนินการทางวินัย</vt:lpstr>
      <vt:lpstr>คดีปกครอง: การบริหารงานบุคคล</vt:lpstr>
      <vt:lpstr>การแก้ไขเยียวยาภายในองค์กร สตช.</vt:lpstr>
      <vt:lpstr>การพิจารณาเรื่องร้องทุกข์และอุทธรณ์</vt:lpstr>
      <vt:lpstr>การให้สัตยาบันในการกระทำทางปกครอง</vt:lpstr>
      <vt:lpstr>หลักห้ามการให้สัตยาบันในการกระทำทาง ปค.</vt:lpstr>
      <vt:lpstr>กรณีคำสั่งไม่สมบูรณ์</vt:lpstr>
      <vt:lpstr>ข้อสังเกต : เหตุที่ไม่ทำให้คำสั่งฯไม่สมบูรณ์</vt:lpstr>
      <vt:lpstr>คณะกรรมการข้าราชการตำรวจ</vt:lpstr>
      <vt:lpstr>วิธีการร้องทุกข์และอุทธรณ์</vt:lpstr>
      <vt:lpstr>ระยะเวลาอุทธรณ์หรือร้องทุกข์</vt:lpstr>
      <vt:lpstr>ระยะเวลาพิจารณา</vt:lpstr>
      <vt:lpstr>เมื่อตำรวจต้องเข้าสู่กระบวนพิจารณาคดีปกครอง</vt:lpstr>
      <vt:lpstr>เขตอำนาจของศาลปกครอง</vt:lpstr>
      <vt:lpstr>      ความแตกต่างในระบบกฎหมาย</vt:lpstr>
      <vt:lpstr>สถานะในคดีปกครอง</vt:lpstr>
      <vt:lpstr>การปฏิบัติหน้าที่ของตำรวจ</vt:lpstr>
      <vt:lpstr>Slide 120</vt:lpstr>
      <vt:lpstr>Slide 121</vt:lpstr>
      <vt:lpstr>Slide 122</vt:lpstr>
      <vt:lpstr>Slide 123</vt:lpstr>
      <vt:lpstr>Slide 124</vt:lpstr>
      <vt:lpstr>Slide 125</vt:lpstr>
      <vt:lpstr>Slide 126</vt:lpstr>
      <vt:lpstr>Slide 127</vt:lpstr>
      <vt:lpstr>Slide 128</vt:lpstr>
      <vt:lpstr>สรุป : ประเภทของคดีปกครอง             ที่ตำรวจต้องเข้าไปเกี่ยวข้อง</vt:lpstr>
      <vt:lpstr>สาระสำคัญของลักษณะคดีปกครอง (1)</vt:lpstr>
      <vt:lpstr>สาระสำคัญของลักษณะคดีปกครอง (2)</vt:lpstr>
      <vt:lpstr>ระบบไต่สวน  [ Inquisitorial System ]</vt:lpstr>
      <vt:lpstr>Slide 133</vt:lpstr>
      <vt:lpstr>Slide 134</vt:lpstr>
      <vt:lpstr>Slide 135</vt:lpstr>
      <vt:lpstr>Slide 136</vt:lpstr>
      <vt:lpstr>Slide 137</vt:lpstr>
      <vt:lpstr>Slide 138</vt:lpstr>
      <vt:lpstr>Slide 139</vt:lpstr>
      <vt:lpstr>ระบบกล่าวหา [ Accusatorial System ]</vt:lpstr>
      <vt:lpstr>ศาลปกครองตรวจสอบอะไร..?</vt:lpstr>
      <vt:lpstr>การกระทำโดยปราศจากอำนาจ</vt:lpstr>
      <vt:lpstr>รูปแบบขั้นตอนและวิธีการ</vt:lpstr>
      <vt:lpstr>การบิดเบือนการใช้อำนาจ</vt:lpstr>
      <vt:lpstr>การฝ่าฝืนต่อหลักการทางกฎหมายอย่างอื่น</vt:lpstr>
      <vt:lpstr>Slide 146</vt:lpstr>
      <vt:lpstr>การใช้อำนาจดุลพินิจ</vt:lpstr>
      <vt:lpstr>ศาลตรวจสอบดุลพินิจอย่างไร</vt:lpstr>
      <vt:lpstr>หลักแห่งความได้สัดส่วน</vt:lpstr>
      <vt:lpstr>เมื่อต้องทำคำให้การ</vt:lpstr>
      <vt:lpstr>การทำคำให้การคดีปกครอง</vt:lpstr>
      <vt:lpstr>วันสิ้นสุดการแสวงหาข้อเท็จจริง</vt:lpstr>
      <vt:lpstr>วันนั่งพิจารณาครั้งแรก</vt:lpstr>
      <vt:lpstr>Slide 154</vt:lpstr>
      <vt:lpstr>Slide 155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เมื่อตำรวจต้องเข้าสู่กระบวนการพิจารณาคดีปกครอง</dc:title>
  <dc:creator>acer</dc:creator>
  <cp:lastModifiedBy>LENOVO</cp:lastModifiedBy>
  <cp:revision>340</cp:revision>
  <dcterms:created xsi:type="dcterms:W3CDTF">2010-09-16T01:49:50Z</dcterms:created>
  <dcterms:modified xsi:type="dcterms:W3CDTF">2011-03-20T15:32:06Z</dcterms:modified>
</cp:coreProperties>
</file>